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7" r:id="rId3"/>
    <p:sldId id="272" r:id="rId4"/>
    <p:sldId id="268" r:id="rId5"/>
    <p:sldId id="316" r:id="rId6"/>
    <p:sldId id="319" r:id="rId7"/>
    <p:sldId id="320" r:id="rId8"/>
    <p:sldId id="321" r:id="rId9"/>
    <p:sldId id="323" r:id="rId10"/>
    <p:sldId id="324" r:id="rId11"/>
    <p:sldId id="325" r:id="rId12"/>
    <p:sldId id="326" r:id="rId13"/>
    <p:sldId id="300" r:id="rId14"/>
    <p:sldId id="269" r:id="rId15"/>
    <p:sldId id="302" r:id="rId16"/>
    <p:sldId id="27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프린터 만들기" id="{F1D669CB-86E9-44C7-B696-6515F4C57CCF}">
          <p14:sldIdLst>
            <p14:sldId id="272"/>
            <p14:sldId id="268"/>
            <p14:sldId id="316"/>
            <p14:sldId id="319"/>
            <p14:sldId id="320"/>
            <p14:sldId id="321"/>
          </p14:sldIdLst>
        </p14:section>
        <p14:section name="문제점" id="{9AA09DBC-8A61-4238-90F2-C6FEBC041E32}">
          <p14:sldIdLst>
            <p14:sldId id="323"/>
          </p14:sldIdLst>
        </p14:section>
        <p14:section name="해결책" id="{1F5A796B-D87C-4568-BC43-FF5DE1CB70C8}">
          <p14:sldIdLst>
            <p14:sldId id="324"/>
            <p14:sldId id="325"/>
            <p14:sldId id="326"/>
          </p14:sldIdLst>
        </p14:section>
        <p14:section name="캡슐화" id="{7B546F46-9350-43B3-919F-737D3D92F9E1}">
          <p14:sldIdLst>
            <p14:sldId id="300"/>
            <p14:sldId id="269"/>
            <p14:sldId id="302"/>
          </p14:sldIdLst>
        </p14:section>
        <p14:section name="일반화 관계" id="{6236990F-8B33-42C5-8740-51E1DE839FBC}">
          <p14:sldIdLst>
            <p14:sldId id="27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다형성" id="{31387B3A-CF34-4C57-B3B0-A4D6B96B9453}">
          <p14:sldIdLst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성진" initials="정" lastIdx="1" clrIdx="0">
    <p:extLst>
      <p:ext uri="{19B8F6BF-5375-455C-9EA6-DF929625EA0E}">
        <p15:presenceInfo xmlns:p15="http://schemas.microsoft.com/office/powerpoint/2012/main" userId="정성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08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패턴에 대해 이해하기</a:t>
            </a:r>
            <a:r>
              <a:rPr lang="ko-KR" altLang="en-US" baseline="0" dirty="0" smtClean="0"/>
              <a:t> 위해 </a:t>
            </a:r>
            <a:r>
              <a:rPr lang="ko-KR" altLang="en-US" dirty="0" smtClean="0"/>
              <a:t>프린터를 관리하는 프로그램을 만들어 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프린터는 하나이기 때문에 </a:t>
            </a:r>
            <a:r>
              <a:rPr lang="en-US" altLang="ko-KR" dirty="0" smtClean="0"/>
              <a:t>new Printer()</a:t>
            </a:r>
            <a:r>
              <a:rPr lang="ko-KR" altLang="en-US" dirty="0" smtClean="0"/>
              <a:t>가 반드시 한번만 호출되도록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으로 선언하면 외부에서 호출할 수 없게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23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4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 관계는 자식 클래스를 외부로부터 은닉하는 캡슐화의 일종이다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화살표 색은 하얀색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7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의도는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정의된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add, remove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자신이 구현하지 않고 그대로 사용하는 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재사용의 측면으로만 보면 성공적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Stack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클래스와 전혀 관련 없는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클래스에 정의된 수많은 연산이나 속성도 같이 상속받음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오히려 사이드가 더 크다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1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00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51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위쪽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화살은 하얀색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집합론적인 관점에서 일반화는 상호 배타적인 부분 집합으로 나누는 과정으로 간주할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25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4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으로 선언된 </a:t>
            </a:r>
            <a:r>
              <a:rPr lang="ko-KR" altLang="en-US" dirty="0" err="1" smtClean="0"/>
              <a:t>메서드나</a:t>
            </a:r>
            <a:r>
              <a:rPr lang="ko-KR" altLang="en-US" dirty="0" smtClean="0"/>
              <a:t> 변수를 각각 정적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정적 변수라고 한다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인스턴스를</a:t>
            </a:r>
            <a:r>
              <a:rPr lang="ko-KR" altLang="en-US" dirty="0" smtClean="0">
                <a:sym typeface="Wingdings" panose="05000000000000000000" pitchFamily="2" charset="2"/>
              </a:rPr>
              <a:t> 통하지 않고서도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실행할 수 있고 변수를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여기에서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getPrinter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메서드는</a:t>
            </a:r>
            <a:r>
              <a:rPr lang="ko-KR" altLang="en-US" dirty="0" smtClean="0">
                <a:sym typeface="Wingdings" panose="05000000000000000000" pitchFamily="2" charset="2"/>
              </a:rPr>
              <a:t> 어디에서든지 참조할 수 있게 </a:t>
            </a:r>
            <a:r>
              <a:rPr lang="ko-KR" altLang="en-US" dirty="0" err="1" smtClean="0">
                <a:sym typeface="Wingdings" panose="05000000000000000000" pitchFamily="2" charset="2"/>
              </a:rPr>
              <a:t>하는것이</a:t>
            </a:r>
            <a:r>
              <a:rPr lang="ko-KR" altLang="en-US" dirty="0" smtClean="0">
                <a:sym typeface="Wingdings" panose="05000000000000000000" pitchFamily="2" charset="2"/>
              </a:rPr>
              <a:t> 목적이므로 정적 </a:t>
            </a:r>
            <a:r>
              <a:rPr lang="ko-KR" altLang="en-US" dirty="0" err="1" smtClean="0">
                <a:sym typeface="Wingdings" panose="05000000000000000000" pitchFamily="2" charset="2"/>
              </a:rPr>
              <a:t>메서드로</a:t>
            </a:r>
            <a:r>
              <a:rPr lang="ko-KR" altLang="en-US" dirty="0" smtClean="0">
                <a:sym typeface="Wingdings" panose="05000000000000000000" pitchFamily="2" charset="2"/>
              </a:rPr>
              <a:t> 선언되었다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P.192 </a:t>
            </a:r>
            <a:r>
              <a:rPr lang="ko-KR" altLang="en-US" dirty="0" smtClean="0"/>
              <a:t>페이지에 호출하는 방법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2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2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9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</a:t>
            </a:r>
            <a:r>
              <a:rPr lang="en-US" altLang="ko-KR" baseline="0" dirty="0" smtClean="0"/>
              <a:t> 194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9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p.198 </a:t>
            </a:r>
          </a:p>
          <a:p>
            <a:r>
              <a:rPr lang="ko-KR" altLang="en-US" dirty="0" smtClean="0"/>
              <a:t>정적 변수는 객체가 생성되기 전 클래스가 메모리에 로딩될 때 만들어져 초기화가 한 번만 실행된다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정적 변수는 프로그램이 시작될 때부터 종료될 때까지 없어지지 않고 메모리에 계속 상주하며 클래스에서 생성된 모든 객체에서 참조할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8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7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4"/>
            <a:ext cx="8884356" cy="4556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관리자는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애플리케이션이 아닌 경우에는 아무런 문제가 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애플리케이션에서 발생하는 문제를 해결하는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설명한다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216000">
              <a:buAutoNum type="arabicPeriod"/>
            </a:pPr>
            <a:r>
              <a:rPr lang="ko-KR" altLang="en-US" dirty="0" smtClean="0"/>
              <a:t>정적 변수에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 바로 초기화하는 방법</a:t>
            </a:r>
            <a:endParaRPr lang="en-US" altLang="ko-KR" dirty="0" smtClean="0"/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만드는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동기화하는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/>
              <a:t>정적 변수에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 바로 초기화하는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sz="1800" dirty="0" smtClean="0"/>
              <a:t>if(printer </a:t>
            </a:r>
            <a:r>
              <a:rPr lang="en-US" altLang="ko-KR" sz="1800" dirty="0"/>
              <a:t>== null)</a:t>
            </a:r>
            <a:r>
              <a:rPr lang="ko-KR" altLang="en-US" sz="1800" dirty="0"/>
              <a:t>라는 조건 검사 구문을 원천적으로 제거하기 위한 방법</a:t>
            </a:r>
            <a:endParaRPr lang="en-US" altLang="ko-KR" sz="1800" dirty="0" smtClean="0"/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543208" y="1270000"/>
            <a:ext cx="5395726" cy="5325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static Printer </a:t>
            </a:r>
            <a:r>
              <a:rPr lang="en-US" altLang="ko-KR" kern="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counter = 0;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counter++;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3"/>
            <a:ext cx="4684888" cy="235509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만드는 </a:t>
            </a:r>
            <a:r>
              <a:rPr lang="ko-KR" altLang="en-US" dirty="0" err="1"/>
              <a:t>메서드에</a:t>
            </a:r>
            <a:r>
              <a:rPr lang="ko-KR" altLang="en-US" dirty="0"/>
              <a:t> 동기화하는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sz="1800" dirty="0" smtClean="0"/>
              <a:t>동시에 여러 </a:t>
            </a:r>
            <a:r>
              <a:rPr lang="ko-KR" altLang="en-US" sz="1800" dirty="0" err="1" smtClean="0"/>
              <a:t>스레드가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getPrinter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소유하는 객체에 접근하는 것을 방지한다</a:t>
            </a:r>
            <a:r>
              <a:rPr lang="en-US" altLang="ko-KR" sz="1800" dirty="0" smtClean="0"/>
              <a:t>.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834166" y="463006"/>
            <a:ext cx="5395726" cy="62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synchronized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new Printer();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print(String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System.out.println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3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ko-KR" altLang="en-US" dirty="0"/>
              <a:t>요구사항은 자주 변경되기 때문에 높은 </a:t>
            </a:r>
            <a:r>
              <a:rPr lang="ko-KR" altLang="en-US" dirty="0" err="1"/>
              <a:t>응집도와</a:t>
            </a:r>
            <a:r>
              <a:rPr lang="ko-KR" altLang="en-US" dirty="0"/>
              <a:t> 낮은 </a:t>
            </a:r>
            <a:r>
              <a:rPr lang="ko-KR" altLang="en-US" dirty="0" err="1"/>
              <a:t>결합도를</a:t>
            </a:r>
            <a:r>
              <a:rPr lang="ko-KR" altLang="en-US" dirty="0"/>
              <a:t> 유지할 수 있도록 설계해야 유연하게 대처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/>
              <a:t>캡슐화란</a:t>
            </a:r>
            <a:r>
              <a:rPr lang="en-US" altLang="ko-KR" dirty="0" smtClean="0"/>
              <a:t>?</a:t>
            </a:r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캡슐화는 특히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유지할 수 있도록 해주는 객체지향 설계 원리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정보 은닉을 통해 높은 </a:t>
            </a:r>
            <a:r>
              <a:rPr lang="ko-KR" altLang="en-US" dirty="0" err="1" smtClean="0"/>
              <a:t>응집도와</a:t>
            </a:r>
            <a:r>
              <a:rPr lang="ko-KR" altLang="en-US" dirty="0" smtClean="0"/>
              <a:t> 낮은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가짐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830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정보은닉이란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알 필요가 없는 정보는 외부에서 접근하지 못하도록 제한하는 것</a:t>
            </a:r>
            <a:endParaRPr lang="en-US" altLang="ko-KR" dirty="0" smtClean="0"/>
          </a:p>
          <a:p>
            <a:pPr marL="252000" indent="0">
              <a:buNone/>
            </a:pPr>
            <a:r>
              <a:rPr lang="en-US" altLang="ko-KR" dirty="0"/>
              <a:t>ex) </a:t>
            </a:r>
            <a:r>
              <a:rPr lang="ko-KR" altLang="ko-KR" dirty="0"/>
              <a:t>자동차의 가속 페달을 밟았을 때 어떤 과정을 거쳐 속도가 올라가는지 모르더라고 운전하는데 아무런 지장이 없다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504000" indent="-252000">
              <a:buFontTx/>
              <a:buChar char="-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정보 은닉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7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0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6813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/>
              <a:t>일반화란</a:t>
            </a:r>
            <a:r>
              <a:rPr lang="en-US" altLang="ko-KR" dirty="0" smtClean="0"/>
              <a:t>?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일반화는 </a:t>
            </a:r>
            <a:r>
              <a:rPr lang="ko-KR" altLang="en-US" dirty="0"/>
              <a:t>또 다른 </a:t>
            </a:r>
            <a:r>
              <a:rPr lang="ko-KR" altLang="en-US" dirty="0" smtClean="0"/>
              <a:t>캡슐화이다</a:t>
            </a:r>
            <a:r>
              <a:rPr lang="en-US" altLang="ko-KR" dirty="0" smtClean="0"/>
              <a:t>.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객체지향 프로그래밍 관점에서는 상속 관계라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557020" y="4047896"/>
            <a:ext cx="6824980" cy="2502920"/>
            <a:chOff x="1993900" y="4072638"/>
            <a:chExt cx="5827713" cy="1655697"/>
          </a:xfrm>
        </p:grpSpPr>
        <p:sp>
          <p:nvSpPr>
            <p:cNvPr id="6" name="텍스트 상자 2"/>
            <p:cNvSpPr txBox="1">
              <a:spLocks noChangeArrowheads="1"/>
            </p:cNvSpPr>
            <p:nvPr/>
          </p:nvSpPr>
          <p:spPr bwMode="auto">
            <a:xfrm>
              <a:off x="3122613" y="4445635"/>
              <a:ext cx="83502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대리 운전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89213" y="5055235"/>
              <a:ext cx="5232400" cy="67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3446463" y="4537710"/>
              <a:ext cx="1447800" cy="67151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6388100" y="5212398"/>
              <a:ext cx="1128713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벤츠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900" y="5210810"/>
              <a:ext cx="1128713" cy="427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BMW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2488" y="5215573"/>
              <a:ext cx="1127125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소나타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62488" y="4113848"/>
              <a:ext cx="1127125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자동차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 flipH="1" flipV="1">
              <a:off x="5248275" y="4544060"/>
              <a:ext cx="0" cy="671513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5600700" y="4537710"/>
              <a:ext cx="1336675" cy="6715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993900" y="4120198"/>
              <a:ext cx="1128713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ko-KR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사람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122613" y="4331335"/>
              <a:ext cx="1536700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텍스트 상자 2"/>
            <p:cNvSpPr txBox="1">
              <a:spLocks noChangeArrowheads="1"/>
            </p:cNvSpPr>
            <p:nvPr/>
          </p:nvSpPr>
          <p:spPr bwMode="auto">
            <a:xfrm>
              <a:off x="4170363" y="4072638"/>
              <a:ext cx="431800" cy="1873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0..1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8" name="텍스트 상자 2"/>
            <p:cNvSpPr txBox="1">
              <a:spLocks noChangeArrowheads="1"/>
            </p:cNvSpPr>
            <p:nvPr/>
          </p:nvSpPr>
          <p:spPr bwMode="auto">
            <a:xfrm>
              <a:off x="7218363" y="4821937"/>
              <a:ext cx="603250" cy="1744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캡슐화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0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61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/>
              <a:t>일반화 관계와 위임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일반화 관계는 속성이나 기능의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재사용을 위해 존재하지 않는다</a:t>
            </a:r>
            <a:r>
              <a:rPr lang="en-US" altLang="ko-KR" dirty="0" smtClean="0"/>
              <a:t>.</a:t>
            </a: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위임을 사용하면 어떤 클래스의 일부 기능만 재사용이 가능하다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312160" y="3098800"/>
            <a:ext cx="39116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04483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만약 </a:t>
            </a:r>
            <a:r>
              <a:rPr lang="en-US" altLang="ko-KR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ArrayList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Stack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구현하고 싶다면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83089"/>
              </p:ext>
            </p:extLst>
          </p:nvPr>
        </p:nvGraphicFramePr>
        <p:xfrm>
          <a:off x="4577080" y="3356135"/>
          <a:ext cx="1518920" cy="138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920"/>
              </a:tblGrid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ArrayList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+isEmpty()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+size()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ysClr val="windowText" lastClr="000000"/>
                          </a:solidFill>
                          <a:effectLst/>
                        </a:rPr>
                        <a:t>+add()</a:t>
                      </a:r>
                      <a:endParaRPr lang="ko-KR" sz="1400" kern="10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6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+remove()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577080" y="5541485"/>
            <a:ext cx="151892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Stack</a:t>
            </a:r>
            <a:endParaRPr lang="ko-KR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5336540" y="4738370"/>
            <a:ext cx="0" cy="8031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ko-KR" altLang="en-US" dirty="0" smtClean="0"/>
              <a:t>해결책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ko-KR" altLang="en-US" dirty="0" err="1" smtClean="0"/>
              <a:t>싱글턴</a:t>
            </a:r>
            <a:r>
              <a:rPr lang="ko-KR" altLang="en-US" dirty="0" smtClean="0"/>
              <a:t> 패턴과 정적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6485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위임을 사용해 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상속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대신하는 과정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자식 클래스에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부모 클래스의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인스턴스를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참조하는 속성을 만든다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 속성 필드를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초기화 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 정의된 각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메서드에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번에서 만든 위임 속성 필드를 참조하도록 변경한다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클래스에서 일반화 관계 선언을 제거하고 위임 속성 필드에 슈퍼 클래스의 객체를 생성해 대입한다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서브 클래스에서 사용된 슈퍼 클래스의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메서드에도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위임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메서드를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추가한다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32000" lvl="0" indent="-252000">
              <a:buClr>
                <a:srgbClr val="5FCBEF"/>
              </a:buClr>
              <a:buAutoNum type="arabicParenR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컴파일하고 잘 동작하는지 확인한다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1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453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위임을 사용해 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상속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대신하는 과정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18443"/>
              </p:ext>
            </p:extLst>
          </p:nvPr>
        </p:nvGraphicFramePr>
        <p:xfrm>
          <a:off x="677334" y="3282156"/>
          <a:ext cx="4077546" cy="189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7546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MyStack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&lt;String&gt; extends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ArrayList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&lt;String&gt;{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push(String element){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add(element);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String pop(){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return remove(size() - 1);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5212080" y="3883120"/>
            <a:ext cx="863600" cy="6908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17904"/>
              </p:ext>
            </p:extLst>
          </p:nvPr>
        </p:nvGraphicFramePr>
        <p:xfrm>
          <a:off x="6532880" y="2512854"/>
          <a:ext cx="4134961" cy="3496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34961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class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MyStackDelegation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private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= new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ArrayList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&lt;String&gt;();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void push(String element){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arList.add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(element);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String pop(){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arList.remove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arList.size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 - 1);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Boolean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isEmpty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arList.isEmpty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public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size(0{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  return 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</a:rPr>
                        <a:t>arList.size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ko-KR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1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07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집합론 관점으로 본 일반화 관계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ko-KR" dirty="0" smtClean="0"/>
              <a:t>부모 </a:t>
            </a:r>
            <a:r>
              <a:rPr lang="ko-KR" altLang="ko-KR" dirty="0"/>
              <a:t>클래스 </a:t>
            </a:r>
            <a:r>
              <a:rPr lang="en-US" altLang="ko-KR" dirty="0"/>
              <a:t>A</a:t>
            </a:r>
            <a:r>
              <a:rPr lang="ko-KR" altLang="ko-KR" dirty="0"/>
              <a:t>는 전체 집합 </a:t>
            </a:r>
            <a:r>
              <a:rPr lang="en-US" altLang="ko-KR" dirty="0"/>
              <a:t>A</a:t>
            </a:r>
            <a:r>
              <a:rPr lang="ko-KR" altLang="ko-KR" dirty="0"/>
              <a:t>에 해당하고 그 부분 집합 </a:t>
            </a:r>
            <a:r>
              <a:rPr lang="en-US" altLang="ko-KR" dirty="0"/>
              <a:t>A1, A2, A3</a:t>
            </a:r>
            <a:r>
              <a:rPr lang="ko-KR" altLang="ko-KR" dirty="0"/>
              <a:t>는 각각 </a:t>
            </a:r>
            <a:r>
              <a:rPr lang="en-US" altLang="ko-KR" dirty="0"/>
              <a:t>A</a:t>
            </a:r>
            <a:r>
              <a:rPr lang="ko-KR" altLang="ko-KR" dirty="0"/>
              <a:t>의 자식 클래스에 해당한다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ko-KR" dirty="0" smtClean="0"/>
              <a:t>이때 </a:t>
            </a:r>
            <a:r>
              <a:rPr lang="ko-KR" altLang="ko-KR" dirty="0"/>
              <a:t>다음 관계가 </a:t>
            </a:r>
            <a:r>
              <a:rPr lang="ko-KR" altLang="ko-KR" dirty="0" smtClean="0"/>
              <a:t>성립되어야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00879"/>
              </p:ext>
            </p:extLst>
          </p:nvPr>
        </p:nvGraphicFramePr>
        <p:xfrm>
          <a:off x="3244340" y="4257040"/>
          <a:ext cx="3462655" cy="1178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2655"/>
              </a:tblGrid>
              <a:tr h="1178560">
                <a:tc>
                  <a:txBody>
                    <a:bodyPr/>
                    <a:lstStyle/>
                    <a:p>
                      <a:pPr marL="342900" lvl="0" indent="-3429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 = A1 ∪ A2 ∪ A3</a:t>
                      </a:r>
                      <a:endParaRPr lang="ko-KR" altLang="ko-KR" sz="18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18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 ∩ A2 ∩ A3 = ø</a:t>
                      </a:r>
                      <a:endParaRPr lang="ko-KR" alt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071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일반화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관계에서 제약 조건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en-US" altLang="ko-KR" dirty="0" smtClean="0"/>
              <a:t>{disjoint}</a:t>
            </a:r>
            <a:r>
              <a:rPr lang="ko-KR" altLang="en-US" dirty="0" smtClean="0"/>
              <a:t>는 자식 클래스 객체가 동시에 두 클래스에 속할 수 없다는 의미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en-US" altLang="ko-KR" dirty="0" smtClean="0"/>
              <a:t>{complete}</a:t>
            </a:r>
            <a:r>
              <a:rPr lang="ko-KR" altLang="en-US" dirty="0" smtClean="0"/>
              <a:t>는 자식 클래스의 객체에 해당하는 부모 클래스의 객체와 부모 클래스의 객체에 해당하는 자식 클래스의 객체가 하나만 존재한다는 의미</a:t>
            </a:r>
            <a:endParaRPr lang="en-US" altLang="ko-KR" dirty="0" smtClean="0"/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342468" y="4348958"/>
            <a:ext cx="5351943" cy="1705130"/>
            <a:chOff x="2342468" y="4348958"/>
            <a:chExt cx="5351943" cy="1705130"/>
          </a:xfrm>
        </p:grpSpPr>
        <p:sp>
          <p:nvSpPr>
            <p:cNvPr id="7" name="텍스트 상자 2"/>
            <p:cNvSpPr txBox="1">
              <a:spLocks noChangeArrowheads="1"/>
            </p:cNvSpPr>
            <p:nvPr/>
          </p:nvSpPr>
          <p:spPr bwMode="auto">
            <a:xfrm>
              <a:off x="5842559" y="4663918"/>
              <a:ext cx="1532572" cy="2862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{disjoint, complete}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65668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A2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>
              <a:stCxn id="21" idx="0"/>
            </p:cNvCxnSpPr>
            <p:nvPr/>
          </p:nvCxnSpPr>
          <p:spPr>
            <a:xfrm flipH="1" flipV="1">
              <a:off x="5176838" y="4786630"/>
              <a:ext cx="1707573" cy="8404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24" idx="0"/>
            </p:cNvCxnSpPr>
            <p:nvPr/>
          </p:nvCxnSpPr>
          <p:spPr>
            <a:xfrm flipV="1">
              <a:off x="3152468" y="4786630"/>
              <a:ext cx="1617970" cy="8404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3894138" y="5059680"/>
              <a:ext cx="21780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8" idx="0"/>
              <a:endCxn id="26" idx="2"/>
            </p:cNvCxnSpPr>
            <p:nvPr/>
          </p:nvCxnSpPr>
          <p:spPr>
            <a:xfrm flipV="1">
              <a:off x="4975668" y="4775995"/>
              <a:ext cx="0" cy="8510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6074411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A3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42468" y="5627051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A1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65668" y="4348958"/>
              <a:ext cx="16200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 smtClean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3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일반화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52276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집합론을 통한 연관 관계의 일반화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일반화 관계</a:t>
            </a:r>
            <a:endParaRPr lang="en-US" altLang="ko-KR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3345" y="2854960"/>
            <a:ext cx="5648960" cy="3464560"/>
            <a:chOff x="0" y="2763520"/>
            <a:chExt cx="5811520" cy="3724152"/>
          </a:xfrm>
        </p:grpSpPr>
        <p:sp>
          <p:nvSpPr>
            <p:cNvPr id="16" name="직사각형 15"/>
            <p:cNvSpPr/>
            <p:nvPr/>
          </p:nvSpPr>
          <p:spPr>
            <a:xfrm>
              <a:off x="1931612" y="3032544"/>
              <a:ext cx="162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Member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551612" y="4247390"/>
              <a:ext cx="2014855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Ordinary Member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연결선 17"/>
            <p:cNvCxnSpPr>
              <a:stCxn id="17" idx="0"/>
            </p:cNvCxnSpPr>
            <p:nvPr/>
          </p:nvCxnSpPr>
          <p:spPr>
            <a:xfrm flipH="1" flipV="1">
              <a:off x="3037840" y="3572544"/>
              <a:ext cx="1521200" cy="67484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8" idx="0"/>
            </p:cNvCxnSpPr>
            <p:nvPr/>
          </p:nvCxnSpPr>
          <p:spPr>
            <a:xfrm flipV="1">
              <a:off x="1065444" y="3572544"/>
              <a:ext cx="1288818" cy="75568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1931612" y="5652328"/>
              <a:ext cx="162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Item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/>
            <p:cNvCxnSpPr>
              <a:stCxn id="28" idx="2"/>
            </p:cNvCxnSpPr>
            <p:nvPr/>
          </p:nvCxnSpPr>
          <p:spPr>
            <a:xfrm>
              <a:off x="1065444" y="4868228"/>
              <a:ext cx="1452705" cy="780347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7" idx="2"/>
            </p:cNvCxnSpPr>
            <p:nvPr/>
          </p:nvCxnSpPr>
          <p:spPr>
            <a:xfrm flipH="1">
              <a:off x="3127750" y="4787390"/>
              <a:ext cx="1431290" cy="86118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텍스트 상자 2"/>
            <p:cNvSpPr txBox="1">
              <a:spLocks noChangeArrowheads="1"/>
            </p:cNvSpPr>
            <p:nvPr/>
          </p:nvSpPr>
          <p:spPr bwMode="auto">
            <a:xfrm>
              <a:off x="3713839" y="5424488"/>
              <a:ext cx="4064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0..*</a:t>
              </a:r>
              <a:endParaRPr lang="ko-KR" sz="12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7" name="텍스트 상자 2"/>
            <p:cNvSpPr txBox="1">
              <a:spLocks noChangeArrowheads="1"/>
            </p:cNvSpPr>
            <p:nvPr/>
          </p:nvSpPr>
          <p:spPr bwMode="auto">
            <a:xfrm>
              <a:off x="1362985" y="5424488"/>
              <a:ext cx="4064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0..*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827" y="4328228"/>
              <a:ext cx="1733233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VIP Member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2763520"/>
              <a:ext cx="5811520" cy="3724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677863" y="401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53"/>
          <p:cNvSpPr>
            <a:spLocks noChangeArrowheads="1"/>
          </p:cNvSpPr>
          <p:nvPr/>
        </p:nvSpPr>
        <p:spPr bwMode="auto">
          <a:xfrm>
            <a:off x="677863" y="447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022832" y="2854960"/>
            <a:ext cx="6006608" cy="3464560"/>
            <a:chOff x="6022832" y="2854960"/>
            <a:chExt cx="6006608" cy="3464560"/>
          </a:xfrm>
        </p:grpSpPr>
        <p:grpSp>
          <p:nvGrpSpPr>
            <p:cNvPr id="72" name="그룹 71"/>
            <p:cNvGrpSpPr/>
            <p:nvPr/>
          </p:nvGrpSpPr>
          <p:grpSpPr>
            <a:xfrm>
              <a:off x="6193428" y="3487317"/>
              <a:ext cx="5586736" cy="2199845"/>
              <a:chOff x="6433731" y="3993100"/>
              <a:chExt cx="5586736" cy="2199845"/>
            </a:xfrm>
          </p:grpSpPr>
          <p:sp>
            <p:nvSpPr>
              <p:cNvPr id="53" name="직사각형 266"/>
              <p:cNvSpPr>
                <a:spLocks noChangeArrowheads="1"/>
              </p:cNvSpPr>
              <p:nvPr/>
            </p:nvSpPr>
            <p:spPr bwMode="auto">
              <a:xfrm>
                <a:off x="7592781" y="4100387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Member</a:t>
                </a:r>
              </a:p>
            </p:txBody>
          </p:sp>
          <p:sp>
            <p:nvSpPr>
              <p:cNvPr id="54" name="직사각형 270"/>
              <p:cNvSpPr>
                <a:spLocks noChangeArrowheads="1"/>
              </p:cNvSpPr>
              <p:nvPr/>
            </p:nvSpPr>
            <p:spPr bwMode="auto">
              <a:xfrm>
                <a:off x="8863731" y="5647055"/>
                <a:ext cx="19584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Ordinary Member</a:t>
                </a:r>
              </a:p>
            </p:txBody>
          </p:sp>
          <p:cxnSp>
            <p:nvCxnSpPr>
              <p:cNvPr id="55" name="직선 연결선 54"/>
              <p:cNvCxnSpPr>
                <a:stCxn id="54" idx="0"/>
              </p:cNvCxnSpPr>
              <p:nvPr/>
            </p:nvCxnSpPr>
            <p:spPr>
              <a:xfrm flipH="1" flipV="1">
                <a:off x="8741406" y="4654607"/>
                <a:ext cx="1101525" cy="9924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>
                <a:stCxn id="60" idx="0"/>
              </p:cNvCxnSpPr>
              <p:nvPr/>
            </p:nvCxnSpPr>
            <p:spPr>
              <a:xfrm flipV="1">
                <a:off x="7243731" y="4640388"/>
                <a:ext cx="932325" cy="10125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275"/>
              <p:cNvSpPr>
                <a:spLocks noChangeArrowheads="1"/>
              </p:cNvSpPr>
              <p:nvPr/>
            </p:nvSpPr>
            <p:spPr bwMode="auto">
              <a:xfrm>
                <a:off x="10400467" y="4083996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R="0" lvl="0" indent="0" algn="ctr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Item</a:t>
                </a:r>
              </a:p>
            </p:txBody>
          </p:sp>
          <p:cxnSp>
            <p:nvCxnSpPr>
              <p:cNvPr id="58" name="직선 연결선 57"/>
              <p:cNvCxnSpPr>
                <a:stCxn id="53" idx="3"/>
                <a:endCxn id="57" idx="1"/>
              </p:cNvCxnSpPr>
              <p:nvPr/>
            </p:nvCxnSpPr>
            <p:spPr>
              <a:xfrm flipV="1">
                <a:off x="9212781" y="4353996"/>
                <a:ext cx="1187686" cy="163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텍스트 상자 2"/>
              <p:cNvSpPr txBox="1">
                <a:spLocks noChangeArrowheads="1"/>
              </p:cNvSpPr>
              <p:nvPr/>
            </p:nvSpPr>
            <p:spPr bwMode="auto">
              <a:xfrm>
                <a:off x="9910459" y="3993100"/>
                <a:ext cx="406400" cy="31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0..*</a:t>
                </a:r>
                <a:endParaRPr kumimoji="0" lang="en-US" altLang="ko-K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직사각형 269"/>
              <p:cNvSpPr>
                <a:spLocks noChangeArrowheads="1"/>
              </p:cNvSpPr>
              <p:nvPr/>
            </p:nvSpPr>
            <p:spPr bwMode="auto">
              <a:xfrm>
                <a:off x="6433731" y="5652945"/>
                <a:ext cx="1620000" cy="5400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VIP Member</a:t>
                </a: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6022832" y="2854960"/>
              <a:ext cx="6006608" cy="3464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오른쪽 화살표 74"/>
          <p:cNvSpPr/>
          <p:nvPr/>
        </p:nvSpPr>
        <p:spPr>
          <a:xfrm>
            <a:off x="5406355" y="4091016"/>
            <a:ext cx="1137920" cy="992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9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1131251"/>
          </a:xfrm>
        </p:spPr>
        <p:txBody>
          <a:bodyPr/>
          <a:lstStyle/>
          <a:p>
            <a:r>
              <a:rPr lang="ko-KR" altLang="en-US" dirty="0" err="1" smtClean="0"/>
              <a:t>다형성이란</a:t>
            </a:r>
            <a:r>
              <a:rPr lang="en-US" altLang="ko-KR" dirty="0" smtClean="0"/>
              <a:t>?</a:t>
            </a:r>
          </a:p>
          <a:p>
            <a:pPr marL="432000" indent="-252000">
              <a:buFontTx/>
              <a:buChar char="-"/>
            </a:pPr>
            <a:r>
              <a:rPr lang="ko-KR" altLang="ko-KR" dirty="0"/>
              <a:t>서로 다른 클래스의 객체가 같은 메시지를 받았을 때 각자의 방식으로 동작하는 능력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67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애완 동물 세 마리의 울음 소리를 호출하는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사용하지 않는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13899"/>
              </p:ext>
            </p:extLst>
          </p:nvPr>
        </p:nvGraphicFramePr>
        <p:xfrm>
          <a:off x="6162617" y="2672080"/>
          <a:ext cx="3111385" cy="3995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385"/>
              </a:tblGrid>
              <a:tr h="38814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Dog{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bark(){…}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Cat{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meow(){…}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class Parrot{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void sing(){…}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class Main{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static void main(String[]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args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){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Dog d = new Dog();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Cat c = new Cat();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Parrot p = new Parrot();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d.bark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c.meow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en-US" sz="1200" b="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p.sing</a:t>
                      </a: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indent="12954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200" b="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6771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애완 동물 세 마리의 울음 소리를 호출하는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err="1" smtClean="0"/>
              <a:t>다형성을</a:t>
            </a:r>
            <a:r>
              <a:rPr lang="ko-KR" altLang="en-US" dirty="0" smtClean="0"/>
              <a:t> 사용한 코드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22839"/>
              </p:ext>
            </p:extLst>
          </p:nvPr>
        </p:nvGraphicFramePr>
        <p:xfrm>
          <a:off x="6243897" y="1732978"/>
          <a:ext cx="3672263" cy="4819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263"/>
              </a:tblGrid>
              <a:tr h="38814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abstract class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abstract void talk();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Dog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Cat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class Parrot extends Pet{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void talk(){…};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public class Main{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static void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groupTalk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(Pet[] p){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for(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int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=0;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&lt;3;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i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++){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 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p.talk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public static void main(String[]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args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){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Pet[] p = {new Cat(), new Dog(), new Parrot()};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  </a:t>
                      </a:r>
                      <a:r>
                        <a:rPr lang="en-US" sz="1200" b="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groupTalk</a:t>
                      </a: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(p);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</a:p>
                  </a:txBody>
                  <a:tcPr marL="63284" marR="632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428085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피터</a:t>
            </a:r>
            <a:r>
              <a:rPr lang="ko-KR" altLang="en-US" dirty="0" smtClean="0"/>
              <a:t> 코드의 상속 규칙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상속의 오용을 </a:t>
            </a:r>
            <a:r>
              <a:rPr lang="ko-KR" altLang="en-US" dirty="0" err="1" smtClean="0"/>
              <a:t>막기위해</a:t>
            </a:r>
            <a:r>
              <a:rPr lang="ko-KR" altLang="en-US" dirty="0" smtClean="0"/>
              <a:t> 상속의 사용을 엄격하게 제한하는 규칙</a:t>
            </a:r>
            <a:endParaRPr lang="en-US" altLang="ko-KR" dirty="0"/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클래스와 부모 클래스 사이는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역할 수행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관계가 아니어야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한 클래스의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다른 서브 클래스의 객체로 변환할 필요가 절대 없어야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부모 클래스의 책임을 무시하거나 재정의하지 않고 확장만 수행해야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단지 일부 기능을 재사용할 목적으로 유틸리티 역할을 수행하는 클래스를 상속하지 않아야 한다</a:t>
            </a:r>
            <a:r>
              <a:rPr lang="en-US" altLang="ko-KR" dirty="0" smtClean="0"/>
              <a:t>.</a:t>
            </a:r>
          </a:p>
          <a:p>
            <a:pPr marL="612000" indent="-252000">
              <a:buAutoNum type="arabicParenR"/>
            </a:pPr>
            <a:r>
              <a:rPr lang="ko-KR" altLang="en-US" dirty="0" smtClean="0"/>
              <a:t>자식 클래스가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역학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등을 특수화해야 한다</a:t>
            </a:r>
            <a:r>
              <a:rPr lang="en-US" altLang="ko-KR" dirty="0" smtClean="0"/>
              <a:t>.</a:t>
            </a:r>
          </a:p>
          <a:p>
            <a:pPr marL="522900">
              <a:buAutoNum type="arabicParenR"/>
            </a:pPr>
            <a:endParaRPr lang="en-US" altLang="ko-KR" dirty="0" smtClean="0"/>
          </a:p>
          <a:p>
            <a:pPr marL="432000" indent="-25200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err="1" smtClean="0"/>
              <a:t>다형성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3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싱글턴</a:t>
            </a:r>
            <a:r>
              <a:rPr lang="ko-KR" altLang="en-US" dirty="0" smtClean="0"/>
              <a:t>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5"/>
            <a:ext cx="8596668" cy="880785"/>
          </a:xfrm>
        </p:spPr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/>
              <a:t>명</a:t>
            </a:r>
            <a:r>
              <a:rPr lang="ko-KR" altLang="en-US" dirty="0" smtClean="0"/>
              <a:t>의 직원들이 프린터 하나만 공유해서 사용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7334" y="3271563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1067" y="3271562"/>
            <a:ext cx="3821498" cy="264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587909" y="4253615"/>
            <a:ext cx="894080" cy="6807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4269"/>
            <a:ext cx="4763910" cy="1625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외부에 제공해줄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pPr marL="504000" indent="-252000">
              <a:buFontTx/>
              <a:buChar char="-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단 하나의 객체만을 생성하여 어디에서든지 참조 가능하도록 </a:t>
            </a:r>
            <a:r>
              <a:rPr lang="ko-KR" alt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선언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65891" y="953911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1555"/>
            <a:ext cx="4763910" cy="93697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프린터 관리자 만들기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명의 사용자가 프린터를 이용하는 상황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49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0025" y="1046604"/>
            <a:ext cx="5057422" cy="577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Printer{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null;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private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Printer(){}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static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if(printer == null){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printer = new Printer();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return printer;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public void print(Resource r){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….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557514"/>
            <a:ext cx="4763910" cy="4750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User{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String name;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User(String name){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this.name = name;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public void print(){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Printer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Printer.getPrinter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printer.print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(this.name + “print using ” +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printer.toString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 + “.”);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프린터 관리자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749425"/>
            <a:ext cx="5159022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Main{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private static final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5;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static void main(String[]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args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User[] user = new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for(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User_NUM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++){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new User((i+1) + “-user”);</a:t>
            </a: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user[</a:t>
            </a:r>
            <a:r>
              <a:rPr lang="en-US" altLang="ko-KR" kern="1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].print();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}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}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20194"/>
            <a:ext cx="8884356" cy="4556427"/>
          </a:xfrm>
        </p:spPr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스레드에서</a:t>
            </a:r>
            <a:r>
              <a:rPr lang="ko-KR" altLang="en-US" dirty="0"/>
              <a:t> </a:t>
            </a:r>
            <a:r>
              <a:rPr lang="en-US" altLang="ko-KR" dirty="0"/>
              <a:t>Printer </a:t>
            </a:r>
            <a:r>
              <a:rPr lang="ko-KR" altLang="en-US" dirty="0"/>
              <a:t>클래스를 이용할 때 </a:t>
            </a:r>
            <a:r>
              <a:rPr lang="ko-KR" altLang="en-US" dirty="0" err="1"/>
              <a:t>인스턴스가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이상 생성되는 경우가 발생할 수 있다</a:t>
            </a:r>
            <a:r>
              <a:rPr lang="en-US" altLang="ko-KR" dirty="0"/>
              <a:t>.</a:t>
            </a:r>
            <a:endParaRPr lang="en-US" altLang="ko-KR" dirty="0"/>
          </a:p>
          <a:p>
            <a:pPr marL="800100" lvl="1" indent="-216000">
              <a:buAutoNum type="arabicPeriod"/>
            </a:pPr>
            <a:r>
              <a:rPr lang="en-US" altLang="ko-KR" dirty="0" smtClean="0"/>
              <a:t>Printer </a:t>
            </a:r>
            <a:r>
              <a:rPr lang="ko-KR" altLang="en-US" dirty="0" err="1"/>
              <a:t>인스턴스가</a:t>
            </a:r>
            <a:r>
              <a:rPr lang="ko-KR" altLang="en-US" dirty="0"/>
              <a:t> 아직 생성되지 않았을 때 </a:t>
            </a:r>
            <a:r>
              <a:rPr lang="ko-KR" altLang="en-US" dirty="0" err="1"/>
              <a:t>스레드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 err="1"/>
              <a:t>getPrinter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문을 실행해 이미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생성되었는지 확인한다</a:t>
            </a:r>
            <a:r>
              <a:rPr lang="en-US" altLang="ko-KR" dirty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상태이다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smtClean="0"/>
              <a:t>만약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만들기 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실행해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변수가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호출하는 코드를 실행하게 된다</a:t>
            </a:r>
            <a:r>
              <a:rPr lang="en-US" altLang="ko-KR" dirty="0" smtClean="0"/>
              <a:t>.</a:t>
            </a:r>
          </a:p>
          <a:p>
            <a:pPr marL="800100" lvl="1" indent="-216000">
              <a:buAutoNum type="arabicPeriod"/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마찬가지로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생성하는 코드를 실행하게 되면 결과적으로 </a:t>
            </a:r>
            <a:r>
              <a:rPr lang="en-US" altLang="ko-KR" dirty="0" smtClean="0"/>
              <a:t>Printer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위 시나리오는 경합 조건</a:t>
            </a:r>
            <a:r>
              <a:rPr lang="en-US" altLang="ko-KR" dirty="0" smtClean="0">
                <a:solidFill>
                  <a:srgbClr val="FF0000"/>
                </a:solidFill>
              </a:rPr>
              <a:t>(race condition)</a:t>
            </a:r>
            <a:r>
              <a:rPr lang="ko-KR" altLang="en-US" dirty="0" smtClean="0">
                <a:solidFill>
                  <a:srgbClr val="FF0000"/>
                </a:solidFill>
              </a:rPr>
              <a:t>을 발생시킨다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경합 조건이란 메모리와 같은 동일한 자원을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개 이상의 </a:t>
            </a:r>
            <a:r>
              <a:rPr lang="ko-KR" altLang="en-US" dirty="0" err="1" smtClean="0">
                <a:solidFill>
                  <a:srgbClr val="FF0000"/>
                </a:solidFill>
              </a:rPr>
              <a:t>스레드가</a:t>
            </a:r>
            <a:r>
              <a:rPr lang="ko-KR" altLang="en-US" dirty="0" smtClean="0">
                <a:solidFill>
                  <a:srgbClr val="FF0000"/>
                </a:solidFill>
              </a:rPr>
              <a:t> 이용하려고 경합하는 현상을 말한다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1526</Words>
  <Application>Microsoft Office PowerPoint</Application>
  <PresentationFormat>와이드스크린</PresentationFormat>
  <Paragraphs>341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HY그래픽M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 JAVA     객체지향  디자인 패턴</vt:lpstr>
      <vt:lpstr>목차</vt:lpstr>
      <vt:lpstr>6장 싱글턴 패턴</vt:lpstr>
      <vt:lpstr>프린터 관리자 만들기</vt:lpstr>
      <vt:lpstr>프린터 관리자 만들기</vt:lpstr>
      <vt:lpstr>프린터 관리자 만들기</vt:lpstr>
      <vt:lpstr>프린터 관리자 만들기</vt:lpstr>
      <vt:lpstr>프린터 관리자 만들기</vt:lpstr>
      <vt:lpstr>문제점</vt:lpstr>
      <vt:lpstr>해결책</vt:lpstr>
      <vt:lpstr>해결책</vt:lpstr>
      <vt:lpstr>해결책</vt:lpstr>
      <vt:lpstr>1장 객체지향 원리</vt:lpstr>
      <vt:lpstr>캡슐화</vt:lpstr>
      <vt:lpstr>캡슐화</vt:lpstr>
      <vt:lpstr>1장 객체지향 원리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일반화 관계</vt:lpstr>
      <vt:lpstr>1장 객체지향 원리</vt:lpstr>
      <vt:lpstr>다형성</vt:lpstr>
      <vt:lpstr>다형성</vt:lpstr>
      <vt:lpstr>다형성</vt:lpstr>
      <vt:lpstr>다형성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352</cp:revision>
  <dcterms:created xsi:type="dcterms:W3CDTF">2018-06-16T02:40:30Z</dcterms:created>
  <dcterms:modified xsi:type="dcterms:W3CDTF">2018-07-30T05:09:47Z</dcterms:modified>
</cp:coreProperties>
</file>