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64" r:id="rId3"/>
    <p:sldId id="265" r:id="rId4"/>
    <p:sldId id="256" r:id="rId5"/>
    <p:sldId id="276" r:id="rId6"/>
    <p:sldId id="269" r:id="rId7"/>
    <p:sldId id="272" r:id="rId8"/>
    <p:sldId id="278" r:id="rId9"/>
    <p:sldId id="259" r:id="rId10"/>
    <p:sldId id="274" r:id="rId11"/>
    <p:sldId id="268" r:id="rId12"/>
    <p:sldId id="273" r:id="rId13"/>
    <p:sldId id="267" r:id="rId14"/>
    <p:sldId id="275" r:id="rId15"/>
    <p:sldId id="279" r:id="rId16"/>
    <p:sldId id="257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ton, Kelsey (Student)" initials="MK(" lastIdx="3" clrIdx="0">
    <p:extLst>
      <p:ext uri="{19B8F6BF-5375-455C-9EA6-DF929625EA0E}">
        <p15:presenceInfo xmlns:p15="http://schemas.microsoft.com/office/powerpoint/2012/main" userId="S::meltonke@g.cofc.edu::07cead70-4713-45ec-acbd-a580d1de0c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88057"/>
  </p:normalViewPr>
  <p:slideViewPr>
    <p:cSldViewPr snapToGrid="0">
      <p:cViewPr varScale="1">
        <p:scale>
          <a:sx n="95" d="100"/>
          <a:sy n="95" d="100"/>
        </p:scale>
        <p:origin x="1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7T16:56:34.505" idx="1">
    <p:pos x="10" y="10"/>
    <p:text>Change Key</p:text>
    <p:extLst>
      <p:ext uri="{C676402C-5697-4E1C-873F-D02D1690AC5C}">
        <p15:threadingInfo xmlns:p15="http://schemas.microsoft.com/office/powerpoint/2012/main" timeZoneBias="300"/>
      </p:ext>
    </p:extLst>
  </p:cm>
  <p:cm authorId="1" dt="2021-01-27T16:57:02.941" idx="2">
    <p:pos x="10" y="106"/>
    <p:text>Before -&gt; During -&gt; After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7T16:59:31.771" idx="3">
    <p:pos x="10" y="10"/>
    <p:text>Add key for line colors? 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E0358-3D35-4F68-8FE3-06D65ADA9D6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D9F205-B357-41B0-836B-40DA770E79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Average 3</a:t>
          </a:r>
          <a:r>
            <a:rPr lang="en-US" baseline="30000"/>
            <a:t>rd</a:t>
          </a:r>
          <a:r>
            <a:rPr lang="en-US"/>
            <a:t> Party Delivery sales increased from approximately $700/wk before the lockdown to around $5300/wk after</a:t>
          </a:r>
        </a:p>
      </dgm:t>
    </dgm:pt>
    <dgm:pt modelId="{E4940EF8-B915-4452-A33E-5495409C76FB}" type="parTrans" cxnId="{FCBE5C81-54FE-4254-B1F7-C8672FE0B3B2}">
      <dgm:prSet/>
      <dgm:spPr/>
      <dgm:t>
        <a:bodyPr/>
        <a:lstStyle/>
        <a:p>
          <a:endParaRPr lang="en-US"/>
        </a:p>
      </dgm:t>
    </dgm:pt>
    <dgm:pt modelId="{7BA43E16-3EF5-48B5-BDD3-3AAC17FCCA65}" type="sibTrans" cxnId="{FCBE5C81-54FE-4254-B1F7-C8672FE0B3B2}">
      <dgm:prSet/>
      <dgm:spPr/>
      <dgm:t>
        <a:bodyPr/>
        <a:lstStyle/>
        <a:p>
          <a:endParaRPr lang="en-US"/>
        </a:p>
      </dgm:t>
    </dgm:pt>
    <dgm:pt modelId="{156EB04B-15F0-47F0-81E3-8B6F53666E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Traditional Drive-Thru Average has increased by $20,000/</a:t>
          </a:r>
          <a:r>
            <a:rPr lang="en-US" dirty="0" err="1"/>
            <a:t>wk</a:t>
          </a:r>
          <a:endParaRPr lang="en-US" dirty="0"/>
        </a:p>
      </dgm:t>
    </dgm:pt>
    <dgm:pt modelId="{7C2DCE6A-3EC3-4CD7-B9B8-44C9B39487DD}" type="parTrans" cxnId="{ECE10447-1685-4B49-9FC1-FCF0163C1EB5}">
      <dgm:prSet/>
      <dgm:spPr/>
      <dgm:t>
        <a:bodyPr/>
        <a:lstStyle/>
        <a:p>
          <a:endParaRPr lang="en-US"/>
        </a:p>
      </dgm:t>
    </dgm:pt>
    <dgm:pt modelId="{139FFA1C-B6AE-4901-9F24-088284D19331}" type="sibTrans" cxnId="{ECE10447-1685-4B49-9FC1-FCF0163C1EB5}">
      <dgm:prSet/>
      <dgm:spPr/>
      <dgm:t>
        <a:bodyPr/>
        <a:lstStyle/>
        <a:p>
          <a:endParaRPr lang="en-US"/>
        </a:p>
      </dgm:t>
    </dgm:pt>
    <dgm:pt modelId="{966BA51C-1EF2-48AE-B3B9-11787766C2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Mobile Drive-Thru Average has tripled</a:t>
          </a:r>
        </a:p>
      </dgm:t>
    </dgm:pt>
    <dgm:pt modelId="{FBD185D0-31D1-4E61-BC50-7C7ACEFE664C}" type="parTrans" cxnId="{9EDDB00F-B03E-464F-A8F8-73346286612F}">
      <dgm:prSet/>
      <dgm:spPr/>
      <dgm:t>
        <a:bodyPr/>
        <a:lstStyle/>
        <a:p>
          <a:endParaRPr lang="en-US"/>
        </a:p>
      </dgm:t>
    </dgm:pt>
    <dgm:pt modelId="{2F837BE8-49DB-4DE4-85B0-CCA4D49E4776}" type="sibTrans" cxnId="{9EDDB00F-B03E-464F-A8F8-73346286612F}">
      <dgm:prSet/>
      <dgm:spPr/>
      <dgm:t>
        <a:bodyPr/>
        <a:lstStyle/>
        <a:p>
          <a:endParaRPr lang="en-US"/>
        </a:p>
      </dgm:t>
    </dgm:pt>
    <dgm:pt modelId="{9A23B142-8BCC-49CA-BF42-A8EF059E42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Productivity finished above average</a:t>
          </a:r>
        </a:p>
      </dgm:t>
    </dgm:pt>
    <dgm:pt modelId="{4163572D-D22A-4465-84FA-E53DE77A8E32}" type="parTrans" cxnId="{1CE60FB7-0576-4385-B9F3-029E106B7C28}">
      <dgm:prSet/>
      <dgm:spPr/>
      <dgm:t>
        <a:bodyPr/>
        <a:lstStyle/>
        <a:p>
          <a:endParaRPr lang="en-US"/>
        </a:p>
      </dgm:t>
    </dgm:pt>
    <dgm:pt modelId="{D957BEE6-9D7A-4839-9570-60C09EE375C7}" type="sibTrans" cxnId="{1CE60FB7-0576-4385-B9F3-029E106B7C28}">
      <dgm:prSet/>
      <dgm:spPr/>
      <dgm:t>
        <a:bodyPr/>
        <a:lstStyle/>
        <a:p>
          <a:endParaRPr lang="en-US"/>
        </a:p>
      </dgm:t>
    </dgm:pt>
    <dgm:pt modelId="{B7F8F85D-25E4-4D72-AD62-F70E1777F4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Overall, Mobile and 3</a:t>
          </a:r>
          <a:r>
            <a:rPr lang="en-US" baseline="30000"/>
            <a:t>rd</a:t>
          </a:r>
          <a:r>
            <a:rPr lang="en-US"/>
            <a:t> party ordering have increased significantly in popularity</a:t>
          </a:r>
        </a:p>
      </dgm:t>
    </dgm:pt>
    <dgm:pt modelId="{6556D496-71FE-4A25-A9E0-2273D429A93C}" type="parTrans" cxnId="{4224B93A-9C42-4AC9-A587-092A08D3235F}">
      <dgm:prSet/>
      <dgm:spPr/>
      <dgm:t>
        <a:bodyPr/>
        <a:lstStyle/>
        <a:p>
          <a:endParaRPr lang="en-US"/>
        </a:p>
      </dgm:t>
    </dgm:pt>
    <dgm:pt modelId="{D2DD837C-D27E-4593-BE16-F8935CE60A4C}" type="sibTrans" cxnId="{4224B93A-9C42-4AC9-A587-092A08D3235F}">
      <dgm:prSet/>
      <dgm:spPr/>
      <dgm:t>
        <a:bodyPr/>
        <a:lstStyle/>
        <a:p>
          <a:endParaRPr lang="en-US"/>
        </a:p>
      </dgm:t>
    </dgm:pt>
    <dgm:pt modelId="{D79F15FC-459B-4B08-A845-A1205E01834F}" type="pres">
      <dgm:prSet presAssocID="{E45E0358-3D35-4F68-8FE3-06D65ADA9D61}" presName="root" presStyleCnt="0">
        <dgm:presLayoutVars>
          <dgm:dir/>
          <dgm:resizeHandles val="exact"/>
        </dgm:presLayoutVars>
      </dgm:prSet>
      <dgm:spPr/>
    </dgm:pt>
    <dgm:pt modelId="{3B773119-C417-4331-999D-60B92BE70791}" type="pres">
      <dgm:prSet presAssocID="{F5D9F205-B357-41B0-836B-40DA770E7972}" presName="compNode" presStyleCnt="0"/>
      <dgm:spPr/>
    </dgm:pt>
    <dgm:pt modelId="{5312FF78-1E44-4D3A-AAD4-9A350872CC8E}" type="pres">
      <dgm:prSet presAssocID="{F5D9F205-B357-41B0-836B-40DA770E79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1CFE788-E78F-42E8-B93D-6021B9EF03E0}" type="pres">
      <dgm:prSet presAssocID="{F5D9F205-B357-41B0-836B-40DA770E7972}" presName="spaceRect" presStyleCnt="0"/>
      <dgm:spPr/>
    </dgm:pt>
    <dgm:pt modelId="{09895E1D-3E9D-4FF8-853C-573839BAB6BD}" type="pres">
      <dgm:prSet presAssocID="{F5D9F205-B357-41B0-836B-40DA770E7972}" presName="textRect" presStyleLbl="revTx" presStyleIdx="0" presStyleCnt="5">
        <dgm:presLayoutVars>
          <dgm:chMax val="1"/>
          <dgm:chPref val="1"/>
        </dgm:presLayoutVars>
      </dgm:prSet>
      <dgm:spPr/>
    </dgm:pt>
    <dgm:pt modelId="{E6941936-66E8-40EA-B420-BFD122FC6BE0}" type="pres">
      <dgm:prSet presAssocID="{7BA43E16-3EF5-48B5-BDD3-3AAC17FCCA65}" presName="sibTrans" presStyleCnt="0"/>
      <dgm:spPr/>
    </dgm:pt>
    <dgm:pt modelId="{601FC83A-BA86-47B8-BD08-B2B68F6EF3CF}" type="pres">
      <dgm:prSet presAssocID="{156EB04B-15F0-47F0-81E3-8B6F53666EE4}" presName="compNode" presStyleCnt="0"/>
      <dgm:spPr/>
    </dgm:pt>
    <dgm:pt modelId="{DCEECE4F-E1AA-46BD-83BE-B8459F42E619}" type="pres">
      <dgm:prSet presAssocID="{156EB04B-15F0-47F0-81E3-8B6F53666EE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5DFCCE68-99A8-4988-8B9E-5C32507C4F58}" type="pres">
      <dgm:prSet presAssocID="{156EB04B-15F0-47F0-81E3-8B6F53666EE4}" presName="spaceRect" presStyleCnt="0"/>
      <dgm:spPr/>
    </dgm:pt>
    <dgm:pt modelId="{EAC2B2D1-A89E-4A52-BF1B-9B1485F8735A}" type="pres">
      <dgm:prSet presAssocID="{156EB04B-15F0-47F0-81E3-8B6F53666EE4}" presName="textRect" presStyleLbl="revTx" presStyleIdx="1" presStyleCnt="5">
        <dgm:presLayoutVars>
          <dgm:chMax val="1"/>
          <dgm:chPref val="1"/>
        </dgm:presLayoutVars>
      </dgm:prSet>
      <dgm:spPr/>
    </dgm:pt>
    <dgm:pt modelId="{285DA4E2-4D72-4A39-9A69-9DA3B5CCF454}" type="pres">
      <dgm:prSet presAssocID="{139FFA1C-B6AE-4901-9F24-088284D19331}" presName="sibTrans" presStyleCnt="0"/>
      <dgm:spPr/>
    </dgm:pt>
    <dgm:pt modelId="{E379774D-1DA1-407B-AF4D-1A5E9AFB9704}" type="pres">
      <dgm:prSet presAssocID="{966BA51C-1EF2-48AE-B3B9-11787766C28D}" presName="compNode" presStyleCnt="0"/>
      <dgm:spPr/>
    </dgm:pt>
    <dgm:pt modelId="{F96AAB75-B601-4BCB-95FE-5303E10F9B72}" type="pres">
      <dgm:prSet presAssocID="{966BA51C-1EF2-48AE-B3B9-11787766C2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1BAC916-FBC3-418D-B532-A95AEACD78C4}" type="pres">
      <dgm:prSet presAssocID="{966BA51C-1EF2-48AE-B3B9-11787766C28D}" presName="spaceRect" presStyleCnt="0"/>
      <dgm:spPr/>
    </dgm:pt>
    <dgm:pt modelId="{1E97DAFE-A829-40CA-A851-003819C63B26}" type="pres">
      <dgm:prSet presAssocID="{966BA51C-1EF2-48AE-B3B9-11787766C28D}" presName="textRect" presStyleLbl="revTx" presStyleIdx="2" presStyleCnt="5">
        <dgm:presLayoutVars>
          <dgm:chMax val="1"/>
          <dgm:chPref val="1"/>
        </dgm:presLayoutVars>
      </dgm:prSet>
      <dgm:spPr/>
    </dgm:pt>
    <dgm:pt modelId="{45975910-4BAD-4B97-8AFA-022CD2B5D945}" type="pres">
      <dgm:prSet presAssocID="{2F837BE8-49DB-4DE4-85B0-CCA4D49E4776}" presName="sibTrans" presStyleCnt="0"/>
      <dgm:spPr/>
    </dgm:pt>
    <dgm:pt modelId="{EF2D21E1-8B26-4726-A2E3-8A4DACC7D491}" type="pres">
      <dgm:prSet presAssocID="{9A23B142-8BCC-49CA-BF42-A8EF059E426D}" presName="compNode" presStyleCnt="0"/>
      <dgm:spPr/>
    </dgm:pt>
    <dgm:pt modelId="{F5F6B3FC-CB23-468C-B71A-8BC8D0E3BA75}" type="pres">
      <dgm:prSet presAssocID="{9A23B142-8BCC-49CA-BF42-A8EF059E42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E3122B9-77B2-4E04-99F9-C98AAD7D55A3}" type="pres">
      <dgm:prSet presAssocID="{9A23B142-8BCC-49CA-BF42-A8EF059E426D}" presName="spaceRect" presStyleCnt="0"/>
      <dgm:spPr/>
    </dgm:pt>
    <dgm:pt modelId="{3E696DDE-5FB6-4408-9A23-2CE13B4DA3C1}" type="pres">
      <dgm:prSet presAssocID="{9A23B142-8BCC-49CA-BF42-A8EF059E426D}" presName="textRect" presStyleLbl="revTx" presStyleIdx="3" presStyleCnt="5">
        <dgm:presLayoutVars>
          <dgm:chMax val="1"/>
          <dgm:chPref val="1"/>
        </dgm:presLayoutVars>
      </dgm:prSet>
      <dgm:spPr/>
    </dgm:pt>
    <dgm:pt modelId="{C87DB334-EBD9-4926-B4C7-D49376941CFD}" type="pres">
      <dgm:prSet presAssocID="{D957BEE6-9D7A-4839-9570-60C09EE375C7}" presName="sibTrans" presStyleCnt="0"/>
      <dgm:spPr/>
    </dgm:pt>
    <dgm:pt modelId="{AA8E66CD-20E4-4CFD-81F2-E462538C605F}" type="pres">
      <dgm:prSet presAssocID="{B7F8F85D-25E4-4D72-AD62-F70E1777F484}" presName="compNode" presStyleCnt="0"/>
      <dgm:spPr/>
    </dgm:pt>
    <dgm:pt modelId="{C98EEC52-3F64-4E27-98B2-08740D36CA5D}" type="pres">
      <dgm:prSet presAssocID="{B7F8F85D-25E4-4D72-AD62-F70E1777F48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9F0964B0-D69E-4851-8160-5190A5E95A01}" type="pres">
      <dgm:prSet presAssocID="{B7F8F85D-25E4-4D72-AD62-F70E1777F484}" presName="spaceRect" presStyleCnt="0"/>
      <dgm:spPr/>
    </dgm:pt>
    <dgm:pt modelId="{AB861A12-067C-4242-909F-CAF019AB0A54}" type="pres">
      <dgm:prSet presAssocID="{B7F8F85D-25E4-4D72-AD62-F70E1777F48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B290409-E961-4BB7-A9CD-AA4340DF8198}" type="presOf" srcId="{9A23B142-8BCC-49CA-BF42-A8EF059E426D}" destId="{3E696DDE-5FB6-4408-9A23-2CE13B4DA3C1}" srcOrd="0" destOrd="0" presId="urn:microsoft.com/office/officeart/2018/2/layout/IconLabelList"/>
    <dgm:cxn modelId="{9EDDB00F-B03E-464F-A8F8-73346286612F}" srcId="{E45E0358-3D35-4F68-8FE3-06D65ADA9D61}" destId="{966BA51C-1EF2-48AE-B3B9-11787766C28D}" srcOrd="2" destOrd="0" parTransId="{FBD185D0-31D1-4E61-BC50-7C7ACEFE664C}" sibTransId="{2F837BE8-49DB-4DE4-85B0-CCA4D49E4776}"/>
    <dgm:cxn modelId="{4224B93A-9C42-4AC9-A587-092A08D3235F}" srcId="{E45E0358-3D35-4F68-8FE3-06D65ADA9D61}" destId="{B7F8F85D-25E4-4D72-AD62-F70E1777F484}" srcOrd="4" destOrd="0" parTransId="{6556D496-71FE-4A25-A9E0-2273D429A93C}" sibTransId="{D2DD837C-D27E-4593-BE16-F8935CE60A4C}"/>
    <dgm:cxn modelId="{5D6E8B3C-3CE3-4F89-AA09-664C99207830}" type="presOf" srcId="{156EB04B-15F0-47F0-81E3-8B6F53666EE4}" destId="{EAC2B2D1-A89E-4A52-BF1B-9B1485F8735A}" srcOrd="0" destOrd="0" presId="urn:microsoft.com/office/officeart/2018/2/layout/IconLabelList"/>
    <dgm:cxn modelId="{ECE10447-1685-4B49-9FC1-FCF0163C1EB5}" srcId="{E45E0358-3D35-4F68-8FE3-06D65ADA9D61}" destId="{156EB04B-15F0-47F0-81E3-8B6F53666EE4}" srcOrd="1" destOrd="0" parTransId="{7C2DCE6A-3EC3-4CD7-B9B8-44C9B39487DD}" sibTransId="{139FFA1C-B6AE-4901-9F24-088284D19331}"/>
    <dgm:cxn modelId="{8B99C75E-D86E-4741-B8C9-8659512A52A0}" type="presOf" srcId="{B7F8F85D-25E4-4D72-AD62-F70E1777F484}" destId="{AB861A12-067C-4242-909F-CAF019AB0A54}" srcOrd="0" destOrd="0" presId="urn:microsoft.com/office/officeart/2018/2/layout/IconLabelList"/>
    <dgm:cxn modelId="{8DC3BA6B-7AF5-4645-801A-FDA222345522}" type="presOf" srcId="{966BA51C-1EF2-48AE-B3B9-11787766C28D}" destId="{1E97DAFE-A829-40CA-A851-003819C63B26}" srcOrd="0" destOrd="0" presId="urn:microsoft.com/office/officeart/2018/2/layout/IconLabelList"/>
    <dgm:cxn modelId="{0FA11170-4B50-4113-974D-31FA4D39ACEB}" type="presOf" srcId="{F5D9F205-B357-41B0-836B-40DA770E7972}" destId="{09895E1D-3E9D-4FF8-853C-573839BAB6BD}" srcOrd="0" destOrd="0" presId="urn:microsoft.com/office/officeart/2018/2/layout/IconLabelList"/>
    <dgm:cxn modelId="{FCBE5C81-54FE-4254-B1F7-C8672FE0B3B2}" srcId="{E45E0358-3D35-4F68-8FE3-06D65ADA9D61}" destId="{F5D9F205-B357-41B0-836B-40DA770E7972}" srcOrd="0" destOrd="0" parTransId="{E4940EF8-B915-4452-A33E-5495409C76FB}" sibTransId="{7BA43E16-3EF5-48B5-BDD3-3AAC17FCCA65}"/>
    <dgm:cxn modelId="{E79E8B85-AEC2-46B2-92BD-E61E2A678F78}" type="presOf" srcId="{E45E0358-3D35-4F68-8FE3-06D65ADA9D61}" destId="{D79F15FC-459B-4B08-A845-A1205E01834F}" srcOrd="0" destOrd="0" presId="urn:microsoft.com/office/officeart/2018/2/layout/IconLabelList"/>
    <dgm:cxn modelId="{1CE60FB7-0576-4385-B9F3-029E106B7C28}" srcId="{E45E0358-3D35-4F68-8FE3-06D65ADA9D61}" destId="{9A23B142-8BCC-49CA-BF42-A8EF059E426D}" srcOrd="3" destOrd="0" parTransId="{4163572D-D22A-4465-84FA-E53DE77A8E32}" sibTransId="{D957BEE6-9D7A-4839-9570-60C09EE375C7}"/>
    <dgm:cxn modelId="{EF4C394F-7575-4ECE-A80A-503E90A1226F}" type="presParOf" srcId="{D79F15FC-459B-4B08-A845-A1205E01834F}" destId="{3B773119-C417-4331-999D-60B92BE70791}" srcOrd="0" destOrd="0" presId="urn:microsoft.com/office/officeart/2018/2/layout/IconLabelList"/>
    <dgm:cxn modelId="{64EE7541-1BA8-422F-A74F-D5400E27DCE6}" type="presParOf" srcId="{3B773119-C417-4331-999D-60B92BE70791}" destId="{5312FF78-1E44-4D3A-AAD4-9A350872CC8E}" srcOrd="0" destOrd="0" presId="urn:microsoft.com/office/officeart/2018/2/layout/IconLabelList"/>
    <dgm:cxn modelId="{39949185-378F-41BE-B338-63C439515620}" type="presParOf" srcId="{3B773119-C417-4331-999D-60B92BE70791}" destId="{41CFE788-E78F-42E8-B93D-6021B9EF03E0}" srcOrd="1" destOrd="0" presId="urn:microsoft.com/office/officeart/2018/2/layout/IconLabelList"/>
    <dgm:cxn modelId="{7EA1CD1F-D303-44BE-A1A0-8D3A062B915D}" type="presParOf" srcId="{3B773119-C417-4331-999D-60B92BE70791}" destId="{09895E1D-3E9D-4FF8-853C-573839BAB6BD}" srcOrd="2" destOrd="0" presId="urn:microsoft.com/office/officeart/2018/2/layout/IconLabelList"/>
    <dgm:cxn modelId="{C76139C7-19FB-48CE-9AD6-197055CA201E}" type="presParOf" srcId="{D79F15FC-459B-4B08-A845-A1205E01834F}" destId="{E6941936-66E8-40EA-B420-BFD122FC6BE0}" srcOrd="1" destOrd="0" presId="urn:microsoft.com/office/officeart/2018/2/layout/IconLabelList"/>
    <dgm:cxn modelId="{98AF6849-6767-4C69-BB8C-C05A86AD884E}" type="presParOf" srcId="{D79F15FC-459B-4B08-A845-A1205E01834F}" destId="{601FC83A-BA86-47B8-BD08-B2B68F6EF3CF}" srcOrd="2" destOrd="0" presId="urn:microsoft.com/office/officeart/2018/2/layout/IconLabelList"/>
    <dgm:cxn modelId="{6DC26A85-77DD-4AF3-84EE-9D63E71E850B}" type="presParOf" srcId="{601FC83A-BA86-47B8-BD08-B2B68F6EF3CF}" destId="{DCEECE4F-E1AA-46BD-83BE-B8459F42E619}" srcOrd="0" destOrd="0" presId="urn:microsoft.com/office/officeart/2018/2/layout/IconLabelList"/>
    <dgm:cxn modelId="{8D39EA97-E5F9-4215-A054-20F57A49C01E}" type="presParOf" srcId="{601FC83A-BA86-47B8-BD08-B2B68F6EF3CF}" destId="{5DFCCE68-99A8-4988-8B9E-5C32507C4F58}" srcOrd="1" destOrd="0" presId="urn:microsoft.com/office/officeart/2018/2/layout/IconLabelList"/>
    <dgm:cxn modelId="{001E6B08-674F-49F6-BB43-FB72B5033946}" type="presParOf" srcId="{601FC83A-BA86-47B8-BD08-B2B68F6EF3CF}" destId="{EAC2B2D1-A89E-4A52-BF1B-9B1485F8735A}" srcOrd="2" destOrd="0" presId="urn:microsoft.com/office/officeart/2018/2/layout/IconLabelList"/>
    <dgm:cxn modelId="{6932DCAE-D8D5-49F0-97FC-BFE9AD6C7194}" type="presParOf" srcId="{D79F15FC-459B-4B08-A845-A1205E01834F}" destId="{285DA4E2-4D72-4A39-9A69-9DA3B5CCF454}" srcOrd="3" destOrd="0" presId="urn:microsoft.com/office/officeart/2018/2/layout/IconLabelList"/>
    <dgm:cxn modelId="{F4CDA868-EAB8-4C68-A795-39F37B819939}" type="presParOf" srcId="{D79F15FC-459B-4B08-A845-A1205E01834F}" destId="{E379774D-1DA1-407B-AF4D-1A5E9AFB9704}" srcOrd="4" destOrd="0" presId="urn:microsoft.com/office/officeart/2018/2/layout/IconLabelList"/>
    <dgm:cxn modelId="{7AD15E5B-575F-4972-AA7A-C7DE4AEFD3A8}" type="presParOf" srcId="{E379774D-1DA1-407B-AF4D-1A5E9AFB9704}" destId="{F96AAB75-B601-4BCB-95FE-5303E10F9B72}" srcOrd="0" destOrd="0" presId="urn:microsoft.com/office/officeart/2018/2/layout/IconLabelList"/>
    <dgm:cxn modelId="{8EE8C78A-3904-4752-BA28-604E4FABD8E3}" type="presParOf" srcId="{E379774D-1DA1-407B-AF4D-1A5E9AFB9704}" destId="{01BAC916-FBC3-418D-B532-A95AEACD78C4}" srcOrd="1" destOrd="0" presId="urn:microsoft.com/office/officeart/2018/2/layout/IconLabelList"/>
    <dgm:cxn modelId="{4C992140-01B1-4995-AEDB-D9A6F1401A29}" type="presParOf" srcId="{E379774D-1DA1-407B-AF4D-1A5E9AFB9704}" destId="{1E97DAFE-A829-40CA-A851-003819C63B26}" srcOrd="2" destOrd="0" presId="urn:microsoft.com/office/officeart/2018/2/layout/IconLabelList"/>
    <dgm:cxn modelId="{34B86772-B02D-4EB9-B42F-FEF4C369C202}" type="presParOf" srcId="{D79F15FC-459B-4B08-A845-A1205E01834F}" destId="{45975910-4BAD-4B97-8AFA-022CD2B5D945}" srcOrd="5" destOrd="0" presId="urn:microsoft.com/office/officeart/2018/2/layout/IconLabelList"/>
    <dgm:cxn modelId="{66510301-5175-4E11-824D-2B1753DEAFF8}" type="presParOf" srcId="{D79F15FC-459B-4B08-A845-A1205E01834F}" destId="{EF2D21E1-8B26-4726-A2E3-8A4DACC7D491}" srcOrd="6" destOrd="0" presId="urn:microsoft.com/office/officeart/2018/2/layout/IconLabelList"/>
    <dgm:cxn modelId="{AC37A2BF-6962-48C3-8A0C-9B104630D654}" type="presParOf" srcId="{EF2D21E1-8B26-4726-A2E3-8A4DACC7D491}" destId="{F5F6B3FC-CB23-468C-B71A-8BC8D0E3BA75}" srcOrd="0" destOrd="0" presId="urn:microsoft.com/office/officeart/2018/2/layout/IconLabelList"/>
    <dgm:cxn modelId="{70CF38A6-ABDA-499F-BD1C-38E9061B47B7}" type="presParOf" srcId="{EF2D21E1-8B26-4726-A2E3-8A4DACC7D491}" destId="{8E3122B9-77B2-4E04-99F9-C98AAD7D55A3}" srcOrd="1" destOrd="0" presId="urn:microsoft.com/office/officeart/2018/2/layout/IconLabelList"/>
    <dgm:cxn modelId="{0A04ACC3-9634-41EB-A7EE-73FCC6CF662F}" type="presParOf" srcId="{EF2D21E1-8B26-4726-A2E3-8A4DACC7D491}" destId="{3E696DDE-5FB6-4408-9A23-2CE13B4DA3C1}" srcOrd="2" destOrd="0" presId="urn:microsoft.com/office/officeart/2018/2/layout/IconLabelList"/>
    <dgm:cxn modelId="{63016B26-EDAA-4A50-B462-A50CAEF865E8}" type="presParOf" srcId="{D79F15FC-459B-4B08-A845-A1205E01834F}" destId="{C87DB334-EBD9-4926-B4C7-D49376941CFD}" srcOrd="7" destOrd="0" presId="urn:microsoft.com/office/officeart/2018/2/layout/IconLabelList"/>
    <dgm:cxn modelId="{796DE13A-488D-4694-8C47-4C64B1774A96}" type="presParOf" srcId="{D79F15FC-459B-4B08-A845-A1205E01834F}" destId="{AA8E66CD-20E4-4CFD-81F2-E462538C605F}" srcOrd="8" destOrd="0" presId="urn:microsoft.com/office/officeart/2018/2/layout/IconLabelList"/>
    <dgm:cxn modelId="{567AFA4F-A108-4E60-B77E-4D64C1BDB281}" type="presParOf" srcId="{AA8E66CD-20E4-4CFD-81F2-E462538C605F}" destId="{C98EEC52-3F64-4E27-98B2-08740D36CA5D}" srcOrd="0" destOrd="0" presId="urn:microsoft.com/office/officeart/2018/2/layout/IconLabelList"/>
    <dgm:cxn modelId="{5D8D80C0-E308-46FC-BFA6-2CC1D7064FD7}" type="presParOf" srcId="{AA8E66CD-20E4-4CFD-81F2-E462538C605F}" destId="{9F0964B0-D69E-4851-8160-5190A5E95A01}" srcOrd="1" destOrd="0" presId="urn:microsoft.com/office/officeart/2018/2/layout/IconLabelList"/>
    <dgm:cxn modelId="{79A4975B-BBF0-4897-AB5D-7DCDF37F762B}" type="presParOf" srcId="{AA8E66CD-20E4-4CFD-81F2-E462538C605F}" destId="{AB861A12-067C-4242-909F-CAF019AB0A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2FF78-1E44-4D3A-AAD4-9A350872CC8E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95E1D-3E9D-4FF8-853C-573839BAB6BD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Average 3</a:t>
          </a:r>
          <a:r>
            <a:rPr lang="en-US" sz="1100" kern="1200" baseline="30000"/>
            <a:t>rd</a:t>
          </a:r>
          <a:r>
            <a:rPr lang="en-US" sz="1100" kern="1200"/>
            <a:t> Party Delivery sales increased from approximately $700/wk before the lockdown to around $5300/wk after</a:t>
          </a:r>
        </a:p>
      </dsp:txBody>
      <dsp:txXfrm>
        <a:off x="127800" y="2355670"/>
        <a:ext cx="1800000" cy="720000"/>
      </dsp:txXfrm>
    </dsp:sp>
    <dsp:sp modelId="{DCEECE4F-E1AA-46BD-83BE-B8459F42E619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2B2D1-A89E-4A52-BF1B-9B1485F8735A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Traditional Drive-Thru Average has increased by $20,000/</a:t>
          </a:r>
          <a:r>
            <a:rPr lang="en-US" sz="1100" kern="1200" dirty="0" err="1"/>
            <a:t>wk</a:t>
          </a:r>
          <a:endParaRPr lang="en-US" sz="1100" kern="1200" dirty="0"/>
        </a:p>
      </dsp:txBody>
      <dsp:txXfrm>
        <a:off x="2242800" y="2355670"/>
        <a:ext cx="1800000" cy="720000"/>
      </dsp:txXfrm>
    </dsp:sp>
    <dsp:sp modelId="{F96AAB75-B601-4BCB-95FE-5303E10F9B72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7DAFE-A829-40CA-A851-003819C63B26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Mobile Drive-Thru Average has tripled</a:t>
          </a:r>
        </a:p>
      </dsp:txBody>
      <dsp:txXfrm>
        <a:off x="4357800" y="2355670"/>
        <a:ext cx="1800000" cy="720000"/>
      </dsp:txXfrm>
    </dsp:sp>
    <dsp:sp modelId="{F5F6B3FC-CB23-468C-B71A-8BC8D0E3BA75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96DDE-5FB6-4408-9A23-2CE13B4DA3C1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Productivity finished above average</a:t>
          </a:r>
        </a:p>
      </dsp:txBody>
      <dsp:txXfrm>
        <a:off x="6472800" y="2355670"/>
        <a:ext cx="1800000" cy="720000"/>
      </dsp:txXfrm>
    </dsp:sp>
    <dsp:sp modelId="{C98EEC52-3F64-4E27-98B2-08740D36CA5D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61A12-067C-4242-909F-CAF019AB0A54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Overall, Mobile and 3</a:t>
          </a:r>
          <a:r>
            <a:rPr lang="en-US" sz="1100" kern="1200" baseline="30000"/>
            <a:t>rd</a:t>
          </a:r>
          <a:r>
            <a:rPr lang="en-US" sz="1100" kern="1200"/>
            <a:t> party ordering have increased significantly in popularity</a:t>
          </a:r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C920C-E88C-9B46-8DAA-02CD0C667D9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09C19-1286-E84C-8244-E1A1B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0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90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87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5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2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28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79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91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9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3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7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90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09C19-1286-E84C-8244-E1A1BF094C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13CD-7F7C-4A1F-AFBF-9E203CBC0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28876-8648-49C6-A9E3-F11DD42A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0BB6-637B-42E8-9939-8D2E90EB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AD70-E0FD-4235-B637-1FA4F4C6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ECE6-11B6-412F-AC44-54859C93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DA54-5387-4B45-A806-766B69BD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F1F-1AED-474A-8CF7-2246EED1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7A9C-71AA-4FFC-9922-1EEAB9D8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14978-CE3C-4A21-83FF-AB9F0B53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2EDF-AE16-4924-9DF6-005AB8AE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A4941-28DD-4B72-B6F3-2515405C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F88B-663F-4EE1-B7DD-D8F383AE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79A6-F0DC-4CEC-8A3B-C53BC783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9FC5-F8D0-418F-BB37-576C7DD2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C589-AC92-472D-9A26-60805D84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DB8D-900A-4C59-891E-7DD21948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F82C-14E0-4EDD-984A-BA21A2D1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F6DA-67B5-4F06-A182-C6300A9E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C223-CF5C-4731-8154-2FCC251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6CDA-E041-4B02-86CB-ED3B1910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55CE-C602-4FDB-93BA-97D4CDA7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A014-7579-4E51-950B-DF3451EF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731B-6206-4818-BA31-EB832E82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8894-C652-4E0B-B26B-70608F8C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F6E4-1DA9-4A11-B232-2380402B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F418-4AA2-4E87-87D4-4C94FB12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F24B-614E-46CD-9A5F-1A8BED99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A07FB-4C5E-4BFA-A19A-8FF390D8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CA03-CC8A-490B-A89C-7009FF0D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77E6-1D8C-4ED3-9DE6-332E3B46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D7DD-C579-4542-BF8D-2A3D3AE6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ADE-15D0-486B-B2B8-84B38B7B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33FD-D8A7-4776-90BE-0209D03C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B4AF-0F77-40CA-8656-DCD55DC0F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68245-B1CA-4AF8-9503-47A91A38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9266C-8970-477D-98C1-445A87138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FCD58-F7BA-4ECF-BB56-2C8683FF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4710E-09BE-4435-A378-B9C62AF5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53FAA-6D5C-4029-8B5F-7DD61CF3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94CD-16CA-4851-B5B2-3762F2AE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89826-9047-4764-BB28-0C0A6B01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D2B88-0C36-4D69-A80E-598348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721B8-39E8-4985-BF71-28DE4BCB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97D6D-75FC-4157-B886-E4000C77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FC4F8-1CE4-43CF-9A40-666CB11B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8747-2750-47E5-9EC2-42FD52A8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0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E2F2-B28E-4908-A780-AA2A00B1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C795-62FE-4C11-8B75-5EB638BC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4D04-7E33-4C39-AE09-BA63FC81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A0A7-9DDE-48E1-9B6A-4C65A59C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BF1BF-7D86-4214-9D89-22D83DC0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ECFBB-A185-42C1-BA1A-9B426406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7198-4577-4CC3-B2D9-92D606A9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70C24-EE41-4F40-8A84-9F183729F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4B7A6-1E1B-4A55-8CD1-1588D3806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5235-05EB-45C5-9345-51AB74D2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6B4C9-BCD9-454B-A9E8-3B9A5170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8A61-7F5D-447E-9AB5-A412B15D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FA1B3-DF28-4235-B27D-583CA09B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73E8C-F19F-4ADA-A959-4D9A6D92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4AAB-4907-4163-B5DD-7009CC88B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46AA-65FE-4AA6-90A6-8BABD663A62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A105-9B9E-4747-9248-770D1D625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A745-5F5F-4114-9AA6-3E619BD0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sh&#10;&#10;Description automatically generated">
            <a:extLst>
              <a:ext uri="{FF2B5EF4-FFF2-40B4-BE49-F238E27FC236}">
                <a16:creationId xmlns:a16="http://schemas.microsoft.com/office/drawing/2014/main" id="{ADB545E4-3986-49C6-B76A-832CEA4572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BE62C-26C3-4007-B44F-3BA69740D5EA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Effects of Covid-19 on a Quick-Service Restaurant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5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1D77B90-DEE2-4821-9EDB-B7D156E9BE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5" b="45974"/>
          <a:stretch/>
        </p:blipFill>
        <p:spPr>
          <a:xfrm>
            <a:off x="0" y="768927"/>
            <a:ext cx="12192000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6" y="89317"/>
            <a:ext cx="11753533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How has labor costs been affected by Covid?  Was there a change in productivity?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bowl of cereal&#10;&#10;Description automatically generated with medium confidence">
            <a:extLst>
              <a:ext uri="{FF2B5EF4-FFF2-40B4-BE49-F238E27FC236}">
                <a16:creationId xmlns:a16="http://schemas.microsoft.com/office/drawing/2014/main" id="{5299CA83-E892-452E-A48B-D65532F73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668" y="3969805"/>
            <a:ext cx="3608839" cy="360883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6752DD-25F4-C34F-8764-5D19F9CC8358}"/>
              </a:ext>
            </a:extLst>
          </p:cNvPr>
          <p:cNvSpPr txBox="1"/>
          <p:nvPr/>
        </p:nvSpPr>
        <p:spPr>
          <a:xfrm>
            <a:off x="1892640" y="1828311"/>
            <a:ext cx="96289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Productivity was proven to stay constant, with not a lot of overall change, throughout the entire year.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were a few outliers (weeks 20, 25 and 29),  which we will show you and talk through in the next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Overall, this location seems to have handled labor well, even through unsettling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392506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C5D6F13-D00E-4469-A16E-A89C8528D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43"/>
            <a:ext cx="12192000" cy="6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5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51" y="214385"/>
            <a:ext cx="11591607" cy="7485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How has ordering changed during Covid?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hamburger on a plate&#10;&#10;Description automatically generated with low confidence">
            <a:extLst>
              <a:ext uri="{FF2B5EF4-FFF2-40B4-BE49-F238E27FC236}">
                <a16:creationId xmlns:a16="http://schemas.microsoft.com/office/drawing/2014/main" id="{3AACC0DC-68F9-4C1D-8808-B5923ED94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897" y="-442389"/>
            <a:ext cx="3191090" cy="311630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E8D95-0E15-FB47-AA6D-439E2CC972D5}"/>
              </a:ext>
            </a:extLst>
          </p:cNvPr>
          <p:cNvSpPr txBox="1"/>
          <p:nvPr/>
        </p:nvSpPr>
        <p:spPr>
          <a:xfrm>
            <a:off x="834579" y="1903342"/>
            <a:ext cx="423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looking at this pivot table, we can tell that there has been changes to how people typically choose to order.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5DB10-108D-094B-A6A0-04E51A6C7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27117"/>
              </p:ext>
            </p:extLst>
          </p:nvPr>
        </p:nvGraphicFramePr>
        <p:xfrm>
          <a:off x="5457297" y="2291080"/>
          <a:ext cx="6513933" cy="3268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8041">
                  <a:extLst>
                    <a:ext uri="{9D8B030D-6E8A-4147-A177-3AD203B41FA5}">
                      <a16:colId xmlns:a16="http://schemas.microsoft.com/office/drawing/2014/main" val="3330301938"/>
                    </a:ext>
                  </a:extLst>
                </a:gridCol>
                <a:gridCol w="1030204">
                  <a:extLst>
                    <a:ext uri="{9D8B030D-6E8A-4147-A177-3AD203B41FA5}">
                      <a16:colId xmlns:a16="http://schemas.microsoft.com/office/drawing/2014/main" val="798015423"/>
                    </a:ext>
                  </a:extLst>
                </a:gridCol>
                <a:gridCol w="1262844">
                  <a:extLst>
                    <a:ext uri="{9D8B030D-6E8A-4147-A177-3AD203B41FA5}">
                      <a16:colId xmlns:a16="http://schemas.microsoft.com/office/drawing/2014/main" val="445811006"/>
                    </a:ext>
                  </a:extLst>
                </a:gridCol>
                <a:gridCol w="1262844">
                  <a:extLst>
                    <a:ext uri="{9D8B030D-6E8A-4147-A177-3AD203B41FA5}">
                      <a16:colId xmlns:a16="http://schemas.microsoft.com/office/drawing/2014/main" val="3150414890"/>
                    </a:ext>
                  </a:extLst>
                </a:gridCol>
              </a:tblGrid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Values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Before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During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After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66744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CarryO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12,732.05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22632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MobCO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7,170.84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29.60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4824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DineIn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17,305.05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390378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MobDI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1,151.47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452182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MobDT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7,345.63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16,315.80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25,568.43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91066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NormDT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73,369.26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76,075.60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93,079.07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666955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Catering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2,260.21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297.40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1,504.00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380375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3rdParty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740.47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2,878.40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5,266.61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0893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9710E2-54B5-9F46-B652-7F1997F23132}"/>
              </a:ext>
            </a:extLst>
          </p:cNvPr>
          <p:cNvSpPr txBox="1"/>
          <p:nvPr/>
        </p:nvSpPr>
        <p:spPr>
          <a:xfrm>
            <a:off x="1542890" y="3241719"/>
            <a:ext cx="357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dining room access had been cut off, explaining the zeros in 4 of the variables in the after column. </a:t>
            </a:r>
          </a:p>
        </p:txBody>
      </p:sp>
    </p:spTree>
    <p:extLst>
      <p:ext uri="{BB962C8B-B14F-4D97-AF65-F5344CB8AC3E}">
        <p14:creationId xmlns:p14="http://schemas.microsoft.com/office/powerpoint/2010/main" val="330419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1B377133-9267-4FC8-8F75-D92E78454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28" y="0"/>
            <a:ext cx="9909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35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793F-FCDC-644B-90EA-06E65256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024E00-A5B8-4029-A6CB-D6A39AB5F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0922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984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B909-3470-44FA-8414-06629D2B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689" y="200023"/>
            <a:ext cx="3282854" cy="9583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Conclusions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37F7892E-C573-48E3-9666-3F2283A38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8" r="1634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2CE0C3-11A6-CB49-BC46-61D64C1EC1A3}"/>
              </a:ext>
            </a:extLst>
          </p:cNvPr>
          <p:cNvSpPr txBox="1"/>
          <p:nvPr/>
        </p:nvSpPr>
        <p:spPr>
          <a:xfrm>
            <a:off x="7400923" y="1305341"/>
            <a:ext cx="4486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Overall, we believe that this Chick-fil-A location has responded well to the circumstances! They maintained productivity numbers through the dining room being shut down, a state-wide lockdown and then after. </a:t>
            </a:r>
          </a:p>
          <a:p>
            <a:endParaRPr lang="en-US" dirty="0"/>
          </a:p>
          <a:p>
            <a:r>
              <a:rPr lang="en-US" dirty="0"/>
              <a:t>Strategies have evolved as the business coped with the pandemic, which has helped to capitalize on as many opportunities as possible. </a:t>
            </a:r>
          </a:p>
          <a:p>
            <a:endParaRPr lang="en-US" dirty="0"/>
          </a:p>
          <a:p>
            <a:r>
              <a:rPr lang="en-US" dirty="0"/>
              <a:t>Some opportunities were disappearing, such as the dine-in experience that Chick-fil-A is known for, but they excelled in drive-thru experience to make up for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A1380-A884-0C4A-B821-7B44C141A3B5}"/>
              </a:ext>
            </a:extLst>
          </p:cNvPr>
          <p:cNvSpPr txBox="1"/>
          <p:nvPr/>
        </p:nvSpPr>
        <p:spPr>
          <a:xfrm>
            <a:off x="6096000" y="6146668"/>
            <a:ext cx="550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WOULD LIKE TO THANK YOU ALL FOR YOUR TIME!</a:t>
            </a:r>
          </a:p>
          <a:p>
            <a:pPr algn="ctr"/>
            <a:r>
              <a:rPr lang="en-US" sz="1000" dirty="0"/>
              <a:t>And Chick-fil-A for the use of their data and images &lt;3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05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6326CF-0217-40C5-9567-F2A7552CF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715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0E5C00-406A-3243-AF13-8E96A7D7BB29}"/>
              </a:ext>
            </a:extLst>
          </p:cNvPr>
          <p:cNvSpPr txBox="1"/>
          <p:nvPr/>
        </p:nvSpPr>
        <p:spPr>
          <a:xfrm>
            <a:off x="2773561" y="128588"/>
            <a:ext cx="56435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ALWAYS REMEMBER…</a:t>
            </a:r>
          </a:p>
        </p:txBody>
      </p:sp>
    </p:spTree>
    <p:extLst>
      <p:ext uri="{BB962C8B-B14F-4D97-AF65-F5344CB8AC3E}">
        <p14:creationId xmlns:p14="http://schemas.microsoft.com/office/powerpoint/2010/main" val="24549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3E108-7902-49D5-BC7A-ED1D37BF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8069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/>
              <a:t>Damon Manley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41BEF-C8F9-CB40-A4F3-2A44397044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0" r="2" b="4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0C4FF-09FE-4D7F-9594-9C7B51EF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8181" y="1739900"/>
            <a:ext cx="4887685" cy="37007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Born and raised in Charleston, South Carolina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Graduated with a BS in Exercise Science from College of Charleston in 2017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Married to my wife Kelsey in November 2017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Working at Chick-fil-A since 2016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Director of Hospitality, Kitchen Director, Scheduling, Inventory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Analyzing business trends has helped in my career at Chick-fil-A and has led me to pursue the path to data science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13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F4A36-D118-4435-A2EB-B07D35D2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1" y="573678"/>
            <a:ext cx="4887685" cy="129306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Doug Timothy</a:t>
            </a:r>
          </a:p>
        </p:txBody>
      </p:sp>
      <p:pic>
        <p:nvPicPr>
          <p:cNvPr id="8" name="Picture 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23DD5109-2832-4D30-8E9B-D642A9FD3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28277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2F3E7-16C9-42BB-8D8D-ACB507B39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4490" y="2440416"/>
            <a:ext cx="4887685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Mathematics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Cartography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Professional Surveyor and Mapper since  Dec 2011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Been in the mapping field for about 23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Currently working for Pickett and Associates and have been with them for about 17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Soon-to-be graduate of Bethel Tech Coding Bootcamp</a:t>
            </a:r>
          </a:p>
        </p:txBody>
      </p:sp>
    </p:spTree>
    <p:extLst>
      <p:ext uri="{BB962C8B-B14F-4D97-AF65-F5344CB8AC3E}">
        <p14:creationId xmlns:p14="http://schemas.microsoft.com/office/powerpoint/2010/main" val="3542732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1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A0DE0D40-EC30-4926-9857-6E1E46B8FF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5" b="9993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141D0-171C-4FF1-8CB3-A7E78653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600" dirty="0" err="1">
                <a:solidFill>
                  <a:srgbClr val="FFFFFF"/>
                </a:solidFill>
                <a:effectLst/>
              </a:rPr>
              <a:t>Covid</a:t>
            </a:r>
            <a:r>
              <a:rPr lang="en-US" sz="2600" dirty="0">
                <a:solidFill>
                  <a:srgbClr val="FFFFFF"/>
                </a:solidFill>
                <a:effectLst/>
              </a:rPr>
              <a:t> 19 has negatively impacted the restaurant industry, but how has it impacted one specific location of the Chick-fil-A (CFA) restaurant chain?  This project will analyze data from a CFA location in Charleston, SC. CFA has given access to unlimited data but due to the time constraints of this project, this project will only be covering a few questions.</a:t>
            </a:r>
            <a:br>
              <a:rPr lang="en-US" sz="2600" i="1" dirty="0">
                <a:solidFill>
                  <a:srgbClr val="FFFFFF"/>
                </a:solidFill>
                <a:effectLst/>
              </a:rPr>
            </a:br>
            <a:endParaRPr lang="en-US" sz="2600" i="1" dirty="0">
              <a:solidFill>
                <a:srgbClr val="FFFFFF"/>
              </a:solidFill>
            </a:endParaRPr>
          </a:p>
        </p:txBody>
      </p:sp>
      <p:cxnSp>
        <p:nvCxnSpPr>
          <p:cNvPr id="39" name="Straight Connector 23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467E2D-32F9-8D4A-A645-FE67555F1742}"/>
              </a:ext>
            </a:extLst>
          </p:cNvPr>
          <p:cNvSpPr txBox="1"/>
          <p:nvPr/>
        </p:nvSpPr>
        <p:spPr>
          <a:xfrm>
            <a:off x="2485356" y="607038"/>
            <a:ext cx="3243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80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039325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FED5C-8093-8D4F-A67C-5648C229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Objectives: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E8E2-5C22-A042-A93F-6394720E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1037563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US" sz="2400" b="1" i="1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How has CFA evolved to fit the new norm of drive-thru only?</a:t>
            </a:r>
          </a:p>
          <a:p>
            <a:endParaRPr lang="en-US" sz="2400" b="1" i="1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1" i="1">
                <a:solidFill>
                  <a:schemeClr val="bg1"/>
                </a:solidFill>
                <a:latin typeface="Helvetica" panose="020B0604020202020204" pitchFamily="34" charset="0"/>
              </a:rPr>
              <a:t>How has labor been affected by Covid?</a:t>
            </a:r>
          </a:p>
          <a:p>
            <a:endParaRPr lang="en-US" sz="2400" b="1" i="1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1" i="1">
                <a:solidFill>
                  <a:schemeClr val="bg1"/>
                </a:solidFill>
                <a:latin typeface="Helvetica" panose="020B0604020202020204" pitchFamily="34" charset="0"/>
              </a:rPr>
              <a:t>How has the way guests order changed during Covid?</a:t>
            </a:r>
            <a:endParaRPr lang="en-US" sz="2400" b="1" i="1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2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838"/>
            <a:ext cx="10515600" cy="10285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Methods: The Data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Gathered data from the Sales Activity from November 2019 through November 2020 to create the dataset that was used.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Added Productivity column: Sales divided by </a:t>
            </a:r>
            <a:r>
              <a:rPr lang="en-US" sz="2400" dirty="0" err="1">
                <a:solidFill>
                  <a:schemeClr val="bg1"/>
                </a:solidFill>
              </a:rPr>
              <a:t>HoursUsed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Added </a:t>
            </a:r>
            <a:r>
              <a:rPr lang="en-US" sz="2400" dirty="0" err="1">
                <a:solidFill>
                  <a:schemeClr val="bg1"/>
                </a:solidFill>
              </a:rPr>
              <a:t>WeekNum</a:t>
            </a:r>
            <a:r>
              <a:rPr lang="en-US" sz="2400" dirty="0">
                <a:solidFill>
                  <a:schemeClr val="bg1"/>
                </a:solidFill>
              </a:rPr>
              <a:t> column: Actual week of the year, where 1 is the first week of January.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Different from the “Week” column where 1 is the first week accounted for.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Added Time column: Before (pre-lockdown), During (lockdown) and After (post-lockdown)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dataset has a sample size of 52 weeks.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of Analysis: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ANOVA to test if there is a significant difference in sales over time for each variable.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Linear Regression analysis to analyze how productivity changed through time.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MANOVA to see which ordering methods have become more popular since the start of the pandemic.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3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Programs and Wrangling: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 and R studio for Statistical Analyses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Python and </a:t>
            </a:r>
            <a:r>
              <a:rPr lang="en-US" sz="2400" dirty="0" err="1">
                <a:solidFill>
                  <a:schemeClr val="bg1"/>
                </a:solidFill>
              </a:rPr>
              <a:t>Jupyter</a:t>
            </a:r>
            <a:r>
              <a:rPr lang="en-US" sz="2400" dirty="0">
                <a:solidFill>
                  <a:schemeClr val="bg1"/>
                </a:solidFill>
              </a:rPr>
              <a:t> Notebook for Data Wrangling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Tableau for Visualization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Excel for Pivot Table</a:t>
            </a:r>
          </a:p>
        </p:txBody>
      </p:sp>
    </p:spTree>
    <p:extLst>
      <p:ext uri="{BB962C8B-B14F-4D97-AF65-F5344CB8AC3E}">
        <p14:creationId xmlns:p14="http://schemas.microsoft.com/office/powerpoint/2010/main" val="288707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33" y="-75840"/>
            <a:ext cx="11651620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How successfully has Chick fil-A evolved to fit the new norm (drive-thru only)?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plate, table, food, nut&#10;&#10;Description automatically generated">
            <a:extLst>
              <a:ext uri="{FF2B5EF4-FFF2-40B4-BE49-F238E27FC236}">
                <a16:creationId xmlns:a16="http://schemas.microsoft.com/office/drawing/2014/main" id="{F2A125C0-2EB1-4F96-A285-9BE2ABBE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1" r="-4" b="12949"/>
          <a:stretch/>
        </p:blipFill>
        <p:spPr>
          <a:xfrm>
            <a:off x="7455283" y="3970902"/>
            <a:ext cx="3873125" cy="2666138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D6A616-CC4C-6C4D-B93F-3BDE31A54187}"/>
              </a:ext>
            </a:extLst>
          </p:cNvPr>
          <p:cNvSpPr txBox="1"/>
          <p:nvPr/>
        </p:nvSpPr>
        <p:spPr>
          <a:xfrm>
            <a:off x="1671098" y="2026084"/>
            <a:ext cx="60277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3</a:t>
            </a:r>
            <a:r>
              <a:rPr lang="en-US" u="sng" baseline="30000" dirty="0"/>
              <a:t>rd</a:t>
            </a:r>
            <a:r>
              <a:rPr lang="en-US" u="sng" dirty="0"/>
              <a:t> Party Delivery: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Chick-fil-A started partnering with 3</a:t>
            </a:r>
            <a:r>
              <a:rPr lang="en-US" baseline="30000" dirty="0"/>
              <a:t>rd</a:t>
            </a:r>
            <a:r>
              <a:rPr lang="en-US" dirty="0"/>
              <a:t> party delivery companies not too long before </a:t>
            </a:r>
            <a:r>
              <a:rPr lang="en-US" dirty="0" err="1"/>
              <a:t>Covid</a:t>
            </a:r>
            <a:r>
              <a:rPr lang="en-US" dirty="0"/>
              <a:t> started.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proved to be a very timely decision as 3</a:t>
            </a:r>
            <a:r>
              <a:rPr lang="en-US" baseline="30000" dirty="0"/>
              <a:t>rd</a:t>
            </a:r>
            <a:r>
              <a:rPr lang="en-US" dirty="0"/>
              <a:t> party sales grew 3 times during the course of our data,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Traditional Drive-Thru: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it came to the traditional drive-thru method, the restaurant had a significant increased the sales from an average of ~$75,000/</a:t>
            </a:r>
            <a:r>
              <a:rPr lang="en-US" dirty="0" err="1"/>
              <a:t>wk</a:t>
            </a:r>
            <a:r>
              <a:rPr lang="en-US" dirty="0"/>
              <a:t> before and during the lockdown, to ~$95,000/</a:t>
            </a:r>
            <a:r>
              <a:rPr lang="en-US" dirty="0" err="1"/>
              <a:t>wk</a:t>
            </a:r>
            <a:r>
              <a:rPr lang="en-US" dirty="0"/>
              <a:t> after the 6-week period.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3267A-22C0-4645-A9A8-125F24C52BE3}"/>
              </a:ext>
            </a:extLst>
          </p:cNvPr>
          <p:cNvSpPr txBox="1"/>
          <p:nvPr/>
        </p:nvSpPr>
        <p:spPr>
          <a:xfrm>
            <a:off x="7505298" y="2010348"/>
            <a:ext cx="3859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Mobile Drive-Thru Ordering: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~$7,300/</a:t>
            </a:r>
            <a:r>
              <a:rPr lang="en-US" dirty="0" err="1"/>
              <a:t>wk</a:t>
            </a:r>
            <a:r>
              <a:rPr lang="en-US" dirty="0"/>
              <a:t> before the start of </a:t>
            </a:r>
            <a:r>
              <a:rPr lang="en-US" dirty="0" err="1"/>
              <a:t>Covid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~$17,000/</a:t>
            </a:r>
            <a:r>
              <a:rPr lang="en-US" dirty="0" err="1"/>
              <a:t>wk</a:t>
            </a:r>
            <a:r>
              <a:rPr lang="en-US" dirty="0"/>
              <a:t> during the 6-week lockdown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~$26,000/</a:t>
            </a:r>
            <a:r>
              <a:rPr lang="en-US" dirty="0" err="1"/>
              <a:t>wk</a:t>
            </a:r>
            <a:r>
              <a:rPr lang="en-US" dirty="0"/>
              <a:t> after the lockdown was over</a:t>
            </a:r>
          </a:p>
        </p:txBody>
      </p:sp>
    </p:spTree>
    <p:extLst>
      <p:ext uri="{BB962C8B-B14F-4D97-AF65-F5344CB8AC3E}">
        <p14:creationId xmlns:p14="http://schemas.microsoft.com/office/powerpoint/2010/main" val="247138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900</Words>
  <Application>Microsoft Macintosh PowerPoint</Application>
  <PresentationFormat>Widescreen</PresentationFormat>
  <Paragraphs>147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Rockwell</vt:lpstr>
      <vt:lpstr>Office Theme</vt:lpstr>
      <vt:lpstr>PowerPoint Presentation</vt:lpstr>
      <vt:lpstr>Damon Manley</vt:lpstr>
      <vt:lpstr>Doug Timothy</vt:lpstr>
      <vt:lpstr>Covid 19 has negatively impacted the restaurant industry, but how has it impacted one specific location of the Chick-fil-A (CFA) restaurant chain?  This project will analyze data from a CFA location in Charleston, SC. CFA has given access to unlimited data but due to the time constraints of this project, this project will only be covering a few questions. </vt:lpstr>
      <vt:lpstr>Objectives:</vt:lpstr>
      <vt:lpstr>Methods: The Data</vt:lpstr>
      <vt:lpstr>Methods of Analysis:</vt:lpstr>
      <vt:lpstr>Programs and Wrangling:</vt:lpstr>
      <vt:lpstr>How successfully has Chick fil-A evolved to fit the new norm (drive-thru only)?</vt:lpstr>
      <vt:lpstr>PowerPoint Presentation</vt:lpstr>
      <vt:lpstr>How has labor costs been affected by Covid?  Was there a change in productivity?</vt:lpstr>
      <vt:lpstr>PowerPoint Presentation</vt:lpstr>
      <vt:lpstr>How has ordering changed during Covid?</vt:lpstr>
      <vt:lpstr>PowerPoint Presentation</vt:lpstr>
      <vt:lpstr>Summary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Timothy</dc:creator>
  <cp:lastModifiedBy>Melton, Kelsey (Student)</cp:lastModifiedBy>
  <cp:revision>55</cp:revision>
  <dcterms:created xsi:type="dcterms:W3CDTF">2021-01-22T03:57:01Z</dcterms:created>
  <dcterms:modified xsi:type="dcterms:W3CDTF">2021-01-28T20:03:40Z</dcterms:modified>
</cp:coreProperties>
</file>