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>
        <p:scale>
          <a:sx n="300" d="100"/>
          <a:sy n="300" d="100"/>
        </p:scale>
        <p:origin x="-3960" y="-3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686685" y="123825"/>
            <a:ext cx="6871970" cy="666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8475" y="2155825"/>
            <a:ext cx="3202940" cy="3562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Filter </a:t>
            </a:r>
            <a:r>
              <a:rPr lang="zh-CN" altLang="en-US" sz="1000" b="1" dirty="0" smtClean="0">
                <a:solidFill>
                  <a:schemeClr val="tx1"/>
                </a:solidFill>
                <a:latin typeface="+mn-ea"/>
              </a:rPr>
              <a:t>（过滤需要保护的访问路径，如 </a:t>
            </a:r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+mn-ea"/>
              </a:rPr>
              <a:t>auth</a:t>
            </a:r>
            <a:r>
              <a:rPr lang="en-US" altLang="zh-CN" sz="1000" b="1" dirty="0" smtClean="0">
                <a:solidFill>
                  <a:schemeClr val="tx1"/>
                </a:solidFill>
                <a:latin typeface="+mn-ea"/>
              </a:rPr>
              <a:t>/user</a:t>
            </a:r>
            <a:r>
              <a:rPr lang="zh-CN" altLang="en-US" sz="1000" b="1" dirty="0" smtClean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038475" y="2749550"/>
            <a:ext cx="5577205" cy="2727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+mn-ea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382487" y="5603059"/>
            <a:ext cx="788565" cy="92278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486508" y="5603059"/>
            <a:ext cx="679508" cy="92278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LDAP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5546586" y="5603059"/>
            <a:ext cx="679508" cy="92278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+mn-ea"/>
              </a:rPr>
              <a:t>自定义 </a:t>
            </a:r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Realm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6579235" y="5603240"/>
            <a:ext cx="841375" cy="92265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+mn-ea"/>
              </a:rPr>
              <a:t>任意存储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73465" y="2749550"/>
            <a:ext cx="537210" cy="2727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+mn-ea"/>
              </a:rPr>
              <a:t>加</a:t>
            </a:r>
          </a:p>
          <a:p>
            <a:pPr algn="ctr"/>
            <a:r>
              <a:rPr lang="zh-CN" altLang="en-US" sz="1200" b="1" dirty="0" smtClean="0">
                <a:latin typeface="+mn-ea"/>
              </a:rPr>
              <a:t>密</a:t>
            </a:r>
          </a:p>
          <a:p>
            <a:pPr algn="ctr"/>
            <a:r>
              <a:rPr lang="zh-CN" altLang="en-US" sz="1200" b="1" dirty="0">
                <a:latin typeface="+mn-ea"/>
              </a:rPr>
              <a:t>工</a:t>
            </a:r>
          </a:p>
          <a:p>
            <a:pPr algn="ctr"/>
            <a:r>
              <a:rPr lang="zh-CN" altLang="en-US" sz="1200" b="1" dirty="0">
                <a:latin typeface="+mn-ea"/>
              </a:rPr>
              <a:t>具</a:t>
            </a:r>
          </a:p>
        </p:txBody>
      </p:sp>
      <p:sp>
        <p:nvSpPr>
          <p:cNvPr id="12" name="矩形 11"/>
          <p:cNvSpPr/>
          <p:nvPr/>
        </p:nvSpPr>
        <p:spPr>
          <a:xfrm>
            <a:off x="3202940" y="3269615"/>
            <a:ext cx="1684020" cy="946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5225" y="3269615"/>
            <a:ext cx="1493520" cy="946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Authorizer</a:t>
            </a:r>
          </a:p>
        </p:txBody>
      </p:sp>
      <p:sp>
        <p:nvSpPr>
          <p:cNvPr id="14" name="矩形 13"/>
          <p:cNvSpPr/>
          <p:nvPr/>
        </p:nvSpPr>
        <p:spPr>
          <a:xfrm>
            <a:off x="3202940" y="4283075"/>
            <a:ext cx="3265805" cy="1083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6489" y="4283030"/>
            <a:ext cx="900418" cy="1078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6489" y="3266112"/>
            <a:ext cx="900418" cy="946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Session</a:t>
            </a: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Manager</a:t>
            </a:r>
          </a:p>
        </p:txBody>
      </p:sp>
      <p:sp>
        <p:nvSpPr>
          <p:cNvPr id="17" name="矩形 16"/>
          <p:cNvSpPr/>
          <p:nvPr/>
        </p:nvSpPr>
        <p:spPr>
          <a:xfrm>
            <a:off x="7521755" y="3266112"/>
            <a:ext cx="949355" cy="209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+mn-ea"/>
              </a:rPr>
              <a:t>Cache</a:t>
            </a:r>
          </a:p>
          <a:p>
            <a:pPr algn="ctr"/>
            <a:r>
              <a:rPr lang="en-US" altLang="zh-CN" sz="1200" b="1" dirty="0" smtClean="0">
                <a:latin typeface="+mn-ea"/>
              </a:rPr>
              <a:t>Manager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5509" y="370082"/>
            <a:ext cx="2595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atin typeface="+mn-ea"/>
              </a:rPr>
              <a:t>Shiro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核心架构图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39110" y="2828925"/>
            <a:ext cx="55772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SecurityManager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02940" y="3359150"/>
            <a:ext cx="16840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+mn-ea"/>
              </a:rPr>
              <a:t>Authenticator</a:t>
            </a:r>
          </a:p>
        </p:txBody>
      </p:sp>
      <p:sp>
        <p:nvSpPr>
          <p:cNvPr id="32" name="矩形 31"/>
          <p:cNvSpPr/>
          <p:nvPr/>
        </p:nvSpPr>
        <p:spPr>
          <a:xfrm>
            <a:off x="6678295" y="4944110"/>
            <a:ext cx="652780" cy="3022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n-ea"/>
              </a:rPr>
              <a:t>Cache</a:t>
            </a:r>
          </a:p>
        </p:txBody>
      </p:sp>
      <p:sp>
        <p:nvSpPr>
          <p:cNvPr id="33" name="矩形 32"/>
          <p:cNvSpPr/>
          <p:nvPr/>
        </p:nvSpPr>
        <p:spPr>
          <a:xfrm>
            <a:off x="3378890" y="3778870"/>
            <a:ext cx="1314395" cy="3023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n-ea"/>
              </a:rPr>
              <a:t>验证策略</a:t>
            </a:r>
            <a:endParaRPr lang="zh-CN" altLang="en-US" sz="800" b="1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293745" y="4655185"/>
            <a:ext cx="962660" cy="637540"/>
            <a:chOff x="5147" y="7467"/>
            <a:chExt cx="1516" cy="1004"/>
          </a:xfrm>
        </p:grpSpPr>
        <p:sp>
          <p:nvSpPr>
            <p:cNvPr id="26" name="矩形 25"/>
            <p:cNvSpPr/>
            <p:nvPr/>
          </p:nvSpPr>
          <p:spPr>
            <a:xfrm>
              <a:off x="5147" y="7467"/>
              <a:ext cx="1516" cy="1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4" y="7921"/>
              <a:ext cx="1028" cy="4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latin typeface="+mn-ea"/>
                </a:rPr>
                <a:t>Cache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47" y="7544"/>
              <a:ext cx="1516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latin typeface="+mn-ea"/>
                </a:rPr>
                <a:t>JDBC Realm</a:t>
              </a:r>
              <a:endParaRPr lang="zh-CN" altLang="en-US" sz="800" b="1" dirty="0"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35780" y="4655185"/>
            <a:ext cx="982345" cy="637540"/>
            <a:chOff x="6826" y="7481"/>
            <a:chExt cx="1547" cy="1004"/>
          </a:xfrm>
        </p:grpSpPr>
        <p:sp>
          <p:nvSpPr>
            <p:cNvPr id="27" name="矩形 26"/>
            <p:cNvSpPr/>
            <p:nvPr/>
          </p:nvSpPr>
          <p:spPr>
            <a:xfrm>
              <a:off x="6826" y="7481"/>
              <a:ext cx="1547" cy="1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05" y="7936"/>
              <a:ext cx="1028" cy="4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latin typeface="+mn-ea"/>
                </a:rPr>
                <a:t>Cache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28" y="7558"/>
              <a:ext cx="1545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latin typeface="+mn-ea"/>
                </a:rPr>
                <a:t>LDAP Realm</a:t>
              </a:r>
              <a:endParaRPr lang="zh-CN" altLang="en-US" sz="800" b="1" dirty="0">
                <a:latin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96865" y="4655820"/>
            <a:ext cx="980440" cy="636905"/>
            <a:chOff x="8459" y="7482"/>
            <a:chExt cx="1544" cy="1003"/>
          </a:xfrm>
        </p:grpSpPr>
        <p:sp>
          <p:nvSpPr>
            <p:cNvPr id="28" name="矩形 27"/>
            <p:cNvSpPr/>
            <p:nvPr/>
          </p:nvSpPr>
          <p:spPr>
            <a:xfrm>
              <a:off x="8459" y="7482"/>
              <a:ext cx="1544" cy="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37" y="7936"/>
              <a:ext cx="1028" cy="4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latin typeface="+mn-ea"/>
                </a:rPr>
                <a:t>Cache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459" y="7558"/>
              <a:ext cx="1544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latin typeface="+mn-ea"/>
                </a:rPr>
                <a:t>Custom Realm</a:t>
              </a:r>
              <a:endParaRPr lang="zh-CN" altLang="en-US" sz="800" b="1" dirty="0">
                <a:latin typeface="+mn-ea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546215" y="4387850"/>
            <a:ext cx="90043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+mn-ea"/>
              </a:rPr>
              <a:t>Session</a:t>
            </a:r>
            <a:r>
              <a:rPr lang="zh-CN" altLang="en-US" sz="1200" b="1" dirty="0" smtClean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DAO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202940" y="4342765"/>
            <a:ext cx="326644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+mn-ea"/>
              </a:rPr>
              <a:t>Realm </a:t>
            </a:r>
            <a:r>
              <a:rPr lang="zh-CN" altLang="en-US" sz="1200" b="1" dirty="0" smtClean="0">
                <a:latin typeface="+mn-ea"/>
              </a:rPr>
              <a:t>（可以同时多个）</a:t>
            </a:r>
            <a:endParaRPr lang="zh-CN" altLang="en-US" sz="1200" b="1" dirty="0">
              <a:latin typeface="+mn-ea"/>
            </a:endParaRPr>
          </a:p>
        </p:txBody>
      </p:sp>
      <p:cxnSp>
        <p:nvCxnSpPr>
          <p:cNvPr id="39" name="直接箭头连接符 38"/>
          <p:cNvCxnSpPr>
            <a:stCxn id="59" idx="2"/>
            <a:endCxn id="4" idx="0"/>
          </p:cNvCxnSpPr>
          <p:nvPr/>
        </p:nvCxnSpPr>
        <p:spPr>
          <a:xfrm>
            <a:off x="4640036" y="1882961"/>
            <a:ext cx="0" cy="273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0" idx="2"/>
            <a:endCxn id="5" idx="0"/>
          </p:cNvCxnSpPr>
          <p:nvPr/>
        </p:nvCxnSpPr>
        <p:spPr>
          <a:xfrm flipH="1">
            <a:off x="5827546" y="1891559"/>
            <a:ext cx="2004695" cy="85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" idx="2"/>
          </p:cNvCxnSpPr>
          <p:nvPr/>
        </p:nvCxnSpPr>
        <p:spPr>
          <a:xfrm>
            <a:off x="4639870" y="2511781"/>
            <a:ext cx="1210945" cy="246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6" idx="1"/>
          </p:cNvCxnSpPr>
          <p:nvPr/>
        </p:nvCxnSpPr>
        <p:spPr>
          <a:xfrm>
            <a:off x="3775309" y="5292854"/>
            <a:ext cx="1905" cy="310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7" idx="2"/>
            <a:endCxn id="7" idx="1"/>
          </p:cNvCxnSpPr>
          <p:nvPr/>
        </p:nvCxnSpPr>
        <p:spPr>
          <a:xfrm flipH="1">
            <a:off x="4826314" y="5293015"/>
            <a:ext cx="1270" cy="310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8" idx="1"/>
          </p:cNvCxnSpPr>
          <p:nvPr/>
        </p:nvCxnSpPr>
        <p:spPr>
          <a:xfrm flipH="1">
            <a:off x="5886171" y="5293015"/>
            <a:ext cx="635" cy="310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" idx="2"/>
            <a:endCxn id="9" idx="1"/>
          </p:cNvCxnSpPr>
          <p:nvPr/>
        </p:nvCxnSpPr>
        <p:spPr>
          <a:xfrm>
            <a:off x="6996698" y="5361965"/>
            <a:ext cx="3810" cy="241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55085" y="1057275"/>
            <a:ext cx="1569085" cy="825500"/>
            <a:chOff x="7333" y="1558"/>
            <a:chExt cx="2471" cy="1300"/>
          </a:xfrm>
        </p:grpSpPr>
        <p:sp>
          <p:nvSpPr>
            <p:cNvPr id="59" name="矩形 58"/>
            <p:cNvSpPr/>
            <p:nvPr/>
          </p:nvSpPr>
          <p:spPr>
            <a:xfrm>
              <a:off x="7333" y="1558"/>
              <a:ext cx="2471" cy="1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896" y="2286"/>
              <a:ext cx="1348" cy="4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>
                  <a:latin typeface="+mn-ea"/>
                </a:rPr>
                <a:t>Subject</a:t>
              </a:r>
              <a:endParaRPr lang="zh-CN" altLang="en-US" sz="1000" b="1" dirty="0">
                <a:latin typeface="+mn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705" y="1661"/>
              <a:ext cx="172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</a:rPr>
                <a:t>WEB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</a:rPr>
                <a:t>应用</a:t>
              </a:r>
              <a:endParaRPr lang="zh-CN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47230" y="1057275"/>
            <a:ext cx="1569085" cy="834390"/>
            <a:chOff x="10063" y="1543"/>
            <a:chExt cx="2471" cy="1314"/>
          </a:xfrm>
        </p:grpSpPr>
        <p:sp>
          <p:nvSpPr>
            <p:cNvPr id="60" name="矩形 59"/>
            <p:cNvSpPr/>
            <p:nvPr/>
          </p:nvSpPr>
          <p:spPr>
            <a:xfrm>
              <a:off x="10063" y="1543"/>
              <a:ext cx="2471" cy="131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651" y="2271"/>
              <a:ext cx="1348" cy="4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>
                  <a:latin typeface="+mn-ea"/>
                </a:rPr>
                <a:t>Subject</a:t>
              </a:r>
              <a:endParaRPr lang="zh-CN" altLang="en-US" sz="1000" b="1" dirty="0">
                <a:latin typeface="+mn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621" y="1693"/>
              <a:ext cx="1408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其它应用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65345" y="1891665"/>
            <a:ext cx="949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/>
              <a:t>http </a:t>
            </a:r>
            <a:r>
              <a:rPr lang="zh-CN" altLang="en-US" sz="1000" b="1"/>
              <a:t>请求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00850" y="2266950"/>
            <a:ext cx="949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/>
              <a:t>直接调用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505200" y="484505"/>
            <a:ext cx="1712595" cy="9467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Application</a:t>
            </a:r>
          </a:p>
        </p:txBody>
      </p:sp>
      <p:sp>
        <p:nvSpPr>
          <p:cNvPr id="4" name="矩形 3"/>
          <p:cNvSpPr/>
          <p:nvPr/>
        </p:nvSpPr>
        <p:spPr>
          <a:xfrm>
            <a:off x="3505200" y="2097405"/>
            <a:ext cx="1712595" cy="9467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5" name="矩形 4"/>
          <p:cNvSpPr/>
          <p:nvPr/>
        </p:nvSpPr>
        <p:spPr>
          <a:xfrm>
            <a:off x="3505200" y="3710305"/>
            <a:ext cx="1712595" cy="9467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SecurityManager</a:t>
            </a:r>
          </a:p>
        </p:txBody>
      </p:sp>
      <p:sp>
        <p:nvSpPr>
          <p:cNvPr id="6" name="矩形 5"/>
          <p:cNvSpPr/>
          <p:nvPr/>
        </p:nvSpPr>
        <p:spPr>
          <a:xfrm>
            <a:off x="3505200" y="5323205"/>
            <a:ext cx="1712595" cy="9467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Realm</a:t>
            </a:r>
          </a:p>
        </p:txBody>
      </p:sp>
      <p:cxnSp>
        <p:nvCxnSpPr>
          <p:cNvPr id="41" name="直接箭头连接符 40"/>
          <p:cNvCxnSpPr>
            <a:stCxn id="13" idx="2"/>
            <a:endCxn id="4" idx="0"/>
          </p:cNvCxnSpPr>
          <p:nvPr/>
        </p:nvCxnSpPr>
        <p:spPr>
          <a:xfrm>
            <a:off x="4361966" y="1431290"/>
            <a:ext cx="0" cy="666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4361966" y="3044190"/>
            <a:ext cx="0" cy="666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4361966" y="4657090"/>
            <a:ext cx="0" cy="666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442585" y="2250440"/>
            <a:ext cx="3765550" cy="6407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1400" dirty="0">
                <a:latin typeface="+mn-ea"/>
                <a:cs typeface="+mn-ea"/>
              </a:rPr>
              <a:t>用来描述当前的</a:t>
            </a:r>
            <a:r>
              <a:rPr lang="en-US" altLang="zh-CN" sz="1400" dirty="0">
                <a:latin typeface="+mn-ea"/>
                <a:cs typeface="+mn-ea"/>
              </a:rPr>
              <a:t> “</a:t>
            </a:r>
            <a:r>
              <a:rPr lang="en-US" altLang="zh-CN" sz="1400" dirty="0">
                <a:latin typeface="+mn-ea"/>
                <a:cs typeface="+mn-ea"/>
                <a:sym typeface="+mn-ea"/>
              </a:rPr>
              <a:t>User </a:t>
            </a:r>
            <a:r>
              <a:rPr lang="en-US" altLang="zh-CN" sz="1400" dirty="0">
                <a:latin typeface="+mn-ea"/>
                <a:cs typeface="+mn-ea"/>
              </a:rPr>
              <a:t>”</a:t>
            </a:r>
            <a:r>
              <a:rPr lang="zh-CN" altLang="en-US" sz="1400" dirty="0">
                <a:latin typeface="+mn-ea"/>
                <a:cs typeface="+mn-ea"/>
              </a:rPr>
              <a:t>，业务代码一般直接与</a:t>
            </a:r>
            <a:r>
              <a:rPr lang="en-US" altLang="zh-CN" sz="1400" dirty="0">
                <a:latin typeface="+mn-ea"/>
                <a:cs typeface="+mn-ea"/>
              </a:rPr>
              <a:t> Subject </a:t>
            </a:r>
            <a:r>
              <a:rPr lang="zh-CN" altLang="en-US" sz="1400" dirty="0">
                <a:latin typeface="+mn-ea"/>
                <a:cs typeface="+mn-ea"/>
              </a:rPr>
              <a:t>进行交互，每一个</a:t>
            </a:r>
            <a:r>
              <a:rPr lang="en-US" altLang="zh-CN" sz="1400" dirty="0">
                <a:latin typeface="+mn-ea"/>
                <a:cs typeface="+mn-ea"/>
              </a:rPr>
              <a:t> Subject </a:t>
            </a:r>
            <a:r>
              <a:rPr lang="zh-CN" altLang="en-US" sz="1400" dirty="0">
                <a:latin typeface="+mn-ea"/>
                <a:cs typeface="+mn-ea"/>
              </a:rPr>
              <a:t>的实例内部都关联了自己的</a:t>
            </a:r>
            <a:r>
              <a:rPr lang="en-US" altLang="zh-CN" sz="1400" dirty="0">
                <a:latin typeface="+mn-ea"/>
                <a:cs typeface="+mn-ea"/>
              </a:rPr>
              <a:t> </a:t>
            </a:r>
            <a:r>
              <a:rPr lang="en-US" altLang="zh-CN" sz="1400" dirty="0" err="1">
                <a:latin typeface="+mn-ea"/>
                <a:cs typeface="+mn-ea"/>
              </a:rPr>
              <a:t>SecurityManager</a:t>
            </a:r>
            <a:r>
              <a:rPr lang="en-US" altLang="zh-CN" sz="1400" dirty="0">
                <a:latin typeface="+mn-ea"/>
                <a:cs typeface="+mn-ea"/>
              </a:rPr>
              <a:t> </a:t>
            </a:r>
            <a:r>
              <a:rPr lang="zh-CN" altLang="en-US" sz="1400" dirty="0">
                <a:latin typeface="+mn-ea"/>
                <a:cs typeface="+mn-ea"/>
              </a:rPr>
              <a:t>实例。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42585" y="3922395"/>
            <a:ext cx="376555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400">
                <a:latin typeface="+mn-ea"/>
                <a:cs typeface="+mn-ea"/>
              </a:rPr>
              <a:t>安全</a:t>
            </a:r>
            <a:r>
              <a:rPr lang="en-US" altLang="zh-CN" sz="1400">
                <a:latin typeface="+mn-ea"/>
                <a:cs typeface="+mn-ea"/>
              </a:rPr>
              <a:t>“</a:t>
            </a:r>
            <a:r>
              <a:rPr lang="zh-CN" altLang="en-US" sz="1400">
                <a:latin typeface="+mn-ea"/>
                <a:cs typeface="+mn-ea"/>
              </a:rPr>
              <a:t>大管家</a:t>
            </a:r>
            <a:r>
              <a:rPr lang="en-US" altLang="zh-CN" sz="1400">
                <a:latin typeface="+mn-ea"/>
                <a:cs typeface="+mn-ea"/>
              </a:rPr>
              <a:t>”</a:t>
            </a:r>
            <a:r>
              <a:rPr lang="zh-CN" altLang="en-US" sz="1400">
                <a:latin typeface="+mn-ea"/>
                <a:cs typeface="+mn-ea"/>
              </a:rPr>
              <a:t>，它整合了所有与安全有关的工具类，是总入口。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41950" y="5523230"/>
            <a:ext cx="376682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>
                <a:latin typeface="+mn-ea"/>
                <a:cs typeface="+mn-ea"/>
              </a:rPr>
              <a:t>Realm </a:t>
            </a:r>
            <a:r>
              <a:rPr lang="zh-CN" altLang="en-US" sz="1400">
                <a:latin typeface="+mn-ea"/>
                <a:cs typeface="+mn-ea"/>
              </a:rPr>
              <a:t>这个单词本来的含义是：王国，领地。它用来描述需要被保护的资源。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8504" y="1829812"/>
            <a:ext cx="972965" cy="473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访问者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-1</a:t>
            </a:r>
          </a:p>
        </p:txBody>
      </p:sp>
      <p:sp>
        <p:nvSpPr>
          <p:cNvPr id="5" name="矩形 4"/>
          <p:cNvSpPr/>
          <p:nvPr/>
        </p:nvSpPr>
        <p:spPr>
          <a:xfrm>
            <a:off x="3992382" y="2329826"/>
            <a:ext cx="1914087" cy="866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SecurityManager</a:t>
            </a:r>
            <a:endParaRPr lang="en-US" altLang="zh-CN" b="1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271469" y="2066509"/>
            <a:ext cx="720913" cy="69637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51802" y="1829811"/>
            <a:ext cx="1384183" cy="186380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Realm</a:t>
            </a:r>
          </a:p>
        </p:txBody>
      </p:sp>
      <p:cxnSp>
        <p:nvCxnSpPr>
          <p:cNvPr id="15" name="直接箭头连接符 14"/>
          <p:cNvCxnSpPr>
            <a:stCxn id="5" idx="3"/>
            <a:endCxn id="12" idx="1"/>
          </p:cNvCxnSpPr>
          <p:nvPr/>
        </p:nvCxnSpPr>
        <p:spPr>
          <a:xfrm flipV="1">
            <a:off x="5906469" y="2761716"/>
            <a:ext cx="645333" cy="11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98504" y="2526191"/>
            <a:ext cx="972965" cy="473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访问者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-2</a:t>
            </a:r>
          </a:p>
        </p:txBody>
      </p:sp>
      <p:sp>
        <p:nvSpPr>
          <p:cNvPr id="24" name="矩形 23"/>
          <p:cNvSpPr/>
          <p:nvPr/>
        </p:nvSpPr>
        <p:spPr>
          <a:xfrm>
            <a:off x="2290194" y="3220226"/>
            <a:ext cx="972965" cy="473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访问者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-3</a:t>
            </a:r>
          </a:p>
        </p:txBody>
      </p:sp>
      <p:cxnSp>
        <p:nvCxnSpPr>
          <p:cNvPr id="27" name="直接箭头连接符 26"/>
          <p:cNvCxnSpPr>
            <a:stCxn id="23" idx="3"/>
            <a:endCxn id="5" idx="1"/>
          </p:cNvCxnSpPr>
          <p:nvPr/>
        </p:nvCxnSpPr>
        <p:spPr>
          <a:xfrm>
            <a:off x="3271469" y="2762888"/>
            <a:ext cx="7209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  <a:endCxn id="5" idx="1"/>
          </p:cNvCxnSpPr>
          <p:nvPr/>
        </p:nvCxnSpPr>
        <p:spPr>
          <a:xfrm flipV="1">
            <a:off x="3263159" y="2762888"/>
            <a:ext cx="729223" cy="69403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379789" y="1978474"/>
            <a:ext cx="390389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800" dirty="0" smtClean="0">
                <a:latin typeface="+mn-ea"/>
                <a:cs typeface="+mn-ea"/>
              </a:rPr>
              <a:t>请求</a:t>
            </a:r>
            <a:endParaRPr lang="zh-CN" altLang="en-US" sz="800" dirty="0">
              <a:latin typeface="+mn-ea"/>
              <a:cs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917807" y="2438771"/>
            <a:ext cx="589099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000" dirty="0" smtClean="0">
                <a:latin typeface="+mn-ea"/>
                <a:cs typeface="+mn-ea"/>
              </a:rPr>
              <a:t>允许</a:t>
            </a:r>
            <a:endParaRPr lang="zh-CN" altLang="en-US" sz="1000" dirty="0"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02270" y="1874152"/>
            <a:ext cx="684327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CN" sz="800" dirty="0">
                <a:latin typeface="+mn-ea"/>
                <a:cs typeface="+mn-ea"/>
              </a:rPr>
              <a:t>Principal</a:t>
            </a:r>
            <a:endParaRPr lang="zh-CN" altLang="en-US" sz="800" dirty="0">
              <a:latin typeface="+mn-ea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02271" y="2064800"/>
            <a:ext cx="684326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CN" sz="800" dirty="0">
                <a:latin typeface="+mn-ea"/>
                <a:cs typeface="+mn-ea"/>
              </a:rPr>
              <a:t>Credential</a:t>
            </a:r>
            <a:endParaRPr lang="zh-CN" altLang="en-US" sz="800" dirty="0">
              <a:latin typeface="+mn-ea"/>
              <a:cs typeface="+mn-ea"/>
            </a:endParaRPr>
          </a:p>
        </p:txBody>
      </p:sp>
      <p:cxnSp>
        <p:nvCxnSpPr>
          <p:cNvPr id="3" name="曲线连接符 2"/>
          <p:cNvCxnSpPr>
            <a:stCxn id="55" idx="3"/>
            <a:endCxn id="13" idx="1"/>
          </p:cNvCxnSpPr>
          <p:nvPr/>
        </p:nvCxnSpPr>
        <p:spPr>
          <a:xfrm flipV="1">
            <a:off x="3770178" y="2035624"/>
            <a:ext cx="132092" cy="1043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55" idx="3"/>
            <a:endCxn id="14" idx="1"/>
          </p:cNvCxnSpPr>
          <p:nvPr/>
        </p:nvCxnSpPr>
        <p:spPr>
          <a:xfrm>
            <a:off x="3770178" y="2139946"/>
            <a:ext cx="132093" cy="863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83280" y="1342274"/>
            <a:ext cx="2194005" cy="866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Subject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6298198" y="1342274"/>
            <a:ext cx="2199626" cy="86612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PrincipalCollection</a:t>
            </a:r>
            <a:endParaRPr lang="en-US" altLang="zh-CN" dirty="0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5577285" y="1775336"/>
            <a:ext cx="7209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83280" y="2761488"/>
            <a:ext cx="2194005" cy="566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AuthenticationToken</a:t>
            </a:r>
            <a:endParaRPr lang="en-US" altLang="zh-CN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4480283" y="2208397"/>
            <a:ext cx="0" cy="553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88623" y="1451219"/>
            <a:ext cx="589099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000" dirty="0" smtClean="0">
                <a:latin typeface="+mn-ea"/>
                <a:cs typeface="+mn-ea"/>
              </a:rPr>
              <a:t>has-a</a:t>
            </a:r>
            <a:endParaRPr lang="zh-CN" altLang="en-US" sz="1000" dirty="0">
              <a:latin typeface="+mn-ea"/>
              <a:cs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0765" y="2330389"/>
            <a:ext cx="1217858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000" dirty="0" smtClean="0">
                <a:latin typeface="+mn-ea"/>
                <a:cs typeface="+mn-ea"/>
              </a:rPr>
              <a:t>login </a:t>
            </a:r>
            <a:r>
              <a:rPr lang="zh-CN" altLang="en-US" sz="1000" dirty="0" smtClean="0">
                <a:latin typeface="+mn-ea"/>
                <a:cs typeface="+mn-ea"/>
              </a:rPr>
              <a:t>方法参数</a:t>
            </a:r>
            <a:endParaRPr lang="zh-CN" altLang="en-US" sz="1000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49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4579" y="2832933"/>
            <a:ext cx="2194005" cy="8661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+mn-ea"/>
              </a:rPr>
              <a:t>SecurityUtils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0311" y="1580414"/>
            <a:ext cx="2199626" cy="86612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+mn-ea"/>
              </a:rPr>
              <a:t>Subject</a:t>
            </a:r>
            <a:endParaRPr lang="en-US" altLang="zh-CN" sz="1600" b="1" dirty="0">
              <a:latin typeface="+mn-ea"/>
            </a:endParaRPr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 flipV="1">
            <a:off x="3908584" y="2013476"/>
            <a:ext cx="1191727" cy="125251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00311" y="4085453"/>
            <a:ext cx="2199626" cy="8137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+mn-ea"/>
              </a:rPr>
              <a:t>SecurityManager</a:t>
            </a:r>
            <a:endParaRPr lang="en-US" altLang="zh-CN" sz="1600" b="1" dirty="0">
              <a:latin typeface="+mn-ea"/>
            </a:endParaRPr>
          </a:p>
        </p:txBody>
      </p:sp>
      <p:cxnSp>
        <p:nvCxnSpPr>
          <p:cNvPr id="12" name="直接箭头连接符 11"/>
          <p:cNvCxnSpPr>
            <a:stCxn id="5" idx="3"/>
            <a:endCxn id="10" idx="1"/>
          </p:cNvCxnSpPr>
          <p:nvPr/>
        </p:nvCxnSpPr>
        <p:spPr>
          <a:xfrm>
            <a:off x="3908584" y="3265995"/>
            <a:ext cx="1191727" cy="12263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12062" y="2160180"/>
            <a:ext cx="1268370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000" b="1" dirty="0" err="1">
                <a:latin typeface="+mn-ea"/>
                <a:cs typeface="+mn-ea"/>
              </a:rPr>
              <a:t>getSubject</a:t>
            </a:r>
            <a:r>
              <a:rPr lang="en-US" altLang="zh-CN" sz="1000" b="1" dirty="0">
                <a:latin typeface="+mn-ea"/>
                <a:cs typeface="+mn-ea"/>
              </a:rPr>
              <a:t>()</a:t>
            </a:r>
            <a:endParaRPr lang="zh-CN" altLang="en-US" sz="1000" b="1" dirty="0">
              <a:latin typeface="+mn-ea"/>
              <a:cs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44751" y="4003049"/>
            <a:ext cx="1835681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000" b="1" dirty="0" err="1">
                <a:latin typeface="+mn-ea"/>
                <a:cs typeface="+mn-ea"/>
              </a:rPr>
              <a:t>getSecurityManager</a:t>
            </a:r>
            <a:r>
              <a:rPr lang="en-US" altLang="zh-CN" sz="1000" b="1" dirty="0">
                <a:latin typeface="+mn-ea"/>
                <a:cs typeface="+mn-ea"/>
              </a:rPr>
              <a:t>()</a:t>
            </a:r>
            <a:endParaRPr lang="zh-CN" altLang="en-US" sz="1000" b="1" dirty="0">
              <a:latin typeface="+mn-ea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50348" y="3114309"/>
            <a:ext cx="1835681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000" b="1" dirty="0" smtClean="0">
                <a:latin typeface="+mn-ea"/>
                <a:cs typeface="+mn-ea"/>
              </a:rPr>
              <a:t>.</a:t>
            </a:r>
            <a:r>
              <a:rPr lang="en-US" altLang="zh-CN" sz="1000" b="1" dirty="0" err="1" smtClean="0">
                <a:latin typeface="+mn-ea"/>
                <a:cs typeface="+mn-ea"/>
              </a:rPr>
              <a:t>securityManager</a:t>
            </a:r>
            <a:endParaRPr lang="zh-CN" altLang="en-US" sz="1000" b="1" dirty="0">
              <a:latin typeface="+mn-ea"/>
              <a:cs typeface="+mn-ea"/>
            </a:endParaRPr>
          </a:p>
        </p:txBody>
      </p:sp>
      <p:cxnSp>
        <p:nvCxnSpPr>
          <p:cNvPr id="21" name="直接箭头连接符 20"/>
          <p:cNvCxnSpPr>
            <a:stCxn id="7" idx="2"/>
            <a:endCxn id="10" idx="0"/>
          </p:cNvCxnSpPr>
          <p:nvPr/>
        </p:nvCxnSpPr>
        <p:spPr>
          <a:xfrm>
            <a:off x="6200124" y="2446537"/>
            <a:ext cx="0" cy="16389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14109" y="3101028"/>
            <a:ext cx="2461023" cy="502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authenticator</a:t>
            </a:r>
            <a:endParaRPr lang="en-US" altLang="zh-CN" b="1" dirty="0"/>
          </a:p>
        </p:txBody>
      </p:sp>
      <p:sp>
        <p:nvSpPr>
          <p:cNvPr id="25" name="矩形 24"/>
          <p:cNvSpPr/>
          <p:nvPr/>
        </p:nvSpPr>
        <p:spPr>
          <a:xfrm>
            <a:off x="8314109" y="3661526"/>
            <a:ext cx="2461023" cy="502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authorizor</a:t>
            </a:r>
            <a:endParaRPr lang="en-US" altLang="zh-CN" b="1" dirty="0"/>
          </a:p>
        </p:txBody>
      </p:sp>
      <p:sp>
        <p:nvSpPr>
          <p:cNvPr id="26" name="矩形 25"/>
          <p:cNvSpPr/>
          <p:nvPr/>
        </p:nvSpPr>
        <p:spPr>
          <a:xfrm>
            <a:off x="8314110" y="4222023"/>
            <a:ext cx="2461023" cy="502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sessionManager</a:t>
            </a:r>
            <a:endParaRPr lang="en-US" altLang="zh-CN" b="1" dirty="0"/>
          </a:p>
        </p:txBody>
      </p:sp>
      <p:sp>
        <p:nvSpPr>
          <p:cNvPr id="27" name="矩形 26"/>
          <p:cNvSpPr/>
          <p:nvPr/>
        </p:nvSpPr>
        <p:spPr>
          <a:xfrm>
            <a:off x="8314110" y="4782520"/>
            <a:ext cx="2461023" cy="502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cacheManager</a:t>
            </a:r>
            <a:endParaRPr lang="en-US" altLang="zh-CN" b="1" dirty="0"/>
          </a:p>
        </p:txBody>
      </p:sp>
      <p:sp>
        <p:nvSpPr>
          <p:cNvPr id="28" name="矩形 27"/>
          <p:cNvSpPr/>
          <p:nvPr/>
        </p:nvSpPr>
        <p:spPr>
          <a:xfrm>
            <a:off x="8314110" y="5343017"/>
            <a:ext cx="2461023" cy="502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rememberMeManager</a:t>
            </a:r>
            <a:endParaRPr lang="en-US" altLang="zh-CN" b="1" dirty="0"/>
          </a:p>
        </p:txBody>
      </p:sp>
      <p:cxnSp>
        <p:nvCxnSpPr>
          <p:cNvPr id="29" name="直接箭头连接符 28"/>
          <p:cNvCxnSpPr>
            <a:stCxn id="10" idx="3"/>
            <a:endCxn id="26" idx="1"/>
          </p:cNvCxnSpPr>
          <p:nvPr/>
        </p:nvCxnSpPr>
        <p:spPr>
          <a:xfrm flipV="1">
            <a:off x="7299937" y="4473521"/>
            <a:ext cx="1014173" cy="187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3"/>
            <a:endCxn id="25" idx="1"/>
          </p:cNvCxnSpPr>
          <p:nvPr/>
        </p:nvCxnSpPr>
        <p:spPr>
          <a:xfrm flipV="1">
            <a:off x="7299937" y="3913024"/>
            <a:ext cx="1014172" cy="579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24" idx="1"/>
          </p:cNvCxnSpPr>
          <p:nvPr/>
        </p:nvCxnSpPr>
        <p:spPr>
          <a:xfrm flipV="1">
            <a:off x="7299937" y="3352526"/>
            <a:ext cx="1014172" cy="113977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" idx="3"/>
            <a:endCxn id="27" idx="1"/>
          </p:cNvCxnSpPr>
          <p:nvPr/>
        </p:nvCxnSpPr>
        <p:spPr>
          <a:xfrm>
            <a:off x="7299937" y="4492305"/>
            <a:ext cx="1014173" cy="5417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3"/>
            <a:endCxn id="28" idx="1"/>
          </p:cNvCxnSpPr>
          <p:nvPr/>
        </p:nvCxnSpPr>
        <p:spPr>
          <a:xfrm>
            <a:off x="7299937" y="4492305"/>
            <a:ext cx="1014173" cy="11022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04855" y="2287651"/>
            <a:ext cx="2013454" cy="6407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400" b="1" dirty="0" smtClean="0">
                <a:latin typeface="+mn-ea"/>
                <a:cs typeface="+mn-ea"/>
              </a:rPr>
              <a:t>全局静态工具类</a:t>
            </a:r>
            <a:endParaRPr lang="zh-CN" altLang="en-US" sz="1400" b="1" dirty="0">
              <a:latin typeface="+mn-ea"/>
              <a:cs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257543" y="2277166"/>
            <a:ext cx="2574153" cy="6407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err="1">
                <a:latin typeface="+mn-ea"/>
                <a:cs typeface="+mn-ea"/>
              </a:rPr>
              <a:t>SecurityManager</a:t>
            </a:r>
            <a:endParaRPr lang="en-US" altLang="zh-CN" sz="1400" b="1" dirty="0">
              <a:latin typeface="+mn-ea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latin typeface="+mn-ea"/>
                <a:cs typeface="+mn-ea"/>
              </a:rPr>
              <a:t>内部持有一组工具对象的实例</a:t>
            </a:r>
            <a:endParaRPr lang="zh-CN" altLang="en-US" sz="1400" b="1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47515" y="3841115"/>
            <a:ext cx="3696970" cy="22434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47515" y="1628775"/>
            <a:ext cx="3696970" cy="1570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2780" y="4039235"/>
            <a:ext cx="1670685" cy="473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 dirty="0" smtClean="0">
                <a:solidFill>
                  <a:schemeClr val="bg1"/>
                </a:solidFill>
                <a:latin typeface="+mn-ea"/>
              </a:rPr>
              <a:t>HttpServletSession</a:t>
            </a:r>
          </a:p>
        </p:txBody>
      </p:sp>
      <p:sp>
        <p:nvSpPr>
          <p:cNvPr id="4" name="矩形 3"/>
          <p:cNvSpPr/>
          <p:nvPr/>
        </p:nvSpPr>
        <p:spPr>
          <a:xfrm>
            <a:off x="6283325" y="4039235"/>
            <a:ext cx="1513840" cy="473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 dirty="0" smtClean="0">
                <a:solidFill>
                  <a:schemeClr val="bg1"/>
                </a:solidFill>
                <a:latin typeface="+mn-ea"/>
              </a:rPr>
              <a:t>ShiroHttpSession</a:t>
            </a:r>
          </a:p>
        </p:txBody>
      </p:sp>
      <p:cxnSp>
        <p:nvCxnSpPr>
          <p:cNvPr id="6" name="直接箭头连接符 5"/>
          <p:cNvCxnSpPr>
            <a:stCxn id="17" idx="2"/>
            <a:endCxn id="24" idx="0"/>
          </p:cNvCxnSpPr>
          <p:nvPr/>
        </p:nvCxnSpPr>
        <p:spPr>
          <a:xfrm flipH="1">
            <a:off x="5298334" y="2969243"/>
            <a:ext cx="836295" cy="1069975"/>
          </a:xfrm>
          <a:prstGeom prst="straightConnector1">
            <a:avLst/>
          </a:prstGeom>
          <a:ln w="44450">
            <a:solidFill>
              <a:schemeClr val="accent5"/>
            </a:solidFill>
            <a:prstDash val="sys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17" idx="2"/>
          </p:cNvCxnSpPr>
          <p:nvPr/>
        </p:nvCxnSpPr>
        <p:spPr>
          <a:xfrm flipH="1" flipV="1">
            <a:off x="6134629" y="2969243"/>
            <a:ext cx="905510" cy="1069975"/>
          </a:xfrm>
          <a:prstGeom prst="straightConnector1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57750" y="5531485"/>
            <a:ext cx="255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Shiro </a:t>
            </a:r>
            <a:r>
              <a:rPr lang="zh-CN" altLang="en-US" dirty="0" err="1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Session </a:t>
            </a:r>
            <a:r>
              <a:rPr lang="zh-CN" altLang="en-US" dirty="0" err="1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机制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04925" y="3708400"/>
            <a:ext cx="242570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200" b="1">
                <a:latin typeface="+mn-ea"/>
                <a:cs typeface="+mn-ea"/>
              </a:rPr>
              <a:t>实现了</a:t>
            </a:r>
            <a:r>
              <a:rPr lang="en-US" altLang="zh-CN" sz="1200" b="1">
                <a:latin typeface="+mn-ea"/>
                <a:cs typeface="+mn-ea"/>
              </a:rPr>
              <a:t> Shiro </a:t>
            </a:r>
            <a:r>
              <a:rPr lang="zh-CN" altLang="en-US" sz="1200" b="1">
                <a:latin typeface="+mn-ea"/>
                <a:cs typeface="+mn-ea"/>
              </a:rPr>
              <a:t>的</a:t>
            </a:r>
            <a:r>
              <a:rPr lang="en-US" altLang="zh-CN" sz="1200" b="1">
                <a:latin typeface="+mn-ea"/>
                <a:cs typeface="+mn-ea"/>
              </a:rPr>
              <a:t> Session </a:t>
            </a:r>
            <a:r>
              <a:rPr lang="zh-CN" altLang="en-US" sz="1200" b="1">
                <a:latin typeface="+mn-ea"/>
                <a:cs typeface="+mn-ea"/>
              </a:rPr>
              <a:t>接口</a:t>
            </a:r>
          </a:p>
          <a:p>
            <a:pPr>
              <a:lnSpc>
                <a:spcPct val="160000"/>
              </a:lnSpc>
            </a:pPr>
            <a:r>
              <a:rPr lang="zh-CN" altLang="en-US" sz="1200" b="1">
                <a:latin typeface="+mn-ea"/>
                <a:cs typeface="+mn-ea"/>
              </a:rPr>
              <a:t>内部持有一个</a:t>
            </a:r>
            <a:r>
              <a:rPr lang="en-US" altLang="zh-CN" sz="1200" b="1">
                <a:latin typeface="+mn-ea"/>
                <a:cs typeface="+mn-ea"/>
              </a:rPr>
              <a:t> Java </a:t>
            </a:r>
            <a:r>
              <a:rPr lang="zh-CN" altLang="en-US" sz="1200" b="1">
                <a:latin typeface="+mn-ea"/>
                <a:cs typeface="+mn-ea"/>
              </a:rPr>
              <a:t>标准的</a:t>
            </a:r>
          </a:p>
          <a:p>
            <a:pPr>
              <a:lnSpc>
                <a:spcPct val="160000"/>
              </a:lnSpc>
            </a:pPr>
            <a:r>
              <a:rPr lang="en-US" altLang="zh-CN" sz="1200" b="1">
                <a:latin typeface="+mn-ea"/>
                <a:cs typeface="+mn-ea"/>
              </a:rPr>
              <a:t>HttpSession </a:t>
            </a:r>
            <a:r>
              <a:rPr lang="zh-CN" altLang="en-US" sz="1200" b="1">
                <a:latin typeface="+mn-ea"/>
                <a:cs typeface="+mn-ea"/>
              </a:rPr>
              <a:t>实例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61375" y="3472180"/>
            <a:ext cx="1925320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200" b="1">
                <a:latin typeface="+mn-ea"/>
                <a:cs typeface="+mn-ea"/>
              </a:rPr>
              <a:t>实现</a:t>
            </a:r>
            <a:r>
              <a:rPr lang="en-US" altLang="zh-CN" sz="1200" b="1">
                <a:latin typeface="+mn-ea"/>
                <a:cs typeface="+mn-ea"/>
              </a:rPr>
              <a:t> Java </a:t>
            </a:r>
            <a:r>
              <a:rPr lang="zh-CN" altLang="en-US" sz="1200" b="1">
                <a:latin typeface="+mn-ea"/>
                <a:cs typeface="+mn-ea"/>
              </a:rPr>
              <a:t>标准的</a:t>
            </a:r>
            <a:r>
              <a:rPr lang="en-US" altLang="zh-CN" sz="1200" b="1">
                <a:latin typeface="+mn-ea"/>
                <a:cs typeface="+mn-ea"/>
              </a:rPr>
              <a:t> </a:t>
            </a:r>
            <a:r>
              <a:rPr lang="en-US" altLang="zh-CN" sz="1200" b="1">
                <a:latin typeface="+mn-ea"/>
                <a:cs typeface="+mn-ea"/>
                <a:sym typeface="+mn-ea"/>
              </a:rPr>
              <a:t>HttpSession </a:t>
            </a:r>
            <a:r>
              <a:rPr lang="zh-CN" altLang="en-US" sz="1200" b="1">
                <a:latin typeface="+mn-ea"/>
                <a:cs typeface="+mn-ea"/>
              </a:rPr>
              <a:t>接口</a:t>
            </a:r>
          </a:p>
          <a:p>
            <a:pPr>
              <a:lnSpc>
                <a:spcPct val="160000"/>
              </a:lnSpc>
            </a:pPr>
            <a:r>
              <a:rPr lang="zh-CN" altLang="en-US" sz="1200" b="1">
                <a:latin typeface="+mn-ea"/>
                <a:cs typeface="+mn-ea"/>
              </a:rPr>
              <a:t>内部持有一个</a:t>
            </a:r>
            <a:r>
              <a:rPr lang="en-US" altLang="zh-CN" sz="1200" b="1">
                <a:latin typeface="+mn-ea"/>
                <a:cs typeface="+mn-ea"/>
              </a:rPr>
              <a:t> Shiro </a:t>
            </a:r>
            <a:r>
              <a:rPr lang="zh-CN" altLang="en-US" sz="1200" b="1">
                <a:latin typeface="+mn-ea"/>
                <a:cs typeface="+mn-ea"/>
              </a:rPr>
              <a:t>的</a:t>
            </a:r>
          </a:p>
          <a:p>
            <a:pPr>
              <a:lnSpc>
                <a:spcPct val="160000"/>
              </a:lnSpc>
            </a:pPr>
            <a:r>
              <a:rPr lang="en-US" altLang="zh-CN" sz="1200" b="1">
                <a:latin typeface="+mn-ea"/>
                <a:cs typeface="+mn-ea"/>
              </a:rPr>
              <a:t>Session </a:t>
            </a:r>
            <a:r>
              <a:rPr lang="zh-CN" altLang="en-US" sz="1200" b="1">
                <a:latin typeface="+mn-ea"/>
                <a:cs typeface="+mn-ea"/>
              </a:rPr>
              <a:t>实例</a:t>
            </a:r>
          </a:p>
        </p:txBody>
      </p:sp>
      <p:cxnSp>
        <p:nvCxnSpPr>
          <p:cNvPr id="13" name="曲线连接符 12"/>
          <p:cNvCxnSpPr>
            <a:stCxn id="24" idx="1"/>
            <a:endCxn id="10" idx="3"/>
          </p:cNvCxnSpPr>
          <p:nvPr/>
        </p:nvCxnSpPr>
        <p:spPr>
          <a:xfrm rot="10800000">
            <a:off x="3730625" y="4196715"/>
            <a:ext cx="732155" cy="79375"/>
          </a:xfrm>
          <a:prstGeom prst="curvedConnector3">
            <a:avLst>
              <a:gd name="adj1" fmla="val 49957"/>
            </a:avLst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" idx="3"/>
            <a:endCxn id="11" idx="1"/>
          </p:cNvCxnSpPr>
          <p:nvPr/>
        </p:nvCxnSpPr>
        <p:spPr>
          <a:xfrm flipV="1">
            <a:off x="7797165" y="4107815"/>
            <a:ext cx="664210" cy="168275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98440" y="4919980"/>
            <a:ext cx="1670685" cy="473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 dirty="0" smtClean="0">
                <a:solidFill>
                  <a:schemeClr val="bg1"/>
                </a:solidFill>
                <a:latin typeface="+mn-ea"/>
              </a:rPr>
              <a:t>Session</a:t>
            </a:r>
          </a:p>
        </p:txBody>
      </p:sp>
      <p:sp>
        <p:nvSpPr>
          <p:cNvPr id="17" name="矩形 16"/>
          <p:cNvSpPr/>
          <p:nvPr/>
        </p:nvSpPr>
        <p:spPr>
          <a:xfrm>
            <a:off x="5299075" y="2495550"/>
            <a:ext cx="1670685" cy="4737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n-ea"/>
              </a:rPr>
              <a:t>Http</a:t>
            </a:r>
            <a:r>
              <a:rPr sz="1200" b="1" dirty="0" smtClean="0">
                <a:solidFill>
                  <a:schemeClr val="bg1"/>
                </a:solidFill>
                <a:latin typeface="+mn-ea"/>
              </a:rPr>
              <a:t>Session</a:t>
            </a:r>
          </a:p>
        </p:txBody>
      </p: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>
            <a:off x="5298334" y="4512928"/>
            <a:ext cx="835660" cy="407035"/>
          </a:xfrm>
          <a:prstGeom prst="straightConnector1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4" idx="2"/>
          </p:cNvCxnSpPr>
          <p:nvPr/>
        </p:nvCxnSpPr>
        <p:spPr>
          <a:xfrm flipV="1">
            <a:off x="6104784" y="4512928"/>
            <a:ext cx="935355" cy="402590"/>
          </a:xfrm>
          <a:prstGeom prst="straightConnector1">
            <a:avLst/>
          </a:prstGeom>
          <a:ln w="44450">
            <a:solidFill>
              <a:schemeClr val="accent5"/>
            </a:solidFill>
            <a:prstDash val="sys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57750" y="1941830"/>
            <a:ext cx="2630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Java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标准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Session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机制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461375" y="5256530"/>
            <a:ext cx="236664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200" b="1">
                <a:latin typeface="+mn-ea"/>
                <a:cs typeface="+mn-ea"/>
              </a:rPr>
              <a:t>Shiro </a:t>
            </a:r>
            <a:r>
              <a:rPr lang="zh-CN" altLang="en-US" sz="1200" b="1">
                <a:latin typeface="+mn-ea"/>
                <a:cs typeface="+mn-ea"/>
              </a:rPr>
              <a:t>定义的顶级</a:t>
            </a:r>
            <a:r>
              <a:rPr lang="en-US" altLang="zh-CN" sz="1200" b="1">
                <a:latin typeface="+mn-ea"/>
                <a:cs typeface="+mn-ea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altLang="zh-CN" sz="1200" b="1">
                <a:latin typeface="+mn-ea"/>
                <a:cs typeface="+mn-ea"/>
              </a:rPr>
              <a:t>Session </a:t>
            </a:r>
            <a:r>
              <a:rPr lang="zh-CN" altLang="en-US" sz="1200" b="1">
                <a:latin typeface="+mn-ea"/>
                <a:cs typeface="+mn-ea"/>
              </a:rPr>
              <a:t>接口</a:t>
            </a:r>
          </a:p>
        </p:txBody>
      </p:sp>
      <p:cxnSp>
        <p:nvCxnSpPr>
          <p:cNvPr id="22" name="曲线连接符 21"/>
          <p:cNvCxnSpPr>
            <a:stCxn id="16" idx="3"/>
            <a:endCxn id="21" idx="1"/>
          </p:cNvCxnSpPr>
          <p:nvPr/>
        </p:nvCxnSpPr>
        <p:spPr>
          <a:xfrm>
            <a:off x="6969125" y="5156835"/>
            <a:ext cx="1492250" cy="44069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04925" y="1941830"/>
            <a:ext cx="236664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200" b="1">
                <a:latin typeface="+mn-ea"/>
                <a:cs typeface="+mn-ea"/>
              </a:rPr>
              <a:t>Java </a:t>
            </a:r>
            <a:r>
              <a:rPr lang="zh-CN" altLang="en-US" sz="1200" b="1">
                <a:latin typeface="+mn-ea"/>
                <a:cs typeface="+mn-ea"/>
              </a:rPr>
              <a:t>标准</a:t>
            </a:r>
            <a:r>
              <a:rPr lang="en-US" altLang="zh-CN" sz="1200" b="1">
                <a:latin typeface="+mn-ea"/>
                <a:cs typeface="+mn-ea"/>
              </a:rPr>
              <a:t> HttpSession </a:t>
            </a:r>
            <a:r>
              <a:rPr lang="zh-CN" altLang="en-US" sz="1200" b="1">
                <a:latin typeface="+mn-ea"/>
                <a:cs typeface="+mn-ea"/>
              </a:rPr>
              <a:t>接口</a:t>
            </a:r>
          </a:p>
        </p:txBody>
      </p:sp>
      <p:cxnSp>
        <p:nvCxnSpPr>
          <p:cNvPr id="25" name="曲线连接符 24"/>
          <p:cNvCxnSpPr>
            <a:stCxn id="17" idx="1"/>
            <a:endCxn id="23" idx="3"/>
          </p:cNvCxnSpPr>
          <p:nvPr/>
        </p:nvCxnSpPr>
        <p:spPr>
          <a:xfrm rot="10800000">
            <a:off x="3670935" y="2134235"/>
            <a:ext cx="1627505" cy="597535"/>
          </a:xfrm>
          <a:prstGeom prst="curvedConnector3">
            <a:avLst>
              <a:gd name="adj1" fmla="val 49980"/>
            </a:avLst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82957" y="3473042"/>
            <a:ext cx="1614901" cy="7052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n-ea"/>
              </a:rPr>
              <a:t>主体</a:t>
            </a:r>
            <a:endParaRPr lang="en-US" altLang="zh-CN" sz="1600" b="1" dirty="0" smtClean="0">
              <a:latin typeface="+mn-ea"/>
            </a:endParaRPr>
          </a:p>
          <a:p>
            <a:pPr algn="ctr"/>
            <a:r>
              <a:rPr lang="en-US" altLang="zh-CN" sz="1600" b="1" dirty="0" smtClean="0">
                <a:latin typeface="+mn-ea"/>
              </a:rPr>
              <a:t>(Subject)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97400" y="3473042"/>
            <a:ext cx="1451062" cy="70525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权限</a:t>
            </a:r>
            <a:endParaRPr lang="en-US" altLang="zh-CN" sz="1600" dirty="0" smtClean="0">
              <a:latin typeface="+mn-ea"/>
            </a:endParaRPr>
          </a:p>
          <a:p>
            <a:pPr algn="ctr"/>
            <a:r>
              <a:rPr lang="en-US" altLang="zh-CN" sz="1600" dirty="0" smtClean="0">
                <a:latin typeface="+mn-ea"/>
              </a:rPr>
              <a:t>(Permission)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797858" y="3825671"/>
            <a:ext cx="799542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848004" y="3473042"/>
            <a:ext cx="1508595" cy="705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资源</a:t>
            </a:r>
            <a:endParaRPr lang="en-US" altLang="zh-CN" sz="1600" dirty="0" smtClean="0">
              <a:latin typeface="+mn-ea"/>
            </a:endParaRPr>
          </a:p>
          <a:p>
            <a:pPr algn="ctr"/>
            <a:r>
              <a:rPr lang="en-US" altLang="zh-CN" sz="1600" dirty="0" smtClean="0">
                <a:latin typeface="+mn-ea"/>
              </a:rPr>
              <a:t>(Realm)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12" name="直接箭头连接符 11"/>
          <p:cNvCxnSpPr>
            <a:stCxn id="7" idx="3"/>
            <a:endCxn id="10" idx="1"/>
          </p:cNvCxnSpPr>
          <p:nvPr/>
        </p:nvCxnSpPr>
        <p:spPr>
          <a:xfrm>
            <a:off x="6048462" y="3825671"/>
            <a:ext cx="799542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03079" y="3431882"/>
            <a:ext cx="589099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800" dirty="0" smtClean="0">
                <a:latin typeface="+mn-ea"/>
                <a:cs typeface="+mn-ea"/>
              </a:rPr>
              <a:t>多对多</a:t>
            </a:r>
            <a:endParaRPr lang="zh-CN" altLang="en-US" sz="800" dirty="0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53683" y="3431882"/>
            <a:ext cx="589099" cy="32294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800" dirty="0" smtClean="0">
                <a:latin typeface="+mn-ea"/>
                <a:cs typeface="+mn-ea"/>
              </a:rPr>
              <a:t>多对多</a:t>
            </a:r>
            <a:endParaRPr lang="zh-CN" altLang="en-US" sz="800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1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70371" y="2399251"/>
            <a:ext cx="1904301" cy="190430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21060" y="2399251"/>
            <a:ext cx="1904301" cy="1904301"/>
          </a:xfrm>
          <a:prstGeom prst="ellipse">
            <a:avLst/>
          </a:prstGeom>
          <a:solidFill>
            <a:schemeClr val="accent4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98333" y="31667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79683" y="31484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32535" y="314840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∩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7721" y="2550253"/>
            <a:ext cx="3435290" cy="374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EventBus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3047721" y="3431097"/>
            <a:ext cx="895105" cy="566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317813" y="3431097"/>
            <a:ext cx="895105" cy="566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587906" y="3431097"/>
            <a:ext cx="895105" cy="566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en-US" altLang="zh-CN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968625" y="2924922"/>
            <a:ext cx="1025525" cy="506175"/>
            <a:chOff x="2980658" y="2924922"/>
            <a:chExt cx="1025525" cy="506175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3422708" y="2924922"/>
              <a:ext cx="0" cy="5061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980658" y="2992309"/>
              <a:ext cx="488336" cy="3229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  <a:cs typeface="+mn-ea"/>
                </a:rPr>
                <a:t>订阅</a:t>
              </a:r>
              <a:endParaRPr lang="en-US" altLang="zh-CN" sz="800" dirty="0" smtClean="0">
                <a:latin typeface="+mn-ea"/>
                <a:cs typeface="+mn-ea"/>
              </a:endParaRPr>
            </a:p>
            <a:p>
              <a:pPr algn="ctr"/>
              <a:r>
                <a:rPr lang="en-US" altLang="zh-CN" sz="800" dirty="0" smtClean="0">
                  <a:latin typeface="+mn-ea"/>
                  <a:cs typeface="+mn-ea"/>
                </a:rPr>
                <a:t>event</a:t>
              </a:r>
              <a:endParaRPr lang="zh-CN" altLang="en-US" sz="800" dirty="0">
                <a:latin typeface="+mn-ea"/>
                <a:cs typeface="+mn-ea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V="1">
              <a:off x="3590488" y="2924923"/>
              <a:ext cx="0" cy="5061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536513" y="2992309"/>
              <a:ext cx="469670" cy="3229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  <a:cs typeface="+mn-ea"/>
                </a:rPr>
                <a:t>发布 </a:t>
              </a:r>
              <a:r>
                <a:rPr lang="en-US" altLang="zh-CN" sz="800" dirty="0" smtClean="0">
                  <a:latin typeface="+mn-ea"/>
                  <a:cs typeface="+mn-ea"/>
                </a:rPr>
                <a:t>event</a:t>
              </a:r>
              <a:endParaRPr lang="zh-CN" altLang="en-US" sz="800" dirty="0">
                <a:latin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52602" y="2924922"/>
            <a:ext cx="1025525" cy="506175"/>
            <a:chOff x="2980658" y="2924922"/>
            <a:chExt cx="1025525" cy="50617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422708" y="2924922"/>
              <a:ext cx="0" cy="5061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980658" y="2992309"/>
              <a:ext cx="488336" cy="3229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  <a:cs typeface="+mn-ea"/>
                </a:rPr>
                <a:t>订阅</a:t>
              </a:r>
              <a:endParaRPr lang="en-US" altLang="zh-CN" sz="800" dirty="0" smtClean="0">
                <a:latin typeface="+mn-ea"/>
                <a:cs typeface="+mn-ea"/>
              </a:endParaRPr>
            </a:p>
            <a:p>
              <a:pPr algn="ctr"/>
              <a:r>
                <a:rPr lang="en-US" altLang="zh-CN" sz="800" dirty="0" smtClean="0">
                  <a:latin typeface="+mn-ea"/>
                  <a:cs typeface="+mn-ea"/>
                </a:rPr>
                <a:t>event</a:t>
              </a:r>
              <a:endParaRPr lang="zh-CN" altLang="en-US" sz="800" dirty="0">
                <a:latin typeface="+mn-ea"/>
                <a:cs typeface="+mn-ea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590488" y="2924923"/>
              <a:ext cx="0" cy="5061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536513" y="2992309"/>
              <a:ext cx="469670" cy="3229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  <a:cs typeface="+mn-ea"/>
                </a:rPr>
                <a:t>发布 </a:t>
              </a:r>
              <a:r>
                <a:rPr lang="en-US" altLang="zh-CN" sz="800" dirty="0" smtClean="0">
                  <a:latin typeface="+mn-ea"/>
                  <a:cs typeface="+mn-ea"/>
                </a:rPr>
                <a:t>event</a:t>
              </a:r>
              <a:endParaRPr lang="zh-CN" altLang="en-US" sz="800" dirty="0">
                <a:latin typeface="+mn-ea"/>
                <a:cs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25005" y="2924922"/>
            <a:ext cx="1025525" cy="506175"/>
            <a:chOff x="2980658" y="2924922"/>
            <a:chExt cx="1025525" cy="506175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3422708" y="2924922"/>
              <a:ext cx="0" cy="5061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980658" y="2992309"/>
              <a:ext cx="488336" cy="3229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  <a:cs typeface="+mn-ea"/>
                </a:rPr>
                <a:t>订阅</a:t>
              </a:r>
              <a:endParaRPr lang="en-US" altLang="zh-CN" sz="800" dirty="0" smtClean="0">
                <a:latin typeface="+mn-ea"/>
                <a:cs typeface="+mn-ea"/>
              </a:endParaRPr>
            </a:p>
            <a:p>
              <a:pPr algn="ctr"/>
              <a:r>
                <a:rPr lang="en-US" altLang="zh-CN" sz="800" dirty="0" smtClean="0">
                  <a:latin typeface="+mn-ea"/>
                  <a:cs typeface="+mn-ea"/>
                </a:rPr>
                <a:t>event</a:t>
              </a:r>
              <a:endParaRPr lang="zh-CN" altLang="en-US" sz="800" dirty="0">
                <a:latin typeface="+mn-ea"/>
                <a:cs typeface="+mn-ea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3590488" y="2924923"/>
              <a:ext cx="0" cy="5061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536513" y="2992309"/>
              <a:ext cx="469670" cy="32294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800" dirty="0" smtClean="0">
                  <a:latin typeface="+mn-ea"/>
                  <a:cs typeface="+mn-ea"/>
                </a:rPr>
                <a:t>发布 </a:t>
              </a:r>
              <a:r>
                <a:rPr lang="en-US" altLang="zh-CN" sz="800" dirty="0" smtClean="0">
                  <a:latin typeface="+mn-ea"/>
                  <a:cs typeface="+mn-ea"/>
                </a:rPr>
                <a:t>event</a:t>
              </a:r>
              <a:endParaRPr lang="zh-CN" altLang="en-US" sz="800" dirty="0"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YyMTQwMzY0NWQwNGQxMGU5ZWViMWJhNmYxZmUyMz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287</Words>
  <Application>Microsoft Office PowerPoint</Application>
  <PresentationFormat>宽屏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felix</dc:creator>
  <cp:lastModifiedBy>felix</cp:lastModifiedBy>
  <cp:revision>255</cp:revision>
  <dcterms:created xsi:type="dcterms:W3CDTF">2023-08-09T12:44:00Z</dcterms:created>
  <dcterms:modified xsi:type="dcterms:W3CDTF">2024-10-28T03:45:08Z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