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5" r:id="rId2"/>
    <p:sldId id="258" r:id="rId3"/>
    <p:sldId id="315" r:id="rId4"/>
    <p:sldId id="260" r:id="rId5"/>
    <p:sldId id="318" r:id="rId6"/>
    <p:sldId id="261" r:id="rId7"/>
    <p:sldId id="265" r:id="rId8"/>
    <p:sldId id="320" r:id="rId9"/>
    <p:sldId id="321" r:id="rId10"/>
    <p:sldId id="322" r:id="rId11"/>
    <p:sldId id="323" r:id="rId12"/>
    <p:sldId id="324" r:id="rId13"/>
    <p:sldId id="325" r:id="rId14"/>
    <p:sldId id="332" r:id="rId15"/>
    <p:sldId id="333" r:id="rId16"/>
    <p:sldId id="33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31" r:id="rId34"/>
    <p:sldId id="284" r:id="rId35"/>
    <p:sldId id="285" r:id="rId36"/>
    <p:sldId id="286" r:id="rId37"/>
    <p:sldId id="330" r:id="rId38"/>
    <p:sldId id="287" r:id="rId39"/>
    <p:sldId id="288" r:id="rId40"/>
    <p:sldId id="289" r:id="rId41"/>
    <p:sldId id="290" r:id="rId42"/>
    <p:sldId id="32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17" r:id="rId59"/>
    <p:sldId id="306" r:id="rId60"/>
    <p:sldId id="327" r:id="rId61"/>
    <p:sldId id="307" r:id="rId62"/>
    <p:sldId id="308" r:id="rId63"/>
    <p:sldId id="309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voltando ao nosso exemplo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 controle alcançar a primeira chamada no corpo de main</a:t>
            </a:r>
          </a:p>
          <a:p>
            <a:r>
              <a:t>procedimento r é ativado e o registro é empilhado</a:t>
            </a:r>
          </a:p>
          <a:p>
            <a:r>
              <a:t>registro tem espaço para a variável i</a:t>
            </a:r>
          </a:p>
          <a:p>
            <a:r>
              <a:t>ao terminar ativação registro é desempilhado, deixando apenas main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alcança chamada de qs com parâmetros reais 1 e 9, registro é empilhado, com espaço para parâmetros m e n e variável local i</a:t>
            </a:r>
          </a:p>
          <a:p>
            <a:r>
              <a:t>espaçø usado por r é reutilizado na pilha, nada de r é disponível para qs(1,9)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veja que ao termos procedimentos recursivos, é natural que tenhamos vários registros de ativação na pilha ao mesmo tempo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execução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Shape 1139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383221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Shape 1145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1143823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1736415"/>
            <a:ext cx="4466768" cy="4599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Shape 1151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94134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344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8065"/>
          </a:xfrm>
        </p:spPr>
        <p:txBody>
          <a:bodyPr>
            <a:normAutofit/>
          </a:bodyPr>
          <a:lstStyle/>
          <a:p>
            <a:r>
              <a:rPr lang="pt-BR" dirty="0"/>
              <a:t>Em Java, a pilha também é usada na interpretação de </a:t>
            </a:r>
            <a:r>
              <a:rPr lang="pt-BR" dirty="0" smtClean="0"/>
              <a:t>instruções =&gt; </a:t>
            </a:r>
            <a:r>
              <a:rPr lang="pt-BR" dirty="0" err="1" smtClean="0"/>
              <a:t>operand</a:t>
            </a:r>
            <a:r>
              <a:rPr lang="pt-BR" dirty="0" smtClean="0"/>
              <a:t> </a:t>
            </a:r>
            <a:r>
              <a:rPr lang="pt-BR" dirty="0" err="1"/>
              <a:t>stack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Como você representaria o estado de uma JVM</a:t>
            </a:r>
            <a:r>
              <a:rPr lang="en-US" dirty="0" smtClean="0"/>
              <a:t>?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37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38800" y="4267200"/>
            <a:ext cx="2438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pt-BR" dirty="0"/>
              <a:t>Total de 204 instruções; próximo de 100 quando consideramos apenas uma por grupo (</a:t>
            </a:r>
            <a:r>
              <a:rPr lang="pt-BR" dirty="0" err="1"/>
              <a:t>iadd</a:t>
            </a:r>
            <a:r>
              <a:rPr lang="pt-BR" dirty="0"/>
              <a:t>, </a:t>
            </a:r>
            <a:r>
              <a:rPr lang="pt-BR" dirty="0" err="1"/>
              <a:t>dadd</a:t>
            </a:r>
            <a:r>
              <a:rPr lang="pt-BR" dirty="0"/>
              <a:t>, etc</a:t>
            </a:r>
            <a:r>
              <a:rPr lang="pt-BR" dirty="0" smtClean="0"/>
              <a:t>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8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um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257799"/>
          </a:xfrm>
        </p:spPr>
        <p:txBody>
          <a:bodyPr/>
          <a:lstStyle/>
          <a:p>
            <a:r>
              <a:rPr lang="pt-BR" dirty="0" smtClean="0"/>
              <a:t>Execução de um programa é resultado de uma sequência de transições de estado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73514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S</a:t>
            </a:r>
            <a:r>
              <a:rPr lang="pt-BR" sz="4000" baseline="-25000" dirty="0" smtClean="0"/>
              <a:t>1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2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...</a:t>
            </a:r>
            <a:r>
              <a:rPr lang="pt-BR" sz="4000" dirty="0">
                <a:sym typeface="Wingdings"/>
              </a:rPr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Retorna ao chamador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registro de ativação contém endereço para onde o controle deve retornar.  Isto é, próximo PC.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Referência para variáveis locais  e parâmetros do procedimento.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 smtClean="0"/>
              <a:t>Grafo </a:t>
            </a:r>
          </a:p>
          <a:p>
            <a:pPr lvl="1"/>
            <a:r>
              <a:rPr lang="pt-BR" dirty="0" smtClean="0"/>
              <a:t>Nós correspondem as alocações dinâmica de dados</a:t>
            </a:r>
          </a:p>
          <a:p>
            <a:pPr lvl="1"/>
            <a:r>
              <a:rPr lang="pt-BR" dirty="0" smtClean="0"/>
              <a:t>Aresta correspondem a referências para tais dados</a:t>
            </a:r>
          </a:p>
          <a:p>
            <a:pPr lvl="2"/>
            <a:r>
              <a:rPr lang="pt-BR" dirty="0" smtClean="0"/>
              <a:t>Importante!</a:t>
            </a:r>
          </a:p>
          <a:p>
            <a:pPr lvl="3"/>
            <a:r>
              <a:rPr lang="pt-BR" dirty="0" smtClean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Objetos estão na </a:t>
            </a:r>
            <a:r>
              <a:rPr lang="pt-BR" sz="2400" dirty="0" err="1" smtClean="0"/>
              <a:t>heap</a:t>
            </a:r>
            <a:r>
              <a:rPr lang="pt-BR" sz="2400" dirty="0" smtClean="0"/>
              <a:t>!  Instâncias não alcançáveis a partir da pilha ou campos estáticos estão sujeitas a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</a:t>
            </a:r>
            <a:r>
              <a:rPr lang="en-US" dirty="0" err="1" smtClean="0"/>
              <a:t>adequadamente</a:t>
            </a:r>
            <a:endParaRPr lang="en-US" dirty="0" smtClean="0"/>
          </a:p>
          <a:p>
            <a:pPr lvl="1"/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é </a:t>
            </a:r>
            <a:r>
              <a:rPr lang="en-US" dirty="0" err="1" smtClean="0"/>
              <a:t>inadequada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, causa </a:t>
            </a:r>
            <a:r>
              <a:rPr lang="en-US" dirty="0" err="1" smtClean="0"/>
              <a:t>corrupção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, causa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excessivo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 </a:t>
            </a:r>
            <a:r>
              <a:rPr lang="pt-BR" dirty="0" err="1" smtClean="0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programador pode esquecer de liberar espaço de memória</a:t>
            </a:r>
          </a:p>
          <a:p>
            <a:pPr lvl="1"/>
            <a:r>
              <a:rPr lang="pt-BR" dirty="0" smtClean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 smtClean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Neste cenário, objeto referenciado por p não é mais usado.  Porém, o programador esqueceu de liberar o objeto aponta por p!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cenário mostra o objeto sendo liberado.  Os nós em cor escura estão disponíveis para coleta.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Evita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a </a:t>
            </a: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smtClean="0"/>
              <a:t>Garbage collection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Ocasionalmente</a:t>
            </a:r>
            <a:r>
              <a:rPr lang="en-US" dirty="0"/>
              <a:t> (ex. Mark-Sweep)</a:t>
            </a:r>
          </a:p>
          <a:p>
            <a:pPr lvl="1"/>
            <a:r>
              <a:rPr lang="en-US" dirty="0" err="1" smtClean="0"/>
              <a:t>Incrementalmente</a:t>
            </a:r>
            <a:r>
              <a:rPr lang="en-US" dirty="0" smtClean="0"/>
              <a:t> (ex. Reference Counting)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701040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Correção... Considerando concorrência, há um PC e pilha para cada thread do programa!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Garbage Collection (Reference Count.)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err="1" smtClean="0"/>
              <a:t>Adiciona</a:t>
            </a:r>
            <a:r>
              <a:rPr lang="en-US" dirty="0" smtClean="0"/>
              <a:t> campo extra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Atualiza</a:t>
            </a:r>
            <a:r>
              <a:rPr lang="en-US" dirty="0" smtClean="0"/>
              <a:t> campo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operação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contador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zero, </a:t>
            </a:r>
            <a:r>
              <a:rPr lang="en-US" dirty="0" err="1" smtClean="0"/>
              <a:t>elimina</a:t>
            </a:r>
            <a:r>
              <a:rPr lang="en-US" dirty="0" smtClean="0"/>
              <a:t>-se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 err="1" smtClean="0"/>
              <a:t>Promove</a:t>
            </a:r>
            <a:r>
              <a:rPr lang="en-US" dirty="0" smtClean="0"/>
              <a:t> </a:t>
            </a:r>
            <a:r>
              <a:rPr lang="en-US" dirty="0" err="1" smtClean="0"/>
              <a:t>previsibilidade</a:t>
            </a:r>
            <a:r>
              <a:rPr lang="en-US" dirty="0" smtClean="0"/>
              <a:t> - Evita </a:t>
            </a:r>
            <a:r>
              <a:rPr lang="en-US" dirty="0" err="1" smtClean="0"/>
              <a:t>interrupção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com eventual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GC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incrementar-decrementar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cíclicas</a:t>
            </a:r>
            <a:r>
              <a:rPr lang="en-US" dirty="0" smtClean="0"/>
              <a:t> (</a:t>
            </a:r>
            <a:r>
              <a:rPr lang="en-US" dirty="0" err="1" smtClean="0"/>
              <a:t>recursivas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Área Estática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organizar os dados ?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implementar </a:t>
            </a:r>
            <a:r>
              <a:rPr lang="pt-BR" sz="2400" dirty="0" err="1" smtClean="0"/>
              <a:t>dynamic</a:t>
            </a:r>
            <a:r>
              <a:rPr lang="pt-BR" sz="2400" dirty="0" smtClean="0"/>
              <a:t> </a:t>
            </a:r>
            <a:r>
              <a:rPr lang="pt-BR" sz="2400" dirty="0" err="1" smtClean="0"/>
              <a:t>binding</a:t>
            </a:r>
            <a:r>
              <a:rPr lang="pt-BR" sz="2400" dirty="0" smtClean="0"/>
              <a:t> 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embute</a:t>
            </a:r>
            <a:r>
              <a:rPr lang="en-US" dirty="0" smtClean="0"/>
              <a:t>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mémória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endParaRPr lang="en-US" dirty="0" smtClean="0"/>
          </a:p>
          <a:p>
            <a:r>
              <a:rPr lang="en-US" dirty="0" smtClean="0"/>
              <a:t>Serve para </a:t>
            </a:r>
            <a:r>
              <a:rPr lang="en-US" dirty="0" err="1" smtClean="0"/>
              <a:t>fazer</a:t>
            </a:r>
            <a:r>
              <a:rPr lang="en-US" dirty="0" smtClean="0"/>
              <a:t> interface com 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0269" y="4495800"/>
            <a:ext cx="1828800" cy="113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720269" y="36576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gerenciador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29867" y="5650468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.exe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29200" y="4114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Representação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3858490" y="5081155"/>
            <a:ext cx="2999510" cy="5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</a:t>
            </a:r>
            <a:r>
              <a:rPr lang="en-US" dirty="0" err="1" smtClean="0"/>
              <a:t>Operacional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33800" y="4076700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código</a:t>
            </a:r>
            <a:endParaRPr lang="pt-BR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 herança</a:t>
            </a:r>
            <a:endParaRPr lang="pt-BR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 = new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(0,12,4);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Box b = new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Geração de Código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3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/>
          </a:bodyPr>
          <a:lstStyle/>
          <a:p>
            <a:r>
              <a:rPr lang="pt-BR" dirty="0" smtClean="0"/>
              <a:t>Assembler é usado para isolar programador de detalhes de implementação de arquitetura</a:t>
            </a:r>
          </a:p>
          <a:p>
            <a:r>
              <a:rPr lang="pt-BR" dirty="0" smtClean="0"/>
              <a:t>Exemplos: </a:t>
            </a:r>
          </a:p>
          <a:p>
            <a:pPr lvl="1"/>
            <a:r>
              <a:rPr lang="pt-BR" dirty="0" err="1" smtClean="0"/>
              <a:t>Jasmin</a:t>
            </a:r>
            <a:r>
              <a:rPr lang="pt-BR" dirty="0" smtClean="0"/>
              <a:t> </a:t>
            </a:r>
            <a:r>
              <a:rPr lang="en-US" dirty="0"/>
              <a:t>http://jasmin.sourceforge.net</a:t>
            </a:r>
            <a:r>
              <a:rPr lang="en-US" dirty="0" smtClean="0"/>
              <a:t>/</a:t>
            </a:r>
            <a:endParaRPr lang="pt-BR" dirty="0" smtClean="0"/>
          </a:p>
          <a:p>
            <a:pPr lvl="1"/>
            <a:r>
              <a:rPr lang="pt-BR" dirty="0" smtClean="0"/>
              <a:t>MSIL (</a:t>
            </a:r>
            <a:r>
              <a:rPr lang="pt-BR" dirty="0"/>
              <a:t>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 smtClean="0"/>
              <a:t>)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Área reservada para armazenar:</a:t>
            </a:r>
          </a:p>
          <a:p>
            <a:pPr lvl="1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Estrutura de dados</a:t>
            </a:r>
          </a:p>
          <a:p>
            <a:pPr lvl="1"/>
            <a:r>
              <a:rPr lang="pt-BR" dirty="0" smtClean="0"/>
              <a:t>Funções estáticas</a:t>
            </a:r>
          </a:p>
          <a:p>
            <a:r>
              <a:rPr lang="pt-BR" dirty="0" smtClean="0"/>
              <a:t>Tamanho da área estática determinado em tempo de compilação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Jasmin (para Java)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574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1"/>
          <p:cNvSpPr txBox="1"/>
          <p:nvPr/>
        </p:nvSpPr>
        <p:spPr>
          <a:xfrm>
            <a:off x="3810000" y="1371600"/>
            <a:ext cx="52244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Projetista não precisa se preocupar como </a:t>
            </a:r>
            <a:r>
              <a:rPr lang="pt-BR" sz="2400" dirty="0" err="1" smtClean="0"/>
              <a:t>bytecode</a:t>
            </a:r>
            <a:r>
              <a:rPr lang="pt-BR" sz="2400" dirty="0" smtClean="0"/>
              <a:t> (arquivo) é organizado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(1/3)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(2/3)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(3/3)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Aula prática—ilasm.exe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pt-BR" dirty="0"/>
              <a:t>ilasm.exe é o </a:t>
            </a:r>
            <a:r>
              <a:rPr lang="pt-BR" dirty="0" err="1"/>
              <a:t>assembler</a:t>
            </a:r>
            <a:r>
              <a:rPr lang="pt-BR" dirty="0"/>
              <a:t> da Microsoft</a:t>
            </a:r>
          </a:p>
          <a:p>
            <a:r>
              <a:rPr lang="pt-BR" dirty="0" smtClean="0"/>
              <a:t>Entrada</a:t>
            </a:r>
            <a:r>
              <a:rPr lang="pt-BR" dirty="0"/>
              <a:t>: MSIL</a:t>
            </a:r>
          </a:p>
          <a:p>
            <a:r>
              <a:rPr lang="pt-BR" dirty="0"/>
              <a:t>Saída: código x86</a:t>
            </a:r>
          </a:p>
          <a:p>
            <a:pPr lvl="1"/>
            <a:r>
              <a:rPr lang="pt-BR" dirty="0"/>
              <a:t>executável nas máquinas Windows do laboratório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/>
              <a:t>Fluxo de controle de chamadas de funções</a:t>
            </a:r>
          </a:p>
          <a:p>
            <a:pPr lvl="1"/>
            <a:r>
              <a:rPr lang="pt-BR" dirty="0" smtClean="0"/>
              <a:t>Cada frame da pilha corresponde ao </a:t>
            </a:r>
            <a:r>
              <a:rPr lang="pt-BR" b="1" dirty="0" smtClean="0"/>
              <a:t>registro de ativação</a:t>
            </a:r>
            <a:r>
              <a:rPr lang="pt-BR" dirty="0" smtClean="0"/>
              <a:t> de uma função.</a:t>
            </a:r>
          </a:p>
          <a:p>
            <a:pPr lvl="2"/>
            <a:r>
              <a:rPr lang="pt-BR" dirty="0" smtClean="0"/>
              <a:t>Criada pelo chamador da função</a:t>
            </a:r>
          </a:p>
          <a:p>
            <a:pPr lvl="2"/>
            <a:r>
              <a:rPr lang="pt-BR" dirty="0" smtClean="0"/>
              <a:t>Inclui parâmetros e</a:t>
            </a:r>
            <a:r>
              <a:rPr lang="pt-BR" dirty="0"/>
              <a:t> </a:t>
            </a:r>
            <a:r>
              <a:rPr lang="pt-BR" dirty="0" smtClean="0"/>
              <a:t>endereço de retorno</a:t>
            </a:r>
          </a:p>
          <a:p>
            <a:pPr lvl="2"/>
            <a:r>
              <a:rPr lang="pt-BR" dirty="0" smtClean="0"/>
              <a:t>Função chamada retorna para aquele endereço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Exemplo</a:t>
            </a:r>
            <a:endParaRPr dirty="0"/>
          </a:p>
        </p:txBody>
      </p:sp>
      <p:pic>
        <p:nvPicPr>
          <p:cNvPr id="112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274" y="2293411"/>
            <a:ext cx="7755452" cy="3485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1752600"/>
            <a:ext cx="3457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Árvore</a:t>
            </a:r>
            <a:r>
              <a:rPr lang="en-US" sz="3200" dirty="0"/>
              <a:t> de </a:t>
            </a:r>
            <a:r>
              <a:rPr lang="en-US" sz="3200" dirty="0" err="1"/>
              <a:t>Execução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04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Chamadas</a:t>
            </a:r>
            <a:r>
              <a:rPr lang="en-US" dirty="0" smtClean="0"/>
              <a:t> (call stack)</a:t>
            </a:r>
            <a:endParaRPr dirty="0"/>
          </a:p>
        </p:txBody>
      </p:sp>
      <p:pic>
        <p:nvPicPr>
          <p:cNvPr id="113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889733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3031</Words>
  <Application>Microsoft Office PowerPoint</Application>
  <PresentationFormat>Apresentação na tela (4:3)</PresentationFormat>
  <Paragraphs>720</Paragraphs>
  <Slides>64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Tema do Office</vt:lpstr>
      <vt:lpstr>Ambiente de execução</vt:lpstr>
      <vt:lpstr>Estado de um programa</vt:lpstr>
      <vt:lpstr>Representação da memória  (de um programa em execução)</vt:lpstr>
      <vt:lpstr>Representação da memória  (de um programa em execução)</vt:lpstr>
      <vt:lpstr>Compilador</vt:lpstr>
      <vt:lpstr>Área estática</vt:lpstr>
      <vt:lpstr>Pilha</vt:lpstr>
      <vt:lpstr>Exemplo</vt:lpstr>
      <vt:lpstr>Pilha de Chamadas (call stack)</vt:lpstr>
      <vt:lpstr>Exemplo</vt:lpstr>
      <vt:lpstr>Exemplo</vt:lpstr>
      <vt:lpstr>Exemplo</vt:lpstr>
      <vt:lpstr>Exemplo</vt:lpstr>
      <vt:lpstr>Java</vt:lpstr>
      <vt:lpstr>Exemplo</vt:lpstr>
      <vt:lpstr>Exemplo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Liberação explícita de memória</vt:lpstr>
      <vt:lpstr>Memory Leaks</vt:lpstr>
      <vt:lpstr>Memory Leaks: Exemplo</vt:lpstr>
      <vt:lpstr>Memory Leaks: Exemplo</vt:lpstr>
      <vt:lpstr>Garbage Collection</vt:lpstr>
      <vt:lpstr>Garbage collection (Mark-Sweep)</vt:lpstr>
      <vt:lpstr>Garbage collection (Mark-Sweep)</vt:lpstr>
      <vt:lpstr>Garbage collection (Mark-Sweep)</vt:lpstr>
      <vt:lpstr>Garbage collection (Mark-Sweep)</vt:lpstr>
      <vt:lpstr>Garbage Collection (Reference Count.)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  <vt:lpstr>Geração de Código</vt:lpstr>
      <vt:lpstr>Geração de código</vt:lpstr>
      <vt:lpstr>Exemplo Jasmin (para Java)</vt:lpstr>
      <vt:lpstr>Exemplo: MSIL (1/3)</vt:lpstr>
      <vt:lpstr>Exemplo: MSIL (2/3)</vt:lpstr>
      <vt:lpstr>Exemplo: MSIL (3/3)</vt:lpstr>
      <vt:lpstr>Aula prática—ilasm.exe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23</cp:revision>
  <dcterms:created xsi:type="dcterms:W3CDTF">2014-12-05T21:01:38Z</dcterms:created>
  <dcterms:modified xsi:type="dcterms:W3CDTF">2019-11-04T15:54:39Z</dcterms:modified>
</cp:coreProperties>
</file>