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7" r:id="rId2"/>
    <p:sldId id="259" r:id="rId3"/>
    <p:sldId id="258" r:id="rId4"/>
    <p:sldId id="304" r:id="rId5"/>
    <p:sldId id="319" r:id="rId6"/>
    <p:sldId id="261" r:id="rId7"/>
    <p:sldId id="263" r:id="rId8"/>
    <p:sldId id="306" r:id="rId9"/>
    <p:sldId id="323" r:id="rId10"/>
    <p:sldId id="264" r:id="rId11"/>
    <p:sldId id="265" r:id="rId12"/>
    <p:sldId id="31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326" r:id="rId37"/>
    <p:sldId id="290" r:id="rId38"/>
    <p:sldId id="324" r:id="rId39"/>
    <p:sldId id="291" r:id="rId40"/>
    <p:sldId id="292" r:id="rId41"/>
    <p:sldId id="318" r:id="rId42"/>
    <p:sldId id="294" r:id="rId43"/>
    <p:sldId id="295" r:id="rId44"/>
    <p:sldId id="328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7" r:id="rId53"/>
    <p:sldId id="308" r:id="rId54"/>
    <p:sldId id="310" r:id="rId55"/>
    <p:sldId id="311" r:id="rId56"/>
    <p:sldId id="312" r:id="rId57"/>
    <p:sldId id="309" r:id="rId58"/>
    <p:sldId id="313" r:id="rId59"/>
    <p:sldId id="314" r:id="rId60"/>
    <p:sldId id="315" r:id="rId61"/>
    <p:sldId id="316" r:id="rId62"/>
    <p:sldId id="321" r:id="rId63"/>
    <p:sldId id="320" r:id="rId64"/>
    <p:sldId id="322" r:id="rId65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>
        <p:scale>
          <a:sx n="76" d="100"/>
          <a:sy n="76" d="100"/>
        </p:scale>
        <p:origin x="-33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B4FB0EF-3FA7-4D7D-9D8C-CD58D9E30B2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CA2CEBCF-7639-4228-AE33-9FA48FDFA2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AE59DE47-DA45-4E60-8DD3-9D54289C6461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4478361-7C72-4E5B-AACF-4E2092719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FD9E-2183-4267-88EE-AC43C75D7CD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análise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sintática</a:t>
            </a:r>
            <a:endParaRPr lang="en-US" sz="4000" b="1" strike="noStrike" cap="al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253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seguintes derivações são válidas em 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0882" y="2466109"/>
            <a:ext cx="1600200" cy="3816424"/>
          </a:xfrm>
        </p:spPr>
        <p:txBody>
          <a:bodyPr>
            <a:normAutofit/>
          </a:bodyPr>
          <a:lstStyle/>
          <a:p>
            <a:r>
              <a:rPr lang="pt-BR" i="1" dirty="0" smtClean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2800" y="2438400"/>
            <a:ext cx="1713384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523" y="4953000"/>
            <a:ext cx="2209800" cy="14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|d </a:t>
            </a:r>
            <a:r>
              <a:rPr lang="en-US" sz="3200" dirty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362200" y="2459182"/>
            <a:ext cx="188650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/>
              <a:t>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</a:t>
            </a:r>
            <a:r>
              <a:rPr lang="pt-BR" i="1" dirty="0" err="1" smtClean="0"/>
              <a:t>X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ab</a:t>
            </a:r>
            <a:r>
              <a:rPr lang="pt-BR" i="1" dirty="0" err="1" smtClean="0"/>
              <a:t>Y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</a:t>
            </a:r>
            <a:r>
              <a:rPr lang="pt-BR" i="1" dirty="0" err="1" smtClean="0"/>
              <a:t>X</a:t>
            </a:r>
            <a:r>
              <a:rPr lang="pt-BR" dirty="0" err="1" smtClean="0"/>
              <a:t>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acca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191000" y="2438400"/>
            <a:ext cx="22860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cda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abccda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324600" y="2459182"/>
            <a:ext cx="19812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abcb</a:t>
            </a:r>
            <a:r>
              <a:rPr lang="pt-BR" i="1" dirty="0" err="1"/>
              <a:t>Y</a:t>
            </a:r>
            <a:r>
              <a:rPr lang="pt-BR" dirty="0" err="1"/>
              <a:t>caabcbdca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e Bottom-up parsing</a:t>
            </a: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5852" y="2357430"/>
            <a:ext cx="65985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 smtClean="0"/>
              <a:t>Considerando a ordem de criação da árvore sintática, </a:t>
            </a:r>
            <a:r>
              <a:rPr lang="pt-BR" sz="2800" b="1" dirty="0" err="1" smtClean="0"/>
              <a:t>top-down</a:t>
            </a:r>
            <a:r>
              <a:rPr lang="pt-BR" sz="2800" dirty="0" smtClean="0"/>
              <a:t> constrói o nó raiz primeiro e depois os internos em direção aos nós folha.  </a:t>
            </a:r>
            <a:r>
              <a:rPr lang="pt-BR" sz="2800" b="1" dirty="0" err="1" smtClean="0"/>
              <a:t>bottom-up</a:t>
            </a:r>
            <a:r>
              <a:rPr lang="pt-BR" sz="2800" dirty="0" smtClean="0"/>
              <a:t> faz o contrário.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0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TOP-DOWN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0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214810" y="5572140"/>
            <a:ext cx="3525542" cy="1142984"/>
          </a:xfrm>
          <a:prstGeom prst="wedgeRectCallout">
            <a:avLst>
              <a:gd name="adj1" fmla="val -27430"/>
              <a:gd name="adj2" fmla="val -13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Note a preferência da produção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6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75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017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56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9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8857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88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64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Sintaxe de uma linguagem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Definição das </a:t>
            </a:r>
            <a:r>
              <a:rPr lang="pt-BR" dirty="0" err="1" smtClean="0"/>
              <a:t>strings</a:t>
            </a:r>
            <a:r>
              <a:rPr lang="pt-BR" dirty="0" smtClean="0"/>
              <a:t> estruturalmente válidas             de uma linguagem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Analisador sintático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Checa se a </a:t>
            </a:r>
            <a:r>
              <a:rPr lang="pt-BR" dirty="0" err="1" smtClean="0"/>
              <a:t>string</a:t>
            </a:r>
            <a:r>
              <a:rPr lang="pt-BR" dirty="0" smtClean="0"/>
              <a:t> respeita a sintaxe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5786" y="5357826"/>
            <a:ext cx="249007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441825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0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2000232" y="4929198"/>
            <a:ext cx="1857388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 novamente!</a:t>
            </a:r>
            <a:endParaRPr lang="pt-BR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786578" y="4643446"/>
            <a:ext cx="1857388" cy="1928826"/>
          </a:xfrm>
          <a:prstGeom prst="wedgeRectCallout">
            <a:avLst>
              <a:gd name="adj1" fmla="val -14466"/>
              <a:gd name="adj2" fmla="val -9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Símbolo </a:t>
            </a:r>
            <a:r>
              <a:rPr lang="pt-BR" sz="2400" i="1" dirty="0" smtClean="0"/>
              <a:t>A</a:t>
            </a:r>
            <a:r>
              <a:rPr lang="pt-BR" sz="2400" dirty="0" smtClean="0"/>
              <a:t> novamente na posição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29362"/>
              <a:gd name="adj2" fmla="val -11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Outra 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286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84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357826"/>
            <a:ext cx="263408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77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5338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Rectangular Callout 16"/>
          <p:cNvSpPr/>
          <p:nvPr/>
        </p:nvSpPr>
        <p:spPr>
          <a:xfrm>
            <a:off x="2857488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3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4618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10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3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1152" y="2500306"/>
            <a:ext cx="8095624" cy="2714644"/>
            <a:chOff x="191152" y="2500306"/>
            <a:chExt cx="8095624" cy="2714644"/>
          </a:xfrm>
        </p:grpSpPr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91152" y="2568355"/>
              <a:ext cx="109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Programa</a:t>
              </a:r>
              <a:br>
                <a:rPr lang="pt-BR" dirty="0" smtClean="0"/>
              </a:br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697563" y="2500306"/>
              <a:ext cx="1601801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 err="1" smtClean="0">
                  <a:solidFill>
                    <a:srgbClr val="000000"/>
                  </a:solidFill>
                </a:rPr>
                <a:t>lexer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4569757" y="2500306"/>
              <a:ext cx="1491332" cy="783194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>
                  <a:solidFill>
                    <a:srgbClr val="000000"/>
                  </a:solidFill>
                </a:rPr>
                <a:t>parser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37792" y="3243204"/>
              <a:ext cx="20673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1" dirty="0" err="1" smtClean="0"/>
                <a:t>getNextToken</a:t>
              </a:r>
              <a:r>
                <a:rPr lang="en-US" sz="2000" b="0" i="1" dirty="0" smtClean="0"/>
                <a:t>()</a:t>
              </a:r>
              <a:endParaRPr lang="pt-BR" sz="2000" b="0" i="1" dirty="0"/>
            </a:p>
          </p:txBody>
        </p:sp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3509296" y="2500306"/>
              <a:ext cx="8786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token</a:t>
              </a:r>
              <a:endParaRPr lang="pt-BR" b="0" dirty="0"/>
            </a:p>
          </p:txBody>
        </p:sp>
        <p:cxnSp>
          <p:nvCxnSpPr>
            <p:cNvPr id="15368" name="AutoShape 11"/>
            <p:cNvCxnSpPr>
              <a:cxnSpLocks noChangeShapeType="1"/>
              <a:stCxn id="69635" idx="3"/>
              <a:endCxn id="69636" idx="1"/>
            </p:cNvCxnSpPr>
            <p:nvPr/>
          </p:nvCxnSpPr>
          <p:spPr bwMode="auto">
            <a:xfrm>
              <a:off x="3299364" y="2891903"/>
              <a:ext cx="12703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366156" y="2861780"/>
              <a:ext cx="33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H="1" flipV="1">
              <a:off x="3299364" y="3102763"/>
              <a:ext cx="1270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294982" y="4286256"/>
              <a:ext cx="1634208" cy="9286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b="0" dirty="0" smtClean="0">
                  <a:solidFill>
                    <a:srgbClr val="000000"/>
                  </a:solidFill>
                </a:rPr>
                <a:t>tabela de </a:t>
              </a:r>
              <a:br>
                <a:rPr lang="pt-BR" sz="2800" b="0" dirty="0" smtClean="0">
                  <a:solidFill>
                    <a:srgbClr val="000000"/>
                  </a:solidFill>
                </a:rPr>
              </a:br>
              <a:r>
                <a:rPr lang="pt-BR" sz="2800" b="0" dirty="0" smtClean="0">
                  <a:solidFill>
                    <a:srgbClr val="000000"/>
                  </a:solidFill>
                </a:rPr>
                <a:t>símbolos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 flipH="1" flipV="1">
              <a:off x="2912722" y="3283500"/>
              <a:ext cx="516270" cy="93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 flipV="1">
              <a:off x="4795180" y="3286124"/>
              <a:ext cx="513314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795444" y="2500306"/>
              <a:ext cx="1491332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dirty="0" err="1" smtClean="0">
                  <a:solidFill>
                    <a:srgbClr val="000000"/>
                  </a:solidFill>
                </a:rPr>
                <a:t>t</a:t>
              </a:r>
              <a:r>
                <a:rPr lang="pt-BR" sz="2800" b="0" dirty="0" err="1" smtClean="0">
                  <a:solidFill>
                    <a:srgbClr val="000000"/>
                  </a:solidFill>
                </a:rPr>
                <a:t>ype</a:t>
              </a:r>
              <a:r>
                <a:rPr lang="pt-BR" sz="2800" b="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pt-BR" sz="2800" b="0" dirty="0" err="1" smtClean="0">
                  <a:solidFill>
                    <a:srgbClr val="000000"/>
                  </a:solidFill>
                </a:rPr>
                <a:t>checker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AutoShape 11"/>
            <p:cNvCxnSpPr>
              <a:cxnSpLocks noChangeShapeType="1"/>
            </p:cNvCxnSpPr>
            <p:nvPr/>
          </p:nvCxnSpPr>
          <p:spPr bwMode="auto">
            <a:xfrm>
              <a:off x="6081064" y="2863618"/>
              <a:ext cx="64294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950962" y="3357562"/>
              <a:ext cx="1857388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993704" y="2452651"/>
            <a:ext cx="878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AST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297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35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739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83568" y="5357826"/>
            <a:ext cx="2459672" cy="1071570"/>
          </a:xfrm>
          <a:prstGeom prst="wedgeRectCallout">
            <a:avLst>
              <a:gd name="adj1" fmla="val 105875"/>
              <a:gd name="adj2" fmla="val -5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4810" y="4871877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39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. Construa a árvore sintática associada a derivação abaixo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198" y="28956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5" name="Rectangle 16"/>
          <p:cNvSpPr/>
          <p:nvPr/>
        </p:nvSpPr>
        <p:spPr>
          <a:xfrm>
            <a:off x="3807842" y="320040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7136" y="2763528"/>
            <a:ext cx="16390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LL(k)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2948832" y="34873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80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762694">
            <a:off x="3997981" y="3653047"/>
            <a:ext cx="6517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315963" y="2049148"/>
            <a:ext cx="228037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660348" y="2616179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262538" y="35312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9" name="Grupo 8"/>
          <p:cNvGrpSpPr/>
          <p:nvPr/>
        </p:nvGrpSpPr>
        <p:grpSpPr>
          <a:xfrm>
            <a:off x="3079220" y="3276600"/>
            <a:ext cx="1797580" cy="2819400"/>
            <a:chOff x="7183263" y="3833192"/>
            <a:chExt cx="1797580" cy="2819400"/>
          </a:xfrm>
        </p:grpSpPr>
        <p:sp>
          <p:nvSpPr>
            <p:cNvPr id="10" name="Retângulo 9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12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3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4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5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7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21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22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3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4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5" name="Straight Connector 23"/>
              <p:cNvCxnSpPr>
                <a:stCxn id="12" idx="2"/>
                <a:endCxn id="15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7"/>
              <p:cNvCxnSpPr>
                <a:stCxn id="13" idx="0"/>
                <a:endCxn id="12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1"/>
              <p:cNvCxnSpPr>
                <a:stCxn id="12" idx="2"/>
                <a:endCxn id="14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33"/>
              <p:cNvCxnSpPr>
                <a:stCxn id="13" idx="2"/>
                <a:endCxn id="17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4"/>
              <p:cNvCxnSpPr>
                <a:stCxn id="13" idx="2"/>
                <a:endCxn id="18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37"/>
              <p:cNvCxnSpPr>
                <a:stCxn id="19" idx="0"/>
                <a:endCxn id="13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1"/>
              <p:cNvCxnSpPr>
                <a:stCxn id="17" idx="2"/>
                <a:endCxn id="20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42"/>
              <p:cNvCxnSpPr>
                <a:stCxn id="17" idx="2"/>
                <a:endCxn id="21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45"/>
              <p:cNvCxnSpPr>
                <a:stCxn id="17" idx="2"/>
                <a:endCxn id="22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48"/>
              <p:cNvCxnSpPr>
                <a:stCxn id="20" idx="2"/>
                <a:endCxn id="24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53"/>
              <p:cNvCxnSpPr>
                <a:stCxn id="14" idx="2"/>
                <a:endCxn id="23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5"/>
          <p:cNvSpPr/>
          <p:nvPr/>
        </p:nvSpPr>
        <p:spPr>
          <a:xfrm>
            <a:off x="5262538" y="49315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37" name="Rectangular Callout 6"/>
          <p:cNvSpPr/>
          <p:nvPr/>
        </p:nvSpPr>
        <p:spPr>
          <a:xfrm>
            <a:off x="2590800" y="5936465"/>
            <a:ext cx="2415846" cy="833809"/>
          </a:xfrm>
          <a:prstGeom prst="wedgeRectCallout">
            <a:avLst>
              <a:gd name="adj1" fmla="val 55700"/>
              <a:gd name="adj2" fmla="val -106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caracteriza ambiguidade!</a:t>
            </a:r>
            <a:endParaRPr lang="pt-BR" sz="2400" dirty="0"/>
          </a:p>
        </p:txBody>
      </p:sp>
      <p:sp>
        <p:nvSpPr>
          <p:cNvPr id="3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40" name="Rectangular Callout 6"/>
          <p:cNvSpPr/>
          <p:nvPr/>
        </p:nvSpPr>
        <p:spPr>
          <a:xfrm>
            <a:off x="4876800" y="2209800"/>
            <a:ext cx="4158500" cy="990600"/>
          </a:xfrm>
          <a:prstGeom prst="wedgeRectCallout">
            <a:avLst>
              <a:gd name="adj1" fmla="val -2071"/>
              <a:gd name="adj2" fmla="val 76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confundir com duas derivações para a mesma </a:t>
            </a:r>
            <a:r>
              <a:rPr lang="pt-BR" sz="2400" dirty="0" err="1" smtClean="0"/>
              <a:t>string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65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Exercício: Quais das seguintes gramáticas são ambíguas?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8389" y="2110636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SS | a | 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 + E | id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Sa | Sb | 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E’ | E’ + E                         </a:t>
            </a:r>
            <a:r>
              <a:rPr lang="pt-BR" sz="4000" dirty="0" err="1" smtClean="0"/>
              <a:t>E</a:t>
            </a:r>
            <a:r>
              <a:rPr lang="pt-BR" sz="4000" dirty="0" smtClean="0"/>
              <a:t>’→ -E’ | id | (E)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7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Recursão </a:t>
            </a:r>
            <a:r>
              <a:rPr lang="en-US" dirty="0" smtClean="0"/>
              <a:t>à</a:t>
            </a:r>
            <a:r>
              <a:rPr lang="pt-BR" dirty="0" smtClean="0"/>
              <a:t> esquerda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25755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</a:t>
            </a:r>
            <a:r>
              <a:rPr lang="pt-BR" dirty="0" err="1" smtClean="0"/>
              <a:t>ificuldade</a:t>
            </a:r>
            <a:r>
              <a:rPr lang="pt-BR" dirty="0" smtClean="0"/>
              <a:t> em saber quando parar de aplicar uma produção</a:t>
            </a:r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5052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1444" y="3505200"/>
            <a:ext cx="40290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…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1924056" y="4862522"/>
            <a:ext cx="2571768" cy="571504"/>
          </a:xfrm>
          <a:prstGeom prst="wedgeRectCallout">
            <a:avLst>
              <a:gd name="adj1" fmla="val -46033"/>
              <a:gd name="adj2" fmla="val -15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complicador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15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Predictive parsing</a:t>
            </a:r>
            <a:endParaRPr lang="pt-BR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3614750"/>
          </a:xfrm>
        </p:spPr>
        <p:txBody>
          <a:bodyPr>
            <a:normAutofit/>
          </a:bodyPr>
          <a:lstStyle/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b="1" dirty="0" err="1" smtClean="0"/>
              <a:t>top-down</a:t>
            </a:r>
            <a:endParaRPr lang="pt-BR" dirty="0" smtClean="0"/>
          </a:p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que não requer </a:t>
            </a:r>
            <a:r>
              <a:rPr lang="pt-BR" dirty="0" err="1" smtClean="0"/>
              <a:t>backtracking</a:t>
            </a:r>
            <a:endParaRPr lang="pt-BR" dirty="0" smtClean="0"/>
          </a:p>
          <a:p>
            <a:pPr lvl="1"/>
            <a:r>
              <a:rPr lang="pt-BR" dirty="0" smtClean="0"/>
              <a:t>Simples de construir manualmente</a:t>
            </a:r>
          </a:p>
          <a:p>
            <a:pPr lvl="1"/>
            <a:r>
              <a:rPr lang="en-US" dirty="0" err="1" smtClean="0"/>
              <a:t>Mas</a:t>
            </a:r>
            <a:r>
              <a:rPr lang="en-US" dirty="0" smtClean="0"/>
              <a:t>,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pt-BR" dirty="0" err="1" smtClean="0"/>
              <a:t>ção</a:t>
            </a:r>
            <a:r>
              <a:rPr lang="pt-BR" dirty="0" smtClean="0"/>
              <a:t> na gramática para tratar recursão </a:t>
            </a:r>
            <a:r>
              <a:rPr lang="en-US" dirty="0" smtClean="0"/>
              <a:t>à</a:t>
            </a:r>
            <a:r>
              <a:rPr lang="pt-BR" dirty="0" smtClean="0"/>
              <a:t> esquerda e ambigüidade</a:t>
            </a:r>
          </a:p>
          <a:p>
            <a:pPr lvl="0"/>
            <a:r>
              <a:rPr lang="pt-BR" dirty="0" smtClean="0"/>
              <a:t>Eliminação de recursão </a:t>
            </a:r>
            <a:r>
              <a:rPr lang="en-US" dirty="0" smtClean="0"/>
              <a:t>à </a:t>
            </a:r>
            <a:r>
              <a:rPr lang="en-US" dirty="0" err="1" smtClean="0"/>
              <a:t>esquerda</a:t>
            </a:r>
            <a:r>
              <a:rPr lang="en-US" dirty="0" smtClean="0"/>
              <a:t> (</a:t>
            </a:r>
            <a:r>
              <a:rPr lang="pt-BR" dirty="0" smtClean="0"/>
              <a:t>fatoração)</a:t>
            </a:r>
            <a:r>
              <a:rPr lang="en-US" dirty="0" smtClean="0"/>
              <a:t>: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9832" y="5216926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8" y="5002612"/>
            <a:ext cx="24288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endParaRPr lang="en-US" sz="2400" i="1" dirty="0" smtClean="0"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lang="en-US" sz="2400" dirty="0" smtClean="0">
              <a:latin typeface="+mj-lt"/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14810" y="564555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Caso sucesso: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sintaxe do programa está correta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entrada é “bem formada”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Caso contrário: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erro de sintaxe; alguma regra sintática foi violada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Importante: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 programa pode ainda conter erros capturados ou não pelo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checker</a:t>
            </a: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57300" y="1211286"/>
            <a:ext cx="1166928" cy="699014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</a:rPr>
              <a:t>parser</a:t>
            </a:r>
            <a:endParaRPr lang="pt-BR" sz="2000" b="0" dirty="0">
              <a:solidFill>
                <a:srgbClr val="000000"/>
              </a:solidFill>
            </a:endParaRPr>
          </a:p>
        </p:txBody>
      </p:sp>
      <p:cxnSp>
        <p:nvCxnSpPr>
          <p:cNvPr id="10" name="AutoShape 11"/>
          <p:cNvCxnSpPr>
            <a:cxnSpLocks noChangeShapeType="1"/>
            <a:endCxn id="7" idx="1"/>
          </p:cNvCxnSpPr>
          <p:nvPr/>
        </p:nvCxnSpPr>
        <p:spPr bwMode="auto">
          <a:xfrm>
            <a:off x="5586870" y="1560793"/>
            <a:ext cx="3704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7139858" y="1570865"/>
            <a:ext cx="251542" cy="1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CaixaDeTexto 20"/>
          <p:cNvSpPr txBox="1"/>
          <p:nvPr/>
        </p:nvSpPr>
        <p:spPr>
          <a:xfrm>
            <a:off x="7315200" y="914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  <a:sym typeface="Wingdings"/>
              </a:rPr>
              <a:t></a:t>
            </a:r>
            <a:r>
              <a:rPr lang="pt-BR" dirty="0" smtClean="0">
                <a:sym typeface="Wingdings"/>
              </a:rPr>
              <a:t> </a:t>
            </a:r>
            <a:r>
              <a:rPr lang="pt-BR" dirty="0" smtClean="0"/>
              <a:t>Árvore Sintática</a:t>
            </a:r>
          </a:p>
          <a:p>
            <a:pPr algn="ctr"/>
            <a:r>
              <a:rPr lang="pt-BR" dirty="0" smtClean="0"/>
              <a:t>ou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718654" y="1754866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7862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Exercício: Escolha a gramática que elimina recursão à esquerda corretamente da gramática</a:t>
            </a:r>
            <a:r>
              <a:rPr lang="pt-BR" dirty="0"/>
              <a:t> </a:t>
            </a:r>
            <a:r>
              <a:rPr lang="pt-BR" dirty="0" smtClean="0"/>
              <a:t>abaixo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2" y="3501008"/>
            <a:ext cx="45849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/>
              <a:t>E → id + E | E + T | T</a:t>
            </a:r>
            <a:br>
              <a:rPr lang="pt-BR" sz="3200" dirty="0"/>
            </a:br>
            <a:r>
              <a:rPr lang="pt-BR" sz="3200" dirty="0" err="1"/>
              <a:t>T</a:t>
            </a:r>
            <a:r>
              <a:rPr lang="pt-BR" sz="3200" dirty="0"/>
              <a:t> → id | (E)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E’ + T | T</a:t>
            </a:r>
            <a:br>
              <a:rPr lang="pt-BR" sz="3200" dirty="0" smtClean="0"/>
            </a:br>
            <a:r>
              <a:rPr lang="pt-BR" sz="3200" dirty="0" smtClean="0"/>
              <a:t>E’→ id | (E)</a:t>
            </a:r>
            <a:br>
              <a:rPr lang="pt-BR" sz="3200" dirty="0" smtClean="0"/>
            </a:br>
            <a:r>
              <a:rPr lang="pt-BR" sz="3200" dirty="0" smtClean="0"/>
              <a:t>T </a:t>
            </a:r>
            <a:r>
              <a:rPr lang="pt-BR" sz="3200" dirty="0"/>
              <a:t>→ </a:t>
            </a:r>
            <a:r>
              <a:rPr lang="pt-BR" sz="3200" dirty="0" smtClean="0"/>
              <a:t>id | (E)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2060848"/>
            <a:ext cx="3048000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 → E + T | T</a:t>
            </a:r>
          </a:p>
          <a:p>
            <a:r>
              <a:rPr lang="pt-BR" sz="4000" dirty="0" smtClean="0"/>
              <a:t>T → id | (E)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88024" y="3514654"/>
            <a:ext cx="458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TE’</a:t>
            </a:r>
            <a:br>
              <a:rPr lang="pt-BR" sz="3200" dirty="0" smtClean="0"/>
            </a:br>
            <a:r>
              <a:rPr lang="pt-BR" sz="3200" dirty="0" smtClean="0"/>
              <a:t>E’→ +TE’ | </a:t>
            </a:r>
            <a:r>
              <a:rPr lang="en-US" sz="3200" dirty="0">
                <a:sym typeface="Symbol" pitchFamily="-111" charset="2"/>
              </a:rPr>
              <a:t>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T → id | (E)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18095" y="5236714"/>
            <a:ext cx="458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 → E + id | E + (E)</a:t>
            </a:r>
            <a:br>
              <a:rPr lang="pt-BR" sz="3200" dirty="0"/>
            </a:br>
            <a:r>
              <a:rPr lang="pt-BR" sz="3200" dirty="0"/>
              <a:t>         | id | (E)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8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</a:t>
            </a:r>
            <a:r>
              <a:rPr lang="pt-BR" b="1" dirty="0" smtClean="0"/>
              <a:t>mais a direita</a:t>
            </a:r>
            <a:r>
              <a:rPr lang="pt-BR" dirty="0" smtClean="0"/>
              <a:t>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538" y="40005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9058" y="4004991"/>
            <a:ext cx="43153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6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80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3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4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i="1" dirty="0" smtClean="0"/>
          </a:p>
        </p:txBody>
      </p:sp>
      <p:sp>
        <p:nvSpPr>
          <p:cNvPr id="15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7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19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819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121444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8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207170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0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3575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071934" y="5429264"/>
            <a:ext cx="446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ular Callout 17"/>
          <p:cNvSpPr/>
          <p:nvPr/>
        </p:nvSpPr>
        <p:spPr>
          <a:xfrm>
            <a:off x="714348" y="5500702"/>
            <a:ext cx="2500330" cy="1024642"/>
          </a:xfrm>
          <a:prstGeom prst="wedgeRectCallout">
            <a:avLst>
              <a:gd name="adj1" fmla="val 90320"/>
              <a:gd name="adj2" fmla="val -3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Shift-reduce</a:t>
            </a:r>
            <a:r>
              <a:rPr lang="pt-BR" dirty="0" smtClean="0"/>
              <a:t>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 uma pilha e uma tabela</a:t>
            </a:r>
          </a:p>
          <a:p>
            <a:pPr lvl="1"/>
            <a:r>
              <a:rPr lang="pt-BR" dirty="0" smtClean="0"/>
              <a:t>Pilha: armazena </a:t>
            </a:r>
            <a:r>
              <a:rPr lang="pt-BR" dirty="0" err="1" smtClean="0"/>
              <a:t>tokens</a:t>
            </a:r>
            <a:r>
              <a:rPr lang="pt-BR" dirty="0" smtClean="0"/>
              <a:t> para salvar contexto </a:t>
            </a:r>
          </a:p>
          <a:p>
            <a:pPr lvl="1"/>
            <a:r>
              <a:rPr lang="pt-BR" dirty="0" smtClean="0"/>
              <a:t>Tabela: determina as opções atuais de ação </a:t>
            </a:r>
          </a:p>
          <a:p>
            <a:r>
              <a:rPr lang="pt-BR" dirty="0" smtClean="0"/>
              <a:t>Possíveis ações</a:t>
            </a:r>
          </a:p>
          <a:p>
            <a:pPr lvl="1"/>
            <a:r>
              <a:rPr lang="pt-BR" dirty="0" err="1" smtClean="0"/>
              <a:t>Shift</a:t>
            </a:r>
            <a:r>
              <a:rPr lang="pt-BR" dirty="0" smtClean="0"/>
              <a:t> (</a:t>
            </a:r>
            <a:r>
              <a:rPr lang="pt-BR" dirty="0" err="1" smtClean="0"/>
              <a:t>push</a:t>
            </a:r>
            <a:r>
              <a:rPr lang="pt-BR" dirty="0" smtClean="0"/>
              <a:t>): coloca </a:t>
            </a:r>
            <a:r>
              <a:rPr lang="pt-BR" dirty="0" err="1" smtClean="0"/>
              <a:t>tokens</a:t>
            </a:r>
            <a:r>
              <a:rPr lang="pt-BR" dirty="0" smtClean="0"/>
              <a:t> na pilha</a:t>
            </a:r>
          </a:p>
          <a:p>
            <a:pPr lvl="1"/>
            <a:r>
              <a:rPr lang="pt-BR" dirty="0" err="1" smtClean="0"/>
              <a:t>Reduce</a:t>
            </a:r>
            <a:r>
              <a:rPr lang="pt-BR" dirty="0" smtClean="0"/>
              <a:t>: determina uma produção</a:t>
            </a:r>
          </a:p>
          <a:p>
            <a:pPr lvl="1"/>
            <a:r>
              <a:rPr lang="pt-BR" dirty="0" err="1" smtClean="0"/>
              <a:t>Accept</a:t>
            </a:r>
            <a:r>
              <a:rPr lang="pt-BR" dirty="0" smtClean="0"/>
              <a:t>: finaliza.  reconhece string.</a:t>
            </a:r>
          </a:p>
          <a:p>
            <a:pPr lvl="1"/>
            <a:r>
              <a:rPr lang="pt-BR" dirty="0" err="1" smtClean="0"/>
              <a:t>Error</a:t>
            </a:r>
            <a:r>
              <a:rPr lang="pt-BR" dirty="0" smtClean="0"/>
              <a:t>: Nenhuma ação é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Especificação da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Historicamente, gramáticas livres de contexto são um formalismo adequado de especificação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Suficientemente expressivo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Fácil de especificar, de manter, e de entender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2889" y="2763528"/>
            <a:ext cx="1691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</a:t>
            </a:r>
            <a:r>
              <a:rPr lang="en-US" sz="4800" dirty="0" smtClean="0">
                <a:solidFill>
                  <a:srgbClr val="FF0000"/>
                </a:solidFill>
              </a:rPr>
              <a:t>R</a:t>
            </a:r>
            <a:r>
              <a:rPr lang="en-US" sz="4800" dirty="0" smtClean="0"/>
              <a:t>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3232700" y="3523457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28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a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820009">
            <a:off x="4252656" y="363000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616387" y="1837613"/>
            <a:ext cx="24243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977633" y="2516433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Terminologia: 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5725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Top-</a:t>
            </a:r>
            <a:r>
              <a:rPr lang="pt-BR" dirty="0" err="1" smtClean="0"/>
              <a:t>down</a:t>
            </a:r>
            <a:r>
              <a:rPr lang="pt-BR" dirty="0" smtClean="0"/>
              <a:t> e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dirty="0" smtClean="0"/>
              <a:t>Em geral, </a:t>
            </a:r>
            <a:r>
              <a:rPr lang="pt-BR" dirty="0" err="1" smtClean="0"/>
              <a:t>bottom-up</a:t>
            </a:r>
            <a:r>
              <a:rPr lang="pt-BR" dirty="0" smtClean="0"/>
              <a:t> é mais flexível</a:t>
            </a:r>
          </a:p>
          <a:p>
            <a:pPr lvl="1"/>
            <a:r>
              <a:rPr lang="pt-BR" dirty="0" smtClean="0"/>
              <a:t>Coloca menos restrições na gramática</a:t>
            </a:r>
          </a:p>
          <a:p>
            <a:r>
              <a:rPr lang="pt-BR" dirty="0" smtClean="0"/>
              <a:t>Bem mais trabalhoso de se escrever e manter manualmente.  Porém...</a:t>
            </a:r>
          </a:p>
          <a:p>
            <a:pPr lvl="1"/>
            <a:r>
              <a:rPr lang="pt-BR" dirty="0" err="1" smtClean="0"/>
              <a:t>Yacc</a:t>
            </a:r>
            <a:r>
              <a:rPr lang="pt-BR" dirty="0" smtClean="0"/>
              <a:t> e </a:t>
            </a:r>
            <a:r>
              <a:rPr lang="pt-BR" dirty="0" err="1" smtClean="0"/>
              <a:t>Bison</a:t>
            </a:r>
            <a:r>
              <a:rPr lang="pt-BR" dirty="0" smtClean="0"/>
              <a:t> geram </a:t>
            </a:r>
            <a:r>
              <a:rPr lang="pt-BR" dirty="0" err="1" smtClean="0"/>
              <a:t>parser</a:t>
            </a:r>
            <a:r>
              <a:rPr lang="pt-BR" dirty="0" smtClean="0"/>
              <a:t> de gramática LALR(1),  um subconjunto LR(1)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8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faz?</a:t>
            </a:r>
          </a:p>
          <a:p>
            <a:pPr lvl="1"/>
            <a:r>
              <a:rPr lang="pt-BR" dirty="0" smtClean="0"/>
              <a:t>Forma simples de definição semântica</a:t>
            </a:r>
          </a:p>
          <a:p>
            <a:r>
              <a:rPr lang="pt-BR" dirty="0" smtClean="0"/>
              <a:t>Como funciona? </a:t>
            </a:r>
          </a:p>
          <a:p>
            <a:pPr lvl="1"/>
            <a:r>
              <a:rPr lang="pt-BR" dirty="0" smtClean="0"/>
              <a:t>Associa ações a produções de uma gramática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b="1" dirty="0" smtClean="0"/>
              <a:t>Construir árvore sintática</a:t>
            </a:r>
          </a:p>
          <a:p>
            <a:pPr lvl="1"/>
            <a:r>
              <a:rPr lang="pt-BR" dirty="0" smtClean="0"/>
              <a:t>Checagem de tipos,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de 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BNF com ações </a:t>
            </a:r>
          </a:p>
          <a:p>
            <a:pPr lvl="1"/>
            <a:r>
              <a:rPr lang="pt-BR" dirty="0" smtClean="0"/>
              <a:t>Conceitualmente, ações criam e associam </a:t>
            </a:r>
            <a:r>
              <a:rPr lang="pt-BR" b="1" dirty="0" smtClean="0"/>
              <a:t>atributos</a:t>
            </a:r>
            <a:r>
              <a:rPr lang="pt-BR" dirty="0" smtClean="0"/>
              <a:t> aos nós da árvore sintática</a:t>
            </a:r>
          </a:p>
          <a:p>
            <a:pPr lvl="1"/>
            <a:endParaRPr lang="pt-BR" dirty="0" smtClean="0"/>
          </a:p>
        </p:txBody>
      </p:sp>
      <p:sp>
        <p:nvSpPr>
          <p:cNvPr id="5" name="Rectangle 3"/>
          <p:cNvSpPr/>
          <p:nvPr/>
        </p:nvSpPr>
        <p:spPr>
          <a:xfrm>
            <a:off x="351237" y="3581400"/>
            <a:ext cx="84249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processo de avaliação dos atributos é chamado “anotação” ou “decoração” da </a:t>
            </a:r>
            <a:r>
              <a:rPr lang="pt-BR" sz="3200" i="1" dirty="0" smtClean="0">
                <a:solidFill>
                  <a:schemeClr val="tx1"/>
                </a:solidFill>
              </a:rPr>
              <a:t>parse </a:t>
            </a:r>
            <a:r>
              <a:rPr lang="pt-BR" sz="3200" i="1" dirty="0" err="1" smtClean="0">
                <a:solidFill>
                  <a:schemeClr val="tx1"/>
                </a:solidFill>
              </a:rPr>
              <a:t>tree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‘\n’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+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*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7752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print (E.val)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+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*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E.val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digit.lexval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Árvore de “3 * 5 + 4” decorada</a:t>
            </a:r>
            <a:endParaRPr lang="pt-BR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89858" y="1872350"/>
            <a:ext cx="8229600" cy="4525963"/>
            <a:chOff x="457200" y="1981200"/>
            <a:chExt cx="8208963" cy="42672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dirty="0" err="1"/>
                <a:t>digit.lexval</a:t>
              </a:r>
              <a:r>
                <a:rPr lang="en-US" b="0" dirty="0"/>
                <a:t> = 3</a:t>
              </a:r>
              <a:endParaRPr lang="pt-BR" b="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69998" y="4648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*</a:t>
              </a:r>
              <a:endParaRPr lang="pt-BR" b="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4</a:t>
              </a:r>
              <a:endParaRPr lang="pt-BR" b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5</a:t>
              </a:r>
              <a:endParaRPr lang="pt-BR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105400" y="1981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E.val = 19</a:t>
              </a:r>
              <a:endParaRPr lang="pt-BR" b="0"/>
            </a:p>
          </p:txBody>
        </p:sp>
        <p:cxnSp>
          <p:nvCxnSpPr>
            <p:cNvPr id="11" name="AutoShape 9"/>
            <p:cNvCxnSpPr>
              <a:cxnSpLocks noChangeShapeType="1"/>
              <a:stCxn id="10" idx="2"/>
              <a:endCxn id="8" idx="0"/>
            </p:cNvCxnSpPr>
            <p:nvPr/>
          </p:nvCxnSpPr>
          <p:spPr bwMode="auto">
            <a:xfrm flipH="1">
              <a:off x="5816600" y="2438400"/>
              <a:ext cx="127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15</a:t>
              </a:r>
              <a:endParaRPr lang="pt-BR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4</a:t>
              </a:r>
              <a:endParaRPr lang="pt-BR" b="0"/>
            </a:p>
          </p:txBody>
        </p:sp>
        <p:cxnSp>
          <p:nvCxnSpPr>
            <p:cNvPr id="14" name="AutoShape 12"/>
            <p:cNvCxnSpPr>
              <a:cxnSpLocks noChangeShapeType="1"/>
              <a:stCxn id="10" idx="2"/>
              <a:endCxn id="28" idx="0"/>
            </p:cNvCxnSpPr>
            <p:nvPr/>
          </p:nvCxnSpPr>
          <p:spPr bwMode="auto">
            <a:xfrm flipH="1">
              <a:off x="3238500" y="2438400"/>
              <a:ext cx="2590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829300" y="2438400"/>
              <a:ext cx="18288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T.val = 3</a:t>
              </a:r>
              <a:endParaRPr lang="pt-BR" b="0"/>
            </a:p>
          </p:txBody>
        </p:sp>
        <p:cxnSp>
          <p:nvCxnSpPr>
            <p:cNvPr id="17" name="AutoShape 15"/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 flipH="1">
              <a:off x="7650163" y="4114800"/>
              <a:ext cx="7937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38200" y="51816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F.val = 3</a:t>
              </a:r>
              <a:endParaRPr lang="pt-BR" b="0"/>
            </a:p>
          </p:txBody>
        </p:sp>
        <p:cxnSp>
          <p:nvCxnSpPr>
            <p:cNvPr id="19" name="AutoShape 17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1485900" y="49530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  <a:stCxn id="18" idx="2"/>
              <a:endCxn id="5" idx="0"/>
            </p:cNvCxnSpPr>
            <p:nvPr/>
          </p:nvCxnSpPr>
          <p:spPr bwMode="auto">
            <a:xfrm flipH="1">
              <a:off x="1476375" y="5638800"/>
              <a:ext cx="95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5</a:t>
              </a:r>
              <a:endParaRPr lang="pt-BR" b="0"/>
            </a:p>
          </p:txBody>
        </p:sp>
        <p:cxnSp>
          <p:nvCxnSpPr>
            <p:cNvPr id="22" name="AutoShape 20"/>
            <p:cNvCxnSpPr>
              <a:cxnSpLocks noChangeShapeType="1"/>
              <a:stCxn id="21" idx="2"/>
              <a:endCxn id="9" idx="0"/>
            </p:cNvCxnSpPr>
            <p:nvPr/>
          </p:nvCxnSpPr>
          <p:spPr bwMode="auto">
            <a:xfrm flipH="1">
              <a:off x="4524375" y="4800600"/>
              <a:ext cx="1588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238500" y="3962400"/>
              <a:ext cx="1287463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2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1485900" y="3962400"/>
              <a:ext cx="1752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6294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4</a:t>
              </a:r>
              <a:endParaRPr lang="pt-BR" b="0"/>
            </a:p>
          </p:txBody>
        </p:sp>
        <p:cxnSp>
          <p:nvCxnSpPr>
            <p:cNvPr id="27" name="AutoShape 25"/>
            <p:cNvCxnSpPr>
              <a:cxnSpLocks noChangeShapeType="1"/>
              <a:stCxn id="7" idx="2"/>
              <a:endCxn id="26" idx="0"/>
            </p:cNvCxnSpPr>
            <p:nvPr/>
          </p:nvCxnSpPr>
          <p:spPr bwMode="auto">
            <a:xfrm flipH="1">
              <a:off x="7648575" y="5029200"/>
              <a:ext cx="1588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E.val = 15</a:t>
              </a:r>
              <a:endParaRPr lang="pt-BR" b="0" dirty="0"/>
            </a:p>
          </p:txBody>
        </p:sp>
        <p:cxnSp>
          <p:nvCxnSpPr>
            <p:cNvPr id="29" name="AutoShape 27"/>
            <p:cNvCxnSpPr>
              <a:cxnSpLocks noChangeShapeType="1"/>
              <a:stCxn id="28" idx="2"/>
              <a:endCxn id="12" idx="0"/>
            </p:cNvCxnSpPr>
            <p:nvPr/>
          </p:nvCxnSpPr>
          <p:spPr bwMode="auto">
            <a:xfrm>
              <a:off x="3238500" y="3352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2" name="Straight Connector 31"/>
          <p:cNvCxnSpPr>
            <a:endCxn id="6" idx="0"/>
          </p:cNvCxnSpPr>
          <p:nvPr/>
        </p:nvCxnSpPr>
        <p:spPr>
          <a:xfrm rot="16200000" flipH="1">
            <a:off x="2892172" y="4315327"/>
            <a:ext cx="727388" cy="4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214282" y="2857496"/>
            <a:ext cx="285752" cy="3643338"/>
          </a:xfrm>
          <a:prstGeom prst="upArrow">
            <a:avLst>
              <a:gd name="adj1" fmla="val 50000"/>
              <a:gd name="adj2" fmla="val 1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214282" y="1351650"/>
            <a:ext cx="407196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Note a direção da avaliação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47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Exemplo em </a:t>
            </a:r>
            <a:r>
              <a:rPr lang="pt-BR" dirty="0" err="1" smtClean="0"/>
              <a:t>yacc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8315356" cy="52864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line   : expr '\n'{ printf("%d\n", $</a:t>
            </a:r>
            <a:r>
              <a:rPr lang="en-US" sz="2400" b="1" smtClean="0">
                <a:latin typeface="Courier New" pitchFamily="-106" charset="0"/>
              </a:rPr>
              <a:t>1</a:t>
            </a:r>
            <a:r>
              <a:rPr lang="pt-BR" sz="2400" b="1" smtClean="0">
                <a:latin typeface="Courier New" pitchFamily="-106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expr   : expr '+' term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term   : term '*' factor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factor : '(' expr ')'    { $$ = $2;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 </a:t>
            </a:r>
            <a:r>
              <a:rPr lang="pt-BR" sz="2400" b="1" smtClean="0">
                <a:latin typeface="Courier New" pitchFamily="-106" charset="0"/>
              </a:rPr>
              <a:t>      ;</a:t>
            </a:r>
            <a:endParaRPr lang="en-US" sz="2400" b="1" smtClean="0">
              <a:latin typeface="Courier New" pitchFamily="-10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  <a:endParaRPr lang="pt-BR" sz="2400" b="1" dirty="0" smtClean="0">
              <a:latin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Dois tipos de atributo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Sintetizados--dependem dos nós filho</a:t>
            </a:r>
          </a:p>
          <a:p>
            <a:r>
              <a:rPr lang="pt-BR" dirty="0" smtClean="0"/>
              <a:t>Herdados--dependem de nós pai e irmão</a:t>
            </a:r>
          </a:p>
          <a:p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774900" y="3429000"/>
            <a:ext cx="1285884" cy="18573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32024" y="392906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84736" y="3214687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084736" y="364331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084736" y="407194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441926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3941992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05958" y="3411141"/>
            <a:ext cx="1535917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07624" y="32146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1860" y="5642196"/>
            <a:ext cx="1551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herdados</a:t>
            </a:r>
            <a:endParaRPr lang="pt-B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643578"/>
            <a:ext cx="19136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sintetizados</a:t>
            </a:r>
            <a:endParaRPr lang="pt-BR" sz="2800" dirty="0"/>
          </a:p>
        </p:txBody>
      </p:sp>
      <p:sp>
        <p:nvSpPr>
          <p:cNvPr id="30" name="Rectangle 29"/>
          <p:cNvSpPr/>
          <p:nvPr/>
        </p:nvSpPr>
        <p:spPr>
          <a:xfrm>
            <a:off x="5072066" y="3581475"/>
            <a:ext cx="3500462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Direção da seta indica direção em que o valor do atributo é calculado</a:t>
            </a:r>
          </a:p>
        </p:txBody>
      </p:sp>
    </p:spTree>
    <p:extLst>
      <p:ext uri="{BB962C8B-B14F-4D97-AF65-F5344CB8AC3E}">
        <p14:creationId xmlns:p14="http://schemas.microsoft.com/office/powerpoint/2010/main" val="3133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sintetizados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Implementação simples: anota-se parse </a:t>
            </a:r>
            <a:r>
              <a:rPr lang="pt-BR" dirty="0" err="1" smtClean="0"/>
              <a:t>tree</a:t>
            </a:r>
            <a:r>
              <a:rPr lang="pt-BR" dirty="0" smtClean="0"/>
              <a:t> com busca “</a:t>
            </a:r>
            <a:r>
              <a:rPr lang="pt-BR" dirty="0" err="1" smtClean="0"/>
              <a:t>bottom-up</a:t>
            </a:r>
            <a:r>
              <a:rPr lang="pt-BR" dirty="0" smtClean="0"/>
              <a:t>”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8860" y="3143248"/>
            <a:ext cx="4214842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Muito usada na prática!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787" y="4214817"/>
            <a:ext cx="581098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Uma “S-</a:t>
            </a:r>
            <a:r>
              <a:rPr lang="pt-BR" sz="3200" dirty="0" err="1" smtClean="0"/>
              <a:t>attributed</a:t>
            </a:r>
            <a:r>
              <a:rPr lang="pt-BR" sz="3200" dirty="0"/>
              <a:t> </a:t>
            </a:r>
            <a:r>
              <a:rPr lang="pt-BR" sz="3200" dirty="0" err="1" smtClean="0"/>
              <a:t>grammar</a:t>
            </a:r>
            <a:r>
              <a:rPr lang="pt-BR" sz="3200" dirty="0" smtClean="0"/>
              <a:t>” usa </a:t>
            </a:r>
            <a:r>
              <a:rPr lang="pt-BR" sz="3200" b="1" dirty="0" smtClean="0"/>
              <a:t>apenas</a:t>
            </a:r>
            <a:r>
              <a:rPr lang="pt-BR" sz="3200" dirty="0" smtClean="0"/>
              <a:t> atributos sintetizados</a:t>
            </a:r>
          </a:p>
        </p:txBody>
      </p:sp>
    </p:spTree>
    <p:extLst>
      <p:ext uri="{BB962C8B-B14F-4D97-AF65-F5344CB8AC3E}">
        <p14:creationId xmlns:p14="http://schemas.microsoft.com/office/powerpoint/2010/main" val="1349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296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</a:t>
            </a:r>
            <a:r>
              <a:rPr lang="pt-BR" dirty="0" err="1" smtClean="0"/>
              <a:t>strings</a:t>
            </a:r>
            <a:r>
              <a:rPr lang="pt-BR" dirty="0" smtClean="0"/>
              <a:t> a seguir              fazem parte de L(G)?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67200" y="2590800"/>
            <a:ext cx="3873624" cy="3816424"/>
          </a:xfrm>
        </p:spPr>
        <p:txBody>
          <a:bodyPr/>
          <a:lstStyle/>
          <a:p>
            <a:r>
              <a:rPr lang="pt-BR" dirty="0" err="1" smtClean="0"/>
              <a:t>abcba</a:t>
            </a:r>
            <a:endParaRPr lang="pt-BR" dirty="0" smtClean="0"/>
          </a:p>
          <a:p>
            <a:r>
              <a:rPr lang="pt-BR" dirty="0" err="1" smtClean="0"/>
              <a:t>acca</a:t>
            </a:r>
            <a:endParaRPr lang="pt-BR" dirty="0" smtClean="0"/>
          </a:p>
          <a:p>
            <a:r>
              <a:rPr lang="pt-BR" dirty="0" smtClean="0"/>
              <a:t>aba</a:t>
            </a:r>
          </a:p>
          <a:p>
            <a:r>
              <a:rPr lang="pt-BR" dirty="0" err="1" smtClean="0"/>
              <a:t>abcbcba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0760" y="3050885"/>
            <a:ext cx="2064327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8091" y="28956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G: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herdados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Úteis para especificar contexto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exemplo, se um identificador usado em uma expressão é definido no contexto de uso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É sempre possível trabalhar apenas com atributos sintetizados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Porém, definições tornam-se mais elaboradas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Visto em análise semântica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pt-BR" dirty="0" smtClean="0"/>
              <a:t>Defina regras semânticas para construção de árvores sintáticas para a gramática abaixo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3352800"/>
            <a:ext cx="7596136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1397" y="1371599"/>
            <a:ext cx="427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Defina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tipos</a:t>
            </a:r>
            <a:r>
              <a:rPr lang="en-US" sz="3200" dirty="0" smtClean="0"/>
              <a:t> de dados</a:t>
            </a:r>
            <a:endParaRPr lang="en-US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4800" y="2209800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Expression {}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(Expression e1, Expression e2) { ... } ...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Sub(Expression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e1, Expression e2) { ...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Num(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{...}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" y="2025908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+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{ expr.res = new Add(expr.res, factor.res)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–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expr.res = new Sub(expr.res, factor.res)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 {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actor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{ factor.res = 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factor.res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1" dirty="0">
              <a:solidFill>
                <a:srgbClr val="262699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0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(0)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1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...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8058" y="1198096"/>
            <a:ext cx="8552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Atributo</a:t>
            </a:r>
            <a:r>
              <a:rPr lang="en-US" sz="3200" dirty="0" smtClean="0"/>
              <a:t> res</a:t>
            </a:r>
            <a:r>
              <a:rPr lang="en-US" sz="3200" dirty="0"/>
              <a:t> </a:t>
            </a:r>
            <a:r>
              <a:rPr lang="en-US" sz="3200" dirty="0" err="1" smtClean="0"/>
              <a:t>representa</a:t>
            </a:r>
            <a:r>
              <a:rPr lang="en-US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correspondente</a:t>
            </a:r>
            <a:r>
              <a:rPr lang="en-US" sz="3200" dirty="0" smtClean="0"/>
              <a:t> da AST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4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400" y="1271619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 </a:t>
            </a:r>
            <a:r>
              <a:rPr lang="en-US" sz="3200" dirty="0" smtClean="0"/>
              <a:t>a entrada “5 </a:t>
            </a:r>
            <a:r>
              <a:rPr lang="en-US" sz="3200" dirty="0"/>
              <a:t>+ (3 – 2</a:t>
            </a:r>
            <a:r>
              <a:rPr lang="en-US" sz="3200" dirty="0" smtClean="0"/>
              <a:t>)”, o valor de res do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raiz</a:t>
            </a:r>
            <a:r>
              <a:rPr lang="en-US" sz="3200" dirty="0" smtClean="0"/>
              <a:t> </a:t>
            </a:r>
            <a:r>
              <a:rPr lang="en-US" sz="3200" dirty="0" err="1" smtClean="0"/>
              <a:t>seria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2811959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Add(new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 new Sub(new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(3), 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9"/>
          <p:cNvSpPr/>
          <p:nvPr/>
        </p:nvSpPr>
        <p:spPr>
          <a:xfrm>
            <a:off x="914400" y="4145340"/>
            <a:ext cx="7315200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Lembre que definição de </a:t>
            </a:r>
            <a:r>
              <a:rPr lang="pt-BR" sz="3200" dirty="0" err="1" smtClean="0">
                <a:solidFill>
                  <a:schemeClr val="tx1"/>
                </a:solidFill>
              </a:rPr>
              <a:t>parsers</a:t>
            </a:r>
            <a:r>
              <a:rPr lang="pt-BR" sz="3200" dirty="0" smtClean="0">
                <a:solidFill>
                  <a:schemeClr val="tx1"/>
                </a:solidFill>
              </a:rPr>
              <a:t> não é a única aplicação de gramática de atributos, mas, certamente, é a mais popular.</a:t>
            </a:r>
          </a:p>
        </p:txBody>
      </p:sp>
    </p:spTree>
    <p:extLst>
      <p:ext uri="{BB962C8B-B14F-4D97-AF65-F5344CB8AC3E}">
        <p14:creationId xmlns:p14="http://schemas.microsoft.com/office/powerpoint/2010/main" val="32978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 de uma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Demonstra a construção de uma </a:t>
            </a:r>
            <a:r>
              <a:rPr lang="pt-BR" dirty="0" err="1" smtClean="0"/>
              <a:t>string</a:t>
            </a:r>
            <a:r>
              <a:rPr lang="pt-BR" dirty="0" smtClean="0"/>
              <a:t> que faz parte da gramática</a:t>
            </a:r>
          </a:p>
        </p:txBody>
      </p:sp>
      <p:sp>
        <p:nvSpPr>
          <p:cNvPr id="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10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1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5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 por derivação</a:t>
            </a:r>
          </a:p>
          <a:p>
            <a:r>
              <a:rPr lang="pt-BR" dirty="0" smtClean="0"/>
              <a:t>Uma derivação ==&gt; Uma árvore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7217485" y="3352800"/>
            <a:ext cx="1797580" cy="2819400"/>
            <a:chOff x="7183263" y="3833192"/>
            <a:chExt cx="1797580" cy="2819400"/>
          </a:xfrm>
        </p:grpSpPr>
        <p:sp>
          <p:nvSpPr>
            <p:cNvPr id="36" name="Retângulo 35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6"/>
          <p:cNvSpPr txBox="1"/>
          <p:nvPr/>
        </p:nvSpPr>
        <p:spPr>
          <a:xfrm>
            <a:off x="7217485" y="2743200"/>
            <a:ext cx="11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Árvore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6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 por derivação</a:t>
            </a:r>
          </a:p>
          <a:p>
            <a:pPr lvl="1"/>
            <a:r>
              <a:rPr lang="pt-BR" dirty="0"/>
              <a:t>Uma derivação </a:t>
            </a:r>
            <a:r>
              <a:rPr lang="pt-BR" dirty="0" smtClean="0"/>
              <a:t>==&gt; </a:t>
            </a:r>
            <a:r>
              <a:rPr lang="pt-BR" dirty="0"/>
              <a:t>u</a:t>
            </a:r>
            <a:r>
              <a:rPr lang="pt-BR" dirty="0" smtClean="0"/>
              <a:t>ma árvore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ma árvore ==&gt; mais de uma derivação</a:t>
            </a:r>
          </a:p>
          <a:p>
            <a:r>
              <a:rPr lang="pt-BR" dirty="0" smtClean="0"/>
              <a:t>Exemplo:</a:t>
            </a:r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5338738" y="37598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2976538" y="3657600"/>
            <a:ext cx="1797580" cy="2819400"/>
            <a:chOff x="7183263" y="3833192"/>
            <a:chExt cx="1797580" cy="2819400"/>
          </a:xfrm>
        </p:grpSpPr>
        <p:sp>
          <p:nvSpPr>
            <p:cNvPr id="7" name="Retângulo 6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57781" cy="2500330"/>
              <a:chOff x="2228401" y="3929066"/>
              <a:chExt cx="1557781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6962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rot="5400000">
                <a:off x="2679706" y="4110927"/>
                <a:ext cx="202172" cy="5771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rot="16200000" flipV="1">
                <a:off x="2812285" y="4804470"/>
                <a:ext cx="118592" cy="24945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 rot="16200000" flipH="1">
                <a:off x="2491203" y="5256286"/>
                <a:ext cx="130734" cy="3338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 rot="16200000" flipH="1">
                <a:off x="2631674" y="5115814"/>
                <a:ext cx="130734" cy="6147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 rot="16200000" flipH="1">
                <a:off x="2298473" y="5957194"/>
                <a:ext cx="202172" cy="35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 rot="16200000" flipH="1">
                <a:off x="3408561" y="4834973"/>
                <a:ext cx="130734" cy="20059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5"/>
          <p:cNvSpPr/>
          <p:nvPr/>
        </p:nvSpPr>
        <p:spPr>
          <a:xfrm>
            <a:off x="5338738" y="51601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42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26414</TotalTime>
  <Words>2351</Words>
  <Application>Microsoft Office PowerPoint</Application>
  <PresentationFormat>Apresentação na tela (4:3)</PresentationFormat>
  <Paragraphs>673</Paragraphs>
  <Slides>64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5" baseType="lpstr">
      <vt:lpstr>Tema do Office</vt:lpstr>
      <vt:lpstr>Apresentação do PowerPoint</vt:lpstr>
      <vt:lpstr>Análise Sintática</vt:lpstr>
      <vt:lpstr>Analisador Sintático</vt:lpstr>
      <vt:lpstr>Parsing</vt:lpstr>
      <vt:lpstr>Especificação da Sintaxe</vt:lpstr>
      <vt:lpstr>Exercício. Qual das strings a seguir              fazem parte de L(G)?</vt:lpstr>
      <vt:lpstr>Derivação de uma string</vt:lpstr>
      <vt:lpstr>Parsing</vt:lpstr>
      <vt:lpstr>Parsing</vt:lpstr>
      <vt:lpstr>Exercício. Qual das seguintes derivações são válidas em G?</vt:lpstr>
      <vt:lpstr>Top-down e Bottom-up parsing</vt:lpstr>
      <vt:lpstr>TOP-DOWN PArsing</vt:lpstr>
      <vt:lpstr>Top-down parser</vt:lpstr>
      <vt:lpstr>Top-down parser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Exercício. Construa a árvore sintática associada a derivação abaixo</vt:lpstr>
      <vt:lpstr>Classificação de parsers</vt:lpstr>
      <vt:lpstr>Ambiguidade</vt:lpstr>
      <vt:lpstr>Ambiguidade</vt:lpstr>
      <vt:lpstr>Exercício: Quais das seguintes gramáticas são ambíguas?</vt:lpstr>
      <vt:lpstr>Recursão à esquerda</vt:lpstr>
      <vt:lpstr>Predictive parsing</vt:lpstr>
      <vt:lpstr>Exercício: Escolha a gramática que elimina recursão à esquerda corretamente da gramática abaixo</vt:lpstr>
      <vt:lpstr>Bottom-up parsing</vt:lpstr>
      <vt:lpstr>Bottom-up parser</vt:lpstr>
      <vt:lpstr>O método</vt:lpstr>
      <vt:lpstr>O método</vt:lpstr>
      <vt:lpstr>O método</vt:lpstr>
      <vt:lpstr>O método</vt:lpstr>
      <vt:lpstr>O método</vt:lpstr>
      <vt:lpstr>O método</vt:lpstr>
      <vt:lpstr>Shift-reduce parsers</vt:lpstr>
      <vt:lpstr>Terminologia: classificação de parsers</vt:lpstr>
      <vt:lpstr>Top-down e Bottom-up</vt:lpstr>
      <vt:lpstr>Tradução dirigida por sintaxe</vt:lpstr>
      <vt:lpstr>Tradução dirigida por sintaxe</vt:lpstr>
      <vt:lpstr>Gramática de Atributos</vt:lpstr>
      <vt:lpstr>Exemplo</vt:lpstr>
      <vt:lpstr>Árvore de “3 * 5 + 4” decorada</vt:lpstr>
      <vt:lpstr>Exemplo em yacc</vt:lpstr>
      <vt:lpstr>Dois tipos de atributo</vt:lpstr>
      <vt:lpstr>Atributos sintetizados</vt:lpstr>
      <vt:lpstr>Atributos herdados</vt:lpstr>
      <vt:lpstr>Exercício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MARCELO</dc:creator>
  <cp:lastModifiedBy>damorim</cp:lastModifiedBy>
  <cp:revision>47</cp:revision>
  <cp:lastPrinted>2015-04-24T12:45:01Z</cp:lastPrinted>
  <dcterms:created xsi:type="dcterms:W3CDTF">2015-04-24T11:28:40Z</dcterms:created>
  <dcterms:modified xsi:type="dcterms:W3CDTF">2019-09-06T16:06:23Z</dcterms:modified>
</cp:coreProperties>
</file>