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898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5270a22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5270a22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270a2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270a2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16e724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a16e724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16e724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16e724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5270a2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5270a2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16e724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16e724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16e72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16e72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a16e72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a16e72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31d2b8d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31d2b8d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31d2b8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31d2b8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a16e724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9a16e724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369f76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369f76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 -cp antlr-4.5.3-complete.jar   org.antlr.v4.Tool  &lt;NomeGramatica&gt;.&lt;extensão&gt;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javac -cp antlr-4.5.3-complete.jar  &lt;NomeGramatica&gt;*.java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 -cp .;antlr-4.5.3-complete.jar org.antlr.v4.runtime.misc.TestRig &lt;NomeGramatica&gt; &lt;PrimeiraRegra&gt; -gui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369f76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369f76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a16e72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a16e72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78cee9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78cee9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31d2b8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31d2b8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731d2b8d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731d2b8d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31d2b8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731d2b8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a16e724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9a16e724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7369f76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7369f76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369f76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369f76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16e724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16e724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16e724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16e724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api/Java/org/antlr/v4/runtime/atn/ATNStat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tlr.org/wiki/display/ANTLR4/Lexer+Rules" TargetMode="External"/><Relationship Id="rId5" Type="http://schemas.openxmlformats.org/officeDocument/2006/relationships/hyperlink" Target="https://github.com/antlr/antlr4/blob/master/doc/index.md" TargetMode="External"/><Relationship Id="rId4" Type="http://schemas.openxmlformats.org/officeDocument/2006/relationships/hyperlink" Target="https://github.com/antl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tlr/antlr4/blob/master/doc/wildcard.md" TargetMode="External"/><Relationship Id="rId3" Type="http://schemas.openxmlformats.org/officeDocument/2006/relationships/hyperlink" Target="https://github.com/antlr/antlr4/blob/master/doc/getting-started.md" TargetMode="External"/><Relationship Id="rId7" Type="http://schemas.openxmlformats.org/officeDocument/2006/relationships/hyperlink" Target="https://github.com/antlr/antlr4/blob/master/doc/lexer-rules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lr/antlr4/blob/master/doc/parser-rules.md" TargetMode="External"/><Relationship Id="rId5" Type="http://schemas.openxmlformats.org/officeDocument/2006/relationships/hyperlink" Target="https://github.com/antlr/antlr4/blob/master/doc/grammars.md" TargetMode="External"/><Relationship Id="rId4" Type="http://schemas.openxmlformats.org/officeDocument/2006/relationships/hyperlink" Target="https://github.com/antlr/antlr4/blob/master/doc/lexicon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download/antlr-4.5.3-complete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5800" y="1671276"/>
            <a:ext cx="7772400" cy="19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1ª Aula Prática de Compiladores: Análise Léxica e Sintática com ANTLR 4</a:t>
            </a:r>
            <a:endParaRPr sz="4000"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685800" y="6380093"/>
            <a:ext cx="77724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Monitoria de Teoria e Implementação de Linguagens Computacionais 2018.2</a:t>
            </a:r>
            <a:endParaRPr sz="1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Operadores: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FF00"/>
                </a:solidFill>
              </a:rPr>
              <a:t/>
            </a:r>
            <a:br>
              <a:rPr lang="en" sz="1000">
                <a:solidFill>
                  <a:srgbClr val="00FF00"/>
                </a:solidFill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 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//Operador coringa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//Negação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EOF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//Token de End Of File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Quantificadores:</a:t>
            </a:r>
            <a:br>
              <a:rPr lang="en"/>
            </a:br>
            <a:r>
              <a:rPr lang="en" sz="1000"/>
              <a:t> </a:t>
            </a:r>
            <a:r>
              <a:rPr lang="en"/>
              <a:t/>
            </a:r>
            <a:br>
              <a:rPr lang="en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* e *?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//Nenhuma ou mais instâncias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+ e +?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//Apenas uma ou mais instâncias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? e ??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//Nenhuma ou apenas uma instância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Quantificadores Gulosos:</a:t>
            </a:r>
            <a:br>
              <a:rPr lang="en"/>
            </a:br>
            <a:r>
              <a:rPr lang="en" sz="1000"/>
              <a:t> </a:t>
            </a:r>
            <a:r>
              <a:rPr lang="en"/>
              <a:t/>
            </a:r>
            <a:br>
              <a:rPr lang="en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Quantificadores Não Gulosos: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FF00"/>
                </a:solidFill>
              </a:rPr>
              <a:t/>
            </a:r>
            <a:br>
              <a:rPr lang="en" sz="1000">
                <a:solidFill>
                  <a:srgbClr val="00FF00"/>
                </a:solidFill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*?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+?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Loops Gulosos vs Loops Não Gulosos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Um arquivo do ANTLR pode conter apenas definições léxicas, ou apenas definições sintáticas ou ambas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Definições léxicas devem começar obrigatoriamente com letra maiúscula</a:t>
            </a:r>
            <a:br>
              <a:rPr lang="en"/>
            </a:br>
            <a:r>
              <a:rPr lang="en" sz="1000"/>
              <a:t/>
            </a:r>
            <a:br>
              <a:rPr lang="en" sz="1000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 : [0-9]+;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CHAR : '\'' [a-zA-Z] '\'';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 :  [ \t\r\n]+ -&gt; skip;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Definições sintáticas começam com letra minúscula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operador '|' pode ser utilizado para separar múltiplas produções da mesma regra</a:t>
            </a:r>
            <a:br>
              <a:rPr lang="en"/>
            </a:br>
            <a:r>
              <a:rPr lang="en" sz="1000"/>
              <a:t> </a:t>
            </a:r>
            <a:r>
              <a:rPr lang="en"/>
              <a:t/>
            </a:r>
            <a:br>
              <a:rPr lang="en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retstat : 'return' expr ';';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stat    : retstat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| 'break' ';'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| 'continue' ';'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Tanto as definições léxicas como as sintáticas têm precedência uma sobre as outras de acordo com a ordem de suas declarações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Dada as definições léxicas abaixo, a palavra de entrada ‘if’ seria tokenizada como um token do tipo IF, uma vez que a definição de IF precede a definição de ID</a:t>
            </a:r>
            <a:br>
              <a:rPr lang="en"/>
            </a:br>
            <a:r>
              <a:rPr lang="en" sz="1000"/>
              <a:t> </a:t>
            </a:r>
            <a:r>
              <a:rPr lang="en"/>
              <a:t/>
            </a:r>
            <a:br>
              <a:rPr lang="en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IF: 'if';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ID: [a-z]+;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da Gramática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787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/>
              <a:t>Subregras</a:t>
            </a:r>
            <a:br>
              <a:rPr lang="en"/>
            </a:br>
            <a:r>
              <a:rPr lang="en" sz="1000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returnType : (type | 'void');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/>
              <a:t>Fragmentos</a:t>
            </a:r>
            <a:br>
              <a:rPr lang="en"/>
            </a:br>
            <a:r>
              <a:rPr lang="en" sz="1000"/>
              <a:t> </a:t>
            </a:r>
            <a:r>
              <a:rPr lang="en"/>
              <a:t/>
            </a:r>
            <a:br>
              <a:rPr lang="en"/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//Não constitui um token por si só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fragment DIGIT : [0-9];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//Referencia o fragmento DIGIT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DIGIT+;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787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Ações e atributos</a:t>
            </a:r>
            <a:br>
              <a:rPr lang="en"/>
            </a:br>
            <a:r>
              <a:rPr lang="en" sz="1000"/>
              <a:t/>
            </a:r>
            <a:br>
              <a:rPr lang="en" sz="1000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decl : type ID {println("found a decl");} ;</a:t>
            </a:r>
            <a:r>
              <a:rPr lang="en" sz="2400"/>
              <a:t/>
            </a:r>
            <a:br>
              <a:rPr lang="en" sz="2400"/>
            </a:br>
            <a:r>
              <a:rPr lang="en" sz="1000"/>
              <a:t> </a:t>
            </a: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Comandos Léxicos</a:t>
            </a:r>
            <a:br>
              <a:rPr lang="en"/>
            </a:br>
            <a:r>
              <a:rPr lang="en" sz="1000"/>
              <a:t/>
            </a:r>
            <a:br>
              <a:rPr lang="en" sz="1000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: [ \t\r\n]+ -&gt; skip;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/>
              <a:t> </a:t>
            </a: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código</a:t>
            </a:r>
            <a:br>
              <a:rPr lang="en"/>
            </a:br>
            <a:endParaRPr sz="1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/>
              <a:t>Apenas Java no ANTLR 4!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da Gramática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da Gramática </a:t>
            </a:r>
            <a:r>
              <a:rPr lang="en" sz="2000"/>
              <a:t>(Exemplo)</a:t>
            </a:r>
            <a:endParaRPr sz="200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Exp;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 : 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: e '*'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e '+'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[0-9]+;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: [ \t\r\n]+ -&gt; skip;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Exp;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 : 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: e '*'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e '+'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[0-9]+;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: [ \t\r\n]+ -&gt; skip;</a:t>
            </a:r>
            <a:endParaRPr sz="2400"/>
          </a:p>
        </p:txBody>
      </p:sp>
      <p:sp>
        <p:nvSpPr>
          <p:cNvPr id="130" name="Google Shape;130;p25"/>
          <p:cNvSpPr/>
          <p:nvPr/>
        </p:nvSpPr>
        <p:spPr>
          <a:xfrm>
            <a:off x="1167025" y="2924725"/>
            <a:ext cx="1555800" cy="3963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/>
          <p:nvPr/>
        </p:nvSpPr>
        <p:spPr>
          <a:xfrm rot="10756833">
            <a:off x="2953637" y="2795698"/>
            <a:ext cx="1433513" cy="6543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4658050" y="2106175"/>
            <a:ext cx="3638400" cy="20433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'*' tem prioridade sobre '+', pois sua produção foi declarada primeiro.</a:t>
            </a:r>
            <a:endParaRPr sz="3000"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 </a:t>
            </a:r>
            <a:r>
              <a:rPr lang="en" sz="2000"/>
              <a:t>(Exemplo)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Exp;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 : 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: e '*'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e '+'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[0-9]+;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: [ \t\r\n]+ -&gt; skip;</a:t>
            </a:r>
            <a:endParaRPr sz="2400"/>
          </a:p>
        </p:txBody>
      </p:sp>
      <p:sp>
        <p:nvSpPr>
          <p:cNvPr id="139" name="Google Shape;139;p26"/>
          <p:cNvSpPr/>
          <p:nvPr/>
        </p:nvSpPr>
        <p:spPr>
          <a:xfrm>
            <a:off x="457200" y="5417225"/>
            <a:ext cx="4715100" cy="3963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658050" y="2106175"/>
            <a:ext cx="3638400" cy="14958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Descarta espaços, tabulações, quebras de linha, etc..</a:t>
            </a:r>
            <a:br>
              <a:rPr lang="en" sz="3000"/>
            </a:br>
            <a:endParaRPr sz="3000"/>
          </a:p>
        </p:txBody>
      </p:sp>
      <p:sp>
        <p:nvSpPr>
          <p:cNvPr id="141" name="Google Shape;141;p26"/>
          <p:cNvSpPr/>
          <p:nvPr/>
        </p:nvSpPr>
        <p:spPr>
          <a:xfrm rot="5401439">
            <a:off x="4128008" y="4182296"/>
            <a:ext cx="1433400" cy="6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 </a:t>
            </a:r>
            <a:r>
              <a:rPr lang="en" sz="2000"/>
              <a:t>(Exemplo)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ANTLR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Instalação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Estrutura da Gramática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Testando a gramática Exp com a expressão “40 * 5 + 56”</a:t>
            </a:r>
            <a:br>
              <a:rPr lang="en"/>
            </a:b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 </a:t>
            </a:r>
            <a:r>
              <a:rPr lang="en" sz="2000"/>
              <a:t>(Exemplo)</a:t>
            </a:r>
            <a:endParaRPr/>
          </a:p>
        </p:txBody>
      </p:sp>
      <p:pic>
        <p:nvPicPr>
          <p:cNvPr id="149" name="Google Shape;149;p27" descr="antlr-tes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325" y="3220900"/>
            <a:ext cx="67913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 da Gramática </a:t>
            </a:r>
            <a:r>
              <a:rPr lang="en" sz="2000"/>
              <a:t>(Exemplo)</a:t>
            </a:r>
            <a:endParaRPr/>
          </a:p>
        </p:txBody>
      </p:sp>
      <p:pic>
        <p:nvPicPr>
          <p:cNvPr id="155" name="Google Shape;155;p28" descr="antlr-gu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90513"/>
            <a:ext cx="57721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Modifique a gramática Exp para aceitar: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 operações de subtração e divisão</a:t>
            </a:r>
            <a:br>
              <a:rPr lang="en"/>
            </a:br>
            <a:r>
              <a:rPr lang="en"/>
              <a:t>Ex.: 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9 - 16 / 4;</a:t>
            </a:r>
            <a:r>
              <a:rPr lang="en"/>
              <a:t/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Expressões com parênteses</a:t>
            </a:r>
            <a:br>
              <a:rPr lang="en"/>
            </a:br>
            <a:r>
              <a:rPr lang="en"/>
              <a:t>Ex.:</a:t>
            </a:r>
            <a:br>
              <a:rPr lang="en"/>
            </a:br>
            <a:r>
              <a:rPr lang="en" sz="1000"/>
              <a:t>  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9 - (8 * 2 / 4);</a:t>
            </a:r>
            <a:r>
              <a:rPr lang="en"/>
              <a:t/>
            </a:r>
            <a:br>
              <a:rPr lang="en"/>
            </a:br>
            <a:endParaRPr sz="1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Mais de uma expressão separada por ';'</a:t>
            </a:r>
            <a:br>
              <a:rPr lang="en"/>
            </a:br>
            <a:r>
              <a:rPr lang="en"/>
              <a:t>Ex.: 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 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+ 3; 4 + 5 + 8;</a:t>
            </a:r>
            <a:r>
              <a:rPr lang="en"/>
              <a:t/>
            </a:r>
            <a:br>
              <a:rPr lang="en"/>
            </a:br>
            <a:r>
              <a:rPr lang="en" sz="1000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Comentários de linha</a:t>
            </a:r>
            <a:br>
              <a:rPr lang="en"/>
            </a:br>
            <a:r>
              <a:rPr lang="en"/>
              <a:t>Ex.: 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 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//blablabla123...</a:t>
            </a:r>
            <a:r>
              <a:rPr lang="en"/>
              <a:t/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Comentários de bloco</a:t>
            </a:r>
            <a:br>
              <a:rPr lang="en"/>
            </a:br>
            <a:r>
              <a:rPr lang="en"/>
              <a:t>Ex.: 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 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/*comentario de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bloco */</a:t>
            </a:r>
            <a:r>
              <a:rPr lang="en"/>
              <a:t/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Atribuições de valores a variáveis</a:t>
            </a:r>
            <a:br>
              <a:rPr lang="en"/>
            </a:br>
            <a:r>
              <a:rPr lang="en"/>
              <a:t>Ex.: 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 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 * 4 + 5;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z + 10;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exercício prático deve ser realizado individualmente e enviado pelo Classroom </a:t>
            </a:r>
            <a:r>
              <a:rPr lang="en" smtClean="0"/>
              <a:t>dentro do prazo estabelecido </a:t>
            </a:r>
            <a:br>
              <a:rPr lang="en" smtClean="0"/>
            </a:br>
            <a:r>
              <a:rPr lang="en" smtClean="0"/>
              <a:t>(12/09/2018 – 23:59)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</a:t>
            </a:r>
            <a:endParaRPr sz="10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A resolução do exercício prático deve estar em um arquivo com o nome “AP1.g4”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ANTLR </a:t>
            </a: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ANTLR (ANother Tool for Language Recognition)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Gerador de lexers/parsers escrito em Java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Sintaxe simples e poderosa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Open-source (BSD)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Utilizado por: Oracle (SQL Developer), Twitter (query parsing), Hadoop (Hive/Pig)...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ANTLR 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Página Inicial do ANTLR: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http://www.antlr.org/</a:t>
            </a:r>
            <a:r>
              <a:rPr lang="en"/>
              <a:t/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Repositório do Projeto do ANTLR: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https://github.com/antlr</a:t>
            </a:r>
            <a:r>
              <a:rPr lang="en"/>
              <a:t> 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Documentação do ANTLR 4:</a:t>
            </a:r>
            <a:r>
              <a:rPr lang="en" sz="1000"/>
              <a:t/>
            </a:r>
            <a:br>
              <a:rPr lang="en" sz="1000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https://github.com/antlr/antlr4/blob/master/doc/index.md</a:t>
            </a:r>
            <a:endParaRPr sz="1000" u="sng">
              <a:solidFill>
                <a:srgbClr val="326CA6"/>
              </a:solidFill>
              <a:highlight>
                <a:srgbClr val="FFFFFF"/>
              </a:highlight>
              <a:hlinkClick r:id="rId6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ANTLR 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Seções Importantes da Documentação: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ANTLR v4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Grammar Lexicon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Grammar Structure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Parser Rules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Lexer Rules</a:t>
            </a:r>
            <a:endParaRPr sz="1000">
              <a:highlight>
                <a:srgbClr val="FFFFFF"/>
              </a:highlight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Wildcard Operator and Nongreedy Subrules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ANTLR </a:t>
            </a:r>
            <a:r>
              <a:rPr lang="en" sz="2000"/>
              <a:t>(Versão 4.5.3)</a:t>
            </a:r>
            <a:r>
              <a:rPr lang="en"/>
              <a:t> </a:t>
            </a:r>
            <a:endParaRPr/>
          </a:p>
        </p:txBody>
      </p:sp>
      <p:pic>
        <p:nvPicPr>
          <p:cNvPr id="58" name="Google Shape;58;p13" descr="antlr-cm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066925"/>
            <a:ext cx="69342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ANTLR </a:t>
            </a:r>
            <a:r>
              <a:rPr lang="en" sz="2000"/>
              <a:t>(Parse Tree Inspector)</a:t>
            </a:r>
            <a:r>
              <a:rPr lang="en"/>
              <a:t>  </a:t>
            </a:r>
            <a:endParaRPr/>
          </a:p>
        </p:txBody>
      </p:sp>
      <p:pic>
        <p:nvPicPr>
          <p:cNvPr id="64" name="Google Shape;64;p14" descr="antlr-hello.jpg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1685925" y="1590513"/>
            <a:ext cx="57721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Façam o download do ANTLR Versão 4.5.3 a partir do link abaixo: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http://www.antlr.org/download/antlr-4.5.3-complete.jar</a:t>
            </a:r>
            <a:r>
              <a:rPr lang="en"/>
              <a:t> </a:t>
            </a:r>
            <a:br>
              <a:rPr lang="en"/>
            </a:br>
            <a:endParaRPr sz="1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Confiram as instruções do arquivo README.txt na pasta compilers-cin\aulas-praticas\ap1\ do repositório da disciplina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 Gramática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/** javadoc opcional */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Test;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/* Regras do lexer/parser, possivelmente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mescladas */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rule1 : ...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rule2 : ... | ...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ruleN : 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Apresentação na tela (4:3)</PresentationFormat>
  <Paragraphs>107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Simple Dark</vt:lpstr>
      <vt:lpstr>1ª Aula Prática de Compiladores: Análise Léxica e Sintática com ANTLR 4</vt:lpstr>
      <vt:lpstr>Roteiro</vt:lpstr>
      <vt:lpstr>ANTLR </vt:lpstr>
      <vt:lpstr>ANTLR </vt:lpstr>
      <vt:lpstr>ANTLR </vt:lpstr>
      <vt:lpstr>ANTLR (Versão 4.5.3) </vt:lpstr>
      <vt:lpstr>ANTLR (Parse Tree Inspector)  </vt:lpstr>
      <vt:lpstr>Instalação</vt:lpstr>
      <vt:lpstr>Estrutura da Gramática</vt:lpstr>
      <vt:lpstr>Estrutura da Gramática</vt:lpstr>
      <vt:lpstr>Estrutura da Gramática</vt:lpstr>
      <vt:lpstr>Estrutura da Gramática</vt:lpstr>
      <vt:lpstr>Estrutura da Gramática</vt:lpstr>
      <vt:lpstr>Estrutura da Gramática</vt:lpstr>
      <vt:lpstr>Estrutura da Gramática</vt:lpstr>
      <vt:lpstr>Estrutura da Gramática</vt:lpstr>
      <vt:lpstr>Estrutura da Gramática (Exemplo)</vt:lpstr>
      <vt:lpstr>Estrutura da Gramática (Exemplo)</vt:lpstr>
      <vt:lpstr>Estrutura da Gramática (Exemplo)</vt:lpstr>
      <vt:lpstr>Estrutura da Gramática (Exemplo)</vt:lpstr>
      <vt:lpstr>Estrutura da Gramática (Exemplo)</vt:lpstr>
      <vt:lpstr>Exercício Prático</vt:lpstr>
      <vt:lpstr>Exercício Prático</vt:lpstr>
      <vt:lpstr>Exercício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1ª Aula Prática de Compiladores: Análise Léxica e Sintática com ANTLR 4</dc:title>
  <cp:lastModifiedBy>Marco Polo Munt Rocha</cp:lastModifiedBy>
  <cp:revision>1</cp:revision>
  <dcterms:modified xsi:type="dcterms:W3CDTF">2018-09-11T10:59:49Z</dcterms:modified>
</cp:coreProperties>
</file>