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5c14f84_0_5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55c14f84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55c14f8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55c14f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55c14f84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55c14f8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55c14f84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55c14f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55c14f84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55c14f8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55c14f84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55c14f8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55c14f84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55c14f8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55c14f84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55c14f8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55c14f84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55c14f8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55c14f84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55c14f8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761105d2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761105d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55c14f84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55c14f8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55c14f84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55c14f8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55c14f84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55c14f8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55c14f84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55c14f8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55c14f84_0_6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55c14f84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55c14f84_0_6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55c14f8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55c14f84_0_6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55c14f84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55c14f84_0_6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55c14f84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55c14f84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55c14f8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55c14f84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55c14f8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6a5addcb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6a5addc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55c14f84_0_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555c14f8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55c14f84_0_3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555c14f8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555c14f84_0_3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555c14f8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55c14f84_0_4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55c14f8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55c14f84_0_4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555c14f8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55c14f84_0_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555c14f8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55c14f84_0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55c14f8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555c14f84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555c14f84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555c14f84_0_4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555c14f8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55c14f84_0_5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555c14f84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c217f76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c217f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36c217f7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36c217f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6c217f76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6c217f7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36c217f76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36c217f7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36c217f76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36c217f7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6c217f76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36c217f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6c217f7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36c217f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6c217f76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6c217f7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55c14f84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55c14f8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555c14f84_0_6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555c14f84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55c14f8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555c14f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c217f7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c217f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6c217f76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6c217f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d7c48a5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d7c48a5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761105d2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761105d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55c14f84_0_5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55c14f8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55c14f84_0_5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55c14f84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55c14f84_0_6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55c14f84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5c14f84_0_6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55c14f8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antlr.org/download/antlr-4.5.3-complete.jar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685800" y="6380093"/>
            <a:ext cx="7772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Monitoria de Teoria e Implementação de Linguagens Computacionais 2018.2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8" name="Google Shape;28;p8"/>
          <p:cNvSpPr txBox="1"/>
          <p:nvPr/>
        </p:nvSpPr>
        <p:spPr>
          <a:xfrm>
            <a:off x="685800" y="1671276"/>
            <a:ext cx="77724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2</a:t>
            </a:r>
            <a:r>
              <a:rPr b="1" lang="en" sz="4000">
                <a:solidFill>
                  <a:srgbClr val="FFFFFF"/>
                </a:solidFill>
              </a:rPr>
              <a:t>ª Aula Prática de Compiladores: </a:t>
            </a:r>
            <a:r>
              <a:rPr b="1" lang="en" sz="4000">
                <a:solidFill>
                  <a:srgbClr val="FFFFFF"/>
                </a:solidFill>
              </a:rPr>
              <a:t>Tree Walking</a:t>
            </a:r>
            <a:r>
              <a:rPr b="1" lang="en" sz="4000">
                <a:solidFill>
                  <a:srgbClr val="FFFFFF"/>
                </a:solidFill>
              </a:rPr>
              <a:t> com ANTLR 4</a:t>
            </a:r>
            <a:endParaRPr b="1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Percorrendo a árvore</a:t>
            </a:r>
            <a:r>
              <a:rPr lang="en"/>
              <a:t> sintática gerada pela </a:t>
            </a:r>
            <a:r>
              <a:rPr lang="en"/>
              <a:t>expressão “40 * 5 + 56” </a:t>
            </a:r>
            <a:r>
              <a:rPr lang="en"/>
              <a:t>da gramática AnnotExp</a:t>
            </a:r>
            <a:br>
              <a:rPr lang="en"/>
            </a:b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</a:t>
            </a:r>
            <a:r>
              <a:rPr lang="en"/>
              <a:t> </a:t>
            </a:r>
            <a:r>
              <a:rPr lang="en" sz="2000"/>
              <a:t>(Exemplo)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8"/>
          <p:cNvCxnSpPr>
            <a:stCxn id="109" idx="2"/>
            <a:endCxn id="110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>
            <a:stCxn id="112" idx="2"/>
            <a:endCxn id="113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stCxn id="112" idx="2"/>
            <a:endCxn id="115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</a:t>
            </a:r>
            <a:r>
              <a:rPr lang="en"/>
              <a:t>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117" name="Google Shape;117;p18"/>
          <p:cNvCxnSpPr>
            <a:stCxn id="113" idx="2"/>
            <a:endCxn id="118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stCxn id="120" idx="0"/>
            <a:endCxn id="113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8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9"/>
          <p:cNvCxnSpPr>
            <a:stCxn id="126" idx="2"/>
            <a:endCxn id="127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>
            <a:stCxn id="129" idx="2"/>
            <a:endCxn id="130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>
            <a:stCxn id="129" idx="2"/>
            <a:endCxn id="132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134" name="Google Shape;134;p19"/>
          <p:cNvCxnSpPr>
            <a:stCxn id="130" idx="2"/>
            <a:endCxn id="135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>
            <a:stCxn id="137" idx="0"/>
            <a:endCxn id="130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9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3383950" y="1417650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(ENTER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0"/>
          <p:cNvCxnSpPr>
            <a:stCxn id="144" idx="2"/>
            <a:endCxn id="145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0"/>
          <p:cNvCxnSpPr>
            <a:stCxn id="147" idx="2"/>
            <a:endCxn id="148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>
            <a:stCxn id="147" idx="2"/>
            <a:endCxn id="150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152" name="Google Shape;152;p20"/>
          <p:cNvCxnSpPr>
            <a:stCxn id="148" idx="2"/>
            <a:endCxn id="153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>
            <a:stCxn id="155" idx="0"/>
            <a:endCxn id="148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3473500" y="2774325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(ENTER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1"/>
          <p:cNvCxnSpPr>
            <a:stCxn id="162" idx="2"/>
            <a:endCxn id="163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stCxn id="165" idx="2"/>
            <a:endCxn id="166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>
            <a:stCxn id="165" idx="2"/>
            <a:endCxn id="168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170" name="Google Shape;170;p21"/>
          <p:cNvCxnSpPr>
            <a:stCxn id="166" idx="2"/>
            <a:endCxn id="171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>
            <a:stCxn id="173" idx="0"/>
            <a:endCxn id="166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1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1835200" y="3987300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(ENTER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22"/>
          <p:cNvCxnSpPr>
            <a:stCxn id="180" idx="2"/>
            <a:endCxn id="181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>
            <a:stCxn id="183" idx="2"/>
            <a:endCxn id="184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>
            <a:stCxn id="183" idx="2"/>
            <a:endCxn id="186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188" name="Google Shape;188;p22"/>
          <p:cNvCxnSpPr>
            <a:stCxn id="184" idx="2"/>
            <a:endCxn id="189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2"/>
          <p:cNvCxnSpPr>
            <a:stCxn id="191" idx="0"/>
            <a:endCxn id="184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2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706225" y="5386875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(ENTER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3"/>
          <p:cNvCxnSpPr>
            <a:stCxn id="198" idx="2"/>
            <a:endCxn id="199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3"/>
          <p:cNvCxnSpPr>
            <a:stCxn id="201" idx="2"/>
            <a:endCxn id="202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3"/>
          <p:cNvCxnSpPr>
            <a:stCxn id="201" idx="2"/>
            <a:endCxn id="204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206" name="Google Shape;206;p23"/>
          <p:cNvCxnSpPr>
            <a:stCxn id="202" idx="2"/>
            <a:endCxn id="207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3"/>
          <p:cNvCxnSpPr>
            <a:stCxn id="209" idx="0"/>
            <a:endCxn id="202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706225" y="5386875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(EXIT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24"/>
          <p:cNvCxnSpPr>
            <a:stCxn id="216" idx="2"/>
            <a:endCxn id="217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4"/>
          <p:cNvCxnSpPr>
            <a:stCxn id="219" idx="2"/>
            <a:endCxn id="220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4"/>
          <p:cNvCxnSpPr>
            <a:stCxn id="219" idx="2"/>
            <a:endCxn id="222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224" name="Google Shape;224;p24"/>
          <p:cNvCxnSpPr>
            <a:stCxn id="220" idx="2"/>
            <a:endCxn id="225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4"/>
          <p:cNvCxnSpPr>
            <a:stCxn id="227" idx="0"/>
            <a:endCxn id="220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4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3294550" y="5409250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(ENTER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25"/>
          <p:cNvCxnSpPr>
            <a:stCxn id="234" idx="2"/>
            <a:endCxn id="235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>
            <a:stCxn id="237" idx="2"/>
            <a:endCxn id="238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5"/>
          <p:cNvCxnSpPr>
            <a:stCxn id="237" idx="2"/>
            <a:endCxn id="240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242" name="Google Shape;242;p25"/>
          <p:cNvCxnSpPr>
            <a:stCxn id="238" idx="2"/>
            <a:endCxn id="243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>
            <a:stCxn id="245" idx="0"/>
            <a:endCxn id="238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5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3294550" y="5409250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(EXIT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26"/>
          <p:cNvCxnSpPr>
            <a:stCxn id="252" idx="2"/>
            <a:endCxn id="253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>
            <a:stCxn id="255" idx="2"/>
            <a:endCxn id="256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6"/>
          <p:cNvCxnSpPr>
            <a:stCxn id="255" idx="2"/>
            <a:endCxn id="258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260" name="Google Shape;260;p26"/>
          <p:cNvCxnSpPr>
            <a:stCxn id="256" idx="2"/>
            <a:endCxn id="261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6"/>
          <p:cNvCxnSpPr>
            <a:stCxn id="263" idx="0"/>
            <a:endCxn id="256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6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835200" y="3987300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(EXIT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Tree Walking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Labels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Listener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Visitor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Geração de Arquivos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27"/>
          <p:cNvCxnSpPr>
            <a:stCxn id="270" idx="2"/>
            <a:endCxn id="271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7"/>
          <p:cNvCxnSpPr>
            <a:stCxn id="273" idx="2"/>
            <a:endCxn id="274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7"/>
          <p:cNvCxnSpPr>
            <a:stCxn id="273" idx="2"/>
            <a:endCxn id="276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278" name="Google Shape;278;p27"/>
          <p:cNvCxnSpPr>
            <a:stCxn id="274" idx="2"/>
            <a:endCxn id="279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7"/>
          <p:cNvCxnSpPr>
            <a:stCxn id="281" idx="0"/>
            <a:endCxn id="274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7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5136550" y="4049525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(ENTER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28"/>
          <p:cNvCxnSpPr>
            <a:stCxn id="288" idx="2"/>
            <a:endCxn id="289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8"/>
          <p:cNvCxnSpPr>
            <a:stCxn id="291" idx="2"/>
            <a:endCxn id="292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>
            <a:stCxn id="291" idx="2"/>
            <a:endCxn id="294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296" name="Google Shape;296;p28"/>
          <p:cNvCxnSpPr>
            <a:stCxn id="292" idx="2"/>
            <a:endCxn id="297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8"/>
          <p:cNvCxnSpPr>
            <a:stCxn id="299" idx="0"/>
            <a:endCxn id="292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8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5136550" y="4049525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(EXIT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29"/>
          <p:cNvCxnSpPr>
            <a:stCxn id="306" idx="2"/>
            <a:endCxn id="307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9"/>
          <p:cNvCxnSpPr>
            <a:stCxn id="309" idx="2"/>
            <a:endCxn id="310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9"/>
          <p:cNvCxnSpPr>
            <a:stCxn id="309" idx="2"/>
            <a:endCxn id="312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314" name="Google Shape;314;p29"/>
          <p:cNvCxnSpPr>
            <a:stCxn id="310" idx="2"/>
            <a:endCxn id="315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9"/>
          <p:cNvCxnSpPr>
            <a:stCxn id="317" idx="0"/>
            <a:endCxn id="310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29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3473500" y="2774325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(EXIT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>
            <a:stCxn id="324" idx="2"/>
            <a:endCxn id="325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0"/>
          <p:cNvCxnSpPr>
            <a:stCxn id="327" idx="2"/>
            <a:endCxn id="328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0"/>
          <p:cNvCxnSpPr>
            <a:stCxn id="327" idx="2"/>
            <a:endCxn id="330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332" name="Google Shape;332;p30"/>
          <p:cNvCxnSpPr>
            <a:stCxn id="328" idx="2"/>
            <a:endCxn id="333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0"/>
          <p:cNvCxnSpPr>
            <a:stCxn id="335" idx="0"/>
            <a:endCxn id="328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0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3383950" y="1417650"/>
            <a:ext cx="1638300" cy="726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(EXIT RULE)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Padrão de projeto comportamental que permite representar uma operação a ser executada nos elementos de uma estrutura de objetos</a:t>
            </a:r>
            <a:r>
              <a:rPr lang="en" sz="1000"/>
              <a:t> </a:t>
            </a:r>
            <a:br>
              <a:rPr lang="en" sz="1000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Solução que promove a separação do algoritmo da estrutura, encapsulando as operações em um objeto separado (Visitor)</a:t>
            </a:r>
            <a:br>
              <a:rPr lang="en"/>
            </a:br>
            <a:r>
              <a:rPr lang="en" sz="1000"/>
              <a:t> </a:t>
            </a:r>
            <a:endParaRPr/>
          </a:p>
        </p:txBody>
      </p:sp>
      <p:sp>
        <p:nvSpPr>
          <p:cNvPr id="342" name="Google Shape;34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Visitor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ANTLR, o visitor pode ser parametrizado para retornar um determinado tipo de classe como resultado da avaliação dos nós visitados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Normalmente utilizada para avaliações na árvore sintática gerada pelo parser</a:t>
            </a:r>
            <a:br>
              <a:rPr lang="en"/>
            </a:br>
            <a:r>
              <a:rPr lang="en" sz="1000"/>
              <a:t> </a:t>
            </a:r>
            <a:endParaRPr/>
          </a:p>
        </p:txBody>
      </p:sp>
      <p:sp>
        <p:nvSpPr>
          <p:cNvPr id="348" name="Google Shape;34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Visitor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Visitor</a:t>
            </a:r>
            <a:r>
              <a:rPr lang="en"/>
              <a:t> </a:t>
            </a:r>
            <a:r>
              <a:rPr lang="en" sz="2000"/>
              <a:t>(Exemplo de Interface de Visitor no ANTLR)</a:t>
            </a:r>
            <a:endParaRPr sz="2000"/>
          </a:p>
        </p:txBody>
      </p:sp>
      <p:sp>
        <p:nvSpPr>
          <p:cNvPr id="354" name="Google Shape;354;p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interface AnnotExpVisitor&lt;T&gt; 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extends ParseTreeVisitor&lt;T&gt; {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 visitS(AnnotExpParser.SContext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 visitMulExp(AnnotExpParser.MulExpContext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 visitAddExp(AnnotExpParser.AddExpContext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 visitInt(AnnotExpParser.IntContext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Percorrendo a árvore sintática gerada pela expressão “40 * 5 + 56” da gramática AnnotExp</a:t>
            </a:r>
            <a:br>
              <a:rPr lang="en"/>
            </a:b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r>
              <a:rPr lang="en"/>
              <a:t> </a:t>
            </a:r>
            <a:r>
              <a:rPr lang="en" sz="2000"/>
              <a:t>(Exemplo)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35"/>
          <p:cNvCxnSpPr>
            <a:stCxn id="366" idx="2"/>
            <a:endCxn id="367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5"/>
          <p:cNvCxnSpPr>
            <a:stCxn id="369" idx="2"/>
            <a:endCxn id="370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5"/>
          <p:cNvCxnSpPr>
            <a:stCxn id="369" idx="2"/>
            <a:endCxn id="372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r>
              <a:rPr lang="en"/>
              <a:t>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374" name="Google Shape;374;p35"/>
          <p:cNvCxnSpPr>
            <a:stCxn id="370" idx="2"/>
            <a:endCxn id="375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5"/>
          <p:cNvCxnSpPr>
            <a:stCxn id="377" idx="0"/>
            <a:endCxn id="370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5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35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36"/>
          <p:cNvCxnSpPr>
            <a:stCxn id="383" idx="2"/>
            <a:endCxn id="384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6"/>
          <p:cNvCxnSpPr>
            <a:stCxn id="386" idx="2"/>
            <a:endCxn id="387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6"/>
          <p:cNvCxnSpPr>
            <a:stCxn id="386" idx="2"/>
            <a:endCxn id="389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391" name="Google Shape;391;p36"/>
          <p:cNvCxnSpPr>
            <a:stCxn id="387" idx="2"/>
            <a:endCxn id="392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6"/>
          <p:cNvCxnSpPr>
            <a:stCxn id="394" idx="0"/>
            <a:endCxn id="387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6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36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3676000" y="141765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4088950" y="5516350"/>
            <a:ext cx="48981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visit(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40 * 5 + 56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Procedimento de avaliação recursiva na árvore de derivação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ANTLR suporta dois mecanismos de tree-walking: listeners e visitors</a:t>
            </a: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3266575" y="4605525"/>
            <a:ext cx="1578900" cy="44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tokens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533400" y="4605525"/>
            <a:ext cx="1311300" cy="44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Walking	</a:t>
            </a:r>
            <a:endParaRPr/>
          </a:p>
        </p:txBody>
      </p:sp>
      <p:cxnSp>
        <p:nvCxnSpPr>
          <p:cNvPr id="43" name="Google Shape;43;p10"/>
          <p:cNvCxnSpPr>
            <a:stCxn id="44" idx="2"/>
          </p:cNvCxnSpPr>
          <p:nvPr/>
        </p:nvCxnSpPr>
        <p:spPr>
          <a:xfrm>
            <a:off x="7470763" y="4293425"/>
            <a:ext cx="900" cy="3228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10"/>
          <p:cNvCxnSpPr>
            <a:stCxn id="46" idx="2"/>
            <a:endCxn id="47" idx="0"/>
          </p:cNvCxnSpPr>
          <p:nvPr/>
        </p:nvCxnSpPr>
        <p:spPr>
          <a:xfrm flipH="1">
            <a:off x="6716159" y="5054919"/>
            <a:ext cx="774300" cy="31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10"/>
          <p:cNvCxnSpPr>
            <a:stCxn id="46" idx="2"/>
            <a:endCxn id="49" idx="0"/>
          </p:cNvCxnSpPr>
          <p:nvPr/>
        </p:nvCxnSpPr>
        <p:spPr>
          <a:xfrm>
            <a:off x="7490459" y="5054919"/>
            <a:ext cx="797700" cy="31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10"/>
          <p:cNvCxnSpPr>
            <a:stCxn id="47" idx="2"/>
            <a:endCxn id="51" idx="0"/>
          </p:cNvCxnSpPr>
          <p:nvPr/>
        </p:nvCxnSpPr>
        <p:spPr>
          <a:xfrm flipH="1">
            <a:off x="6182471" y="5816413"/>
            <a:ext cx="533700" cy="302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10"/>
          <p:cNvCxnSpPr>
            <a:stCxn id="53" idx="0"/>
            <a:endCxn id="47" idx="2"/>
          </p:cNvCxnSpPr>
          <p:nvPr/>
        </p:nvCxnSpPr>
        <p:spPr>
          <a:xfrm rot="10800000">
            <a:off x="6716188" y="5816393"/>
            <a:ext cx="689700" cy="302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10"/>
          <p:cNvSpPr/>
          <p:nvPr/>
        </p:nvSpPr>
        <p:spPr>
          <a:xfrm>
            <a:off x="5783900" y="6118422"/>
            <a:ext cx="7974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7007188" y="6118493"/>
            <a:ext cx="7974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6317471" y="5367013"/>
            <a:ext cx="7974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*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7091759" y="4605519"/>
            <a:ext cx="7974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+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7072063" y="3844025"/>
            <a:ext cx="7974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7889404" y="5367013"/>
            <a:ext cx="7974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533400" y="5054925"/>
            <a:ext cx="13113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40 * 5 + 6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3266575" y="5054925"/>
            <a:ext cx="4101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3676663" y="5054925"/>
            <a:ext cx="2922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3968875" y="5054925"/>
            <a:ext cx="2922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4261075" y="5054925"/>
            <a:ext cx="2922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4553275" y="5054925"/>
            <a:ext cx="292200" cy="449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2031975" y="5004525"/>
            <a:ext cx="1047300" cy="5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LEXER</a:t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5057825" y="5004525"/>
            <a:ext cx="1047300" cy="5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37"/>
          <p:cNvCxnSpPr>
            <a:stCxn id="402" idx="2"/>
            <a:endCxn id="403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7"/>
          <p:cNvCxnSpPr>
            <a:stCxn id="405" idx="2"/>
            <a:endCxn id="406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7"/>
          <p:cNvCxnSpPr>
            <a:stCxn id="405" idx="2"/>
            <a:endCxn id="408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410" name="Google Shape;410;p37"/>
          <p:cNvCxnSpPr>
            <a:stCxn id="406" idx="2"/>
            <a:endCxn id="411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7"/>
          <p:cNvCxnSpPr>
            <a:stCxn id="413" idx="0"/>
            <a:endCxn id="406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3765550" y="281722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2629525" y="5516350"/>
            <a:ext cx="63576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visit(40 * 5) + visit(56)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p38"/>
          <p:cNvCxnSpPr>
            <a:stCxn id="421" idx="2"/>
            <a:endCxn id="422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8"/>
          <p:cNvCxnSpPr>
            <a:stCxn id="424" idx="2"/>
            <a:endCxn id="425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8"/>
          <p:cNvCxnSpPr>
            <a:stCxn id="424" idx="2"/>
            <a:endCxn id="427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429" name="Google Shape;429;p38"/>
          <p:cNvCxnSpPr>
            <a:stCxn id="425" idx="2"/>
            <a:endCxn id="430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8"/>
          <p:cNvCxnSpPr>
            <a:stCxn id="432" idx="0"/>
            <a:endCxn id="425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8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8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8"/>
          <p:cNvSpPr/>
          <p:nvPr/>
        </p:nvSpPr>
        <p:spPr>
          <a:xfrm>
            <a:off x="2134100" y="415462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3732225" y="1645525"/>
            <a:ext cx="51615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visit(40) * visit(5)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39"/>
          <p:cNvCxnSpPr>
            <a:stCxn id="440" idx="2"/>
            <a:endCxn id="441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9"/>
          <p:cNvCxnSpPr>
            <a:stCxn id="443" idx="2"/>
            <a:endCxn id="444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9"/>
          <p:cNvCxnSpPr>
            <a:stCxn id="443" idx="2"/>
            <a:endCxn id="446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448" name="Google Shape;448;p39"/>
          <p:cNvCxnSpPr>
            <a:stCxn id="444" idx="2"/>
            <a:endCxn id="449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9"/>
          <p:cNvCxnSpPr>
            <a:stCxn id="451" idx="0"/>
            <a:endCxn id="444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39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092175" y="549200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6220400" y="1645525"/>
            <a:ext cx="26733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40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40"/>
          <p:cNvCxnSpPr>
            <a:stCxn id="459" idx="2"/>
            <a:endCxn id="460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0"/>
          <p:cNvCxnSpPr>
            <a:stCxn id="462" idx="2"/>
            <a:endCxn id="463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0"/>
          <p:cNvCxnSpPr>
            <a:stCxn id="462" idx="2"/>
            <a:endCxn id="465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467" name="Google Shape;467;p40"/>
          <p:cNvCxnSpPr>
            <a:stCxn id="463" idx="2"/>
            <a:endCxn id="468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40"/>
          <p:cNvCxnSpPr>
            <a:stCxn id="470" idx="0"/>
            <a:endCxn id="463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40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2134100" y="415462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4932850" y="1645525"/>
            <a:ext cx="39609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eturn 40 * visit(5)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Google Shape;477;p41"/>
          <p:cNvCxnSpPr>
            <a:stCxn id="478" idx="2"/>
            <a:endCxn id="479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1"/>
          <p:cNvCxnSpPr>
            <a:stCxn id="481" idx="2"/>
            <a:endCxn id="482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1"/>
          <p:cNvCxnSpPr>
            <a:stCxn id="481" idx="2"/>
            <a:endCxn id="484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486" name="Google Shape;486;p41"/>
          <p:cNvCxnSpPr>
            <a:stCxn id="482" idx="2"/>
            <a:endCxn id="487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1"/>
          <p:cNvCxnSpPr>
            <a:stCxn id="489" idx="0"/>
            <a:endCxn id="482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1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41"/>
          <p:cNvSpPr/>
          <p:nvPr/>
        </p:nvSpPr>
        <p:spPr>
          <a:xfrm>
            <a:off x="3676000" y="552310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6220400" y="1645525"/>
            <a:ext cx="26733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Google Shape;496;p42"/>
          <p:cNvCxnSpPr>
            <a:stCxn id="497" idx="2"/>
            <a:endCxn id="498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42"/>
          <p:cNvCxnSpPr>
            <a:stCxn id="500" idx="2"/>
            <a:endCxn id="501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2"/>
          <p:cNvCxnSpPr>
            <a:stCxn id="500" idx="2"/>
            <a:endCxn id="503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505" name="Google Shape;505;p42"/>
          <p:cNvCxnSpPr>
            <a:stCxn id="501" idx="2"/>
            <a:endCxn id="506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2"/>
          <p:cNvCxnSpPr>
            <a:stCxn id="508" idx="0"/>
            <a:endCxn id="501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2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42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2134100" y="415462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6220400" y="1645525"/>
            <a:ext cx="26733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40 * 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Google Shape;515;p43"/>
          <p:cNvCxnSpPr>
            <a:stCxn id="516" idx="2"/>
            <a:endCxn id="517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43"/>
          <p:cNvCxnSpPr>
            <a:stCxn id="519" idx="2"/>
            <a:endCxn id="520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43"/>
          <p:cNvCxnSpPr>
            <a:stCxn id="519" idx="2"/>
            <a:endCxn id="522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524" name="Google Shape;524;p43"/>
          <p:cNvCxnSpPr>
            <a:stCxn id="520" idx="2"/>
            <a:endCxn id="525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3"/>
          <p:cNvCxnSpPr>
            <a:stCxn id="527" idx="0"/>
            <a:endCxn id="520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3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43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43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43"/>
          <p:cNvSpPr/>
          <p:nvPr/>
        </p:nvSpPr>
        <p:spPr>
          <a:xfrm>
            <a:off x="3765550" y="281722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4618650" y="5516350"/>
            <a:ext cx="42648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200 + visit(56)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44"/>
          <p:cNvCxnSpPr>
            <a:stCxn id="535" idx="2"/>
            <a:endCxn id="536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4"/>
          <p:cNvCxnSpPr>
            <a:stCxn id="538" idx="2"/>
            <a:endCxn id="539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4"/>
          <p:cNvCxnSpPr>
            <a:stCxn id="538" idx="2"/>
            <a:endCxn id="541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543" name="Google Shape;543;p44"/>
          <p:cNvCxnSpPr>
            <a:stCxn id="539" idx="2"/>
            <a:endCxn id="544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4"/>
          <p:cNvCxnSpPr>
            <a:stCxn id="546" idx="0"/>
            <a:endCxn id="539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44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44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44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44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5428600" y="420125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6210150" y="5516350"/>
            <a:ext cx="26733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56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553;p45"/>
          <p:cNvCxnSpPr>
            <a:stCxn id="554" idx="2"/>
            <a:endCxn id="555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5"/>
          <p:cNvCxnSpPr>
            <a:stCxn id="557" idx="2"/>
            <a:endCxn id="558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45"/>
          <p:cNvCxnSpPr>
            <a:stCxn id="557" idx="2"/>
            <a:endCxn id="560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562" name="Google Shape;562;p45"/>
          <p:cNvCxnSpPr>
            <a:stCxn id="558" idx="2"/>
            <a:endCxn id="563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5"/>
          <p:cNvCxnSpPr>
            <a:stCxn id="565" idx="0"/>
            <a:endCxn id="558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45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45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45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45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5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45"/>
          <p:cNvSpPr/>
          <p:nvPr/>
        </p:nvSpPr>
        <p:spPr>
          <a:xfrm>
            <a:off x="3765550" y="2817225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45"/>
          <p:cNvSpPr/>
          <p:nvPr/>
        </p:nvSpPr>
        <p:spPr>
          <a:xfrm>
            <a:off x="5955700" y="5516350"/>
            <a:ext cx="29277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200 + 56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46"/>
          <p:cNvCxnSpPr>
            <a:stCxn id="573" idx="2"/>
            <a:endCxn id="574" idx="0"/>
          </p:cNvCxnSpPr>
          <p:nvPr/>
        </p:nvCxnSpPr>
        <p:spPr>
          <a:xfrm>
            <a:off x="5070128" y="2464450"/>
            <a:ext cx="2700" cy="570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6"/>
          <p:cNvCxnSpPr>
            <a:stCxn id="576" idx="2"/>
            <a:endCxn id="577" idx="0"/>
          </p:cNvCxnSpPr>
          <p:nvPr/>
        </p:nvCxnSpPr>
        <p:spPr>
          <a:xfrm flipH="1">
            <a:off x="3473503" y="3810500"/>
            <a:ext cx="16383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6"/>
          <p:cNvCxnSpPr>
            <a:stCxn id="576" idx="2"/>
            <a:endCxn id="579" idx="0"/>
          </p:cNvCxnSpPr>
          <p:nvPr/>
        </p:nvCxnSpPr>
        <p:spPr>
          <a:xfrm>
            <a:off x="5111803" y="3810500"/>
            <a:ext cx="1687800" cy="55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</a:t>
            </a:r>
            <a:r>
              <a:rPr lang="en" sz="2000"/>
              <a:t>(Exemplo)</a:t>
            </a:r>
            <a:endParaRPr/>
          </a:p>
        </p:txBody>
      </p:sp>
      <p:cxnSp>
        <p:nvCxnSpPr>
          <p:cNvPr id="581" name="Google Shape;581;p46"/>
          <p:cNvCxnSpPr>
            <a:stCxn id="577" idx="2"/>
            <a:endCxn id="582" idx="0"/>
          </p:cNvCxnSpPr>
          <p:nvPr/>
        </p:nvCxnSpPr>
        <p:spPr>
          <a:xfrm flipH="1">
            <a:off x="2344528" y="5156550"/>
            <a:ext cx="1128900" cy="534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6"/>
          <p:cNvCxnSpPr>
            <a:stCxn id="584" idx="0"/>
            <a:endCxn id="577" idx="2"/>
          </p:cNvCxnSpPr>
          <p:nvPr/>
        </p:nvCxnSpPr>
        <p:spPr>
          <a:xfrm rot="10800000">
            <a:off x="3473353" y="5156500"/>
            <a:ext cx="1459500" cy="534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46"/>
          <p:cNvSpPr/>
          <p:nvPr/>
        </p:nvSpPr>
        <p:spPr>
          <a:xfrm>
            <a:off x="1500503" y="5690675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'40'&gt;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46"/>
          <p:cNvSpPr/>
          <p:nvPr/>
        </p:nvSpPr>
        <p:spPr>
          <a:xfrm>
            <a:off x="4088953" y="56908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46"/>
          <p:cNvSpPr/>
          <p:nvPr/>
        </p:nvSpPr>
        <p:spPr>
          <a:xfrm>
            <a:off x="2629528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MUL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46"/>
          <p:cNvSpPr/>
          <p:nvPr/>
        </p:nvSpPr>
        <p:spPr>
          <a:xfrm>
            <a:off x="4267903" y="301640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AddExpContext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ADD 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4226228" y="16703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p46"/>
          <p:cNvSpPr/>
          <p:nvPr/>
        </p:nvSpPr>
        <p:spPr>
          <a:xfrm>
            <a:off x="5955703" y="4362450"/>
            <a:ext cx="1687800" cy="7941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IntContext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&lt;INT, '56'&gt;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46"/>
          <p:cNvSpPr/>
          <p:nvPr/>
        </p:nvSpPr>
        <p:spPr>
          <a:xfrm>
            <a:off x="3676000" y="1417650"/>
            <a:ext cx="1054200" cy="39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6210150" y="5516350"/>
            <a:ext cx="2673300" cy="1143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 256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Walking </a:t>
            </a:r>
            <a:r>
              <a:rPr lang="en" sz="2000"/>
              <a:t>(Listeners vs Visitors)</a:t>
            </a:r>
            <a:endParaRPr sz="2000"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Listeners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Geradas por padrão pelo ANTLR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Basta implementar os callbacks que o ANTLR irá chamá-los durante a exploração da árvore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Visitors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Mais versáteis do que os listeners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É necessário implementar as chamadas aos nós filhos para visitar as sub-árvores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Façam o download do ANTLR Versão 4.5.3 a partir do link abaixo: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http://www.antlr.org/download/antlr-4.5.3-complete.jar</a:t>
            </a:r>
            <a:r>
              <a:rPr lang="en"/>
              <a:t> </a:t>
            </a:r>
            <a:br>
              <a:rPr lang="en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Confiram as instruções do arquivo README.txt na pasta compilers-cin\aulas-praticas\ap2\ do repositório da disciplina</a:t>
            </a:r>
            <a:endParaRPr sz="2400"/>
          </a:p>
        </p:txBody>
      </p:sp>
      <p:sp>
        <p:nvSpPr>
          <p:cNvPr id="592" name="Google Shape;59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Arquivos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grammar Test;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stat : ((attrStmt | expr) ';')+ </a:t>
            </a:r>
            <a:r>
              <a:rPr lang="en" sz="2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#Expressions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attrStmt: ID '=' expr					</a:t>
            </a:r>
            <a:r>
              <a:rPr lang="en" sz="2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#Assign</a:t>
            </a:r>
            <a:endParaRPr sz="2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Arquivos</a:t>
            </a:r>
            <a:r>
              <a:rPr lang="en"/>
              <a:t> </a:t>
            </a:r>
            <a:r>
              <a:rPr lang="en" sz="2000"/>
              <a:t>(Gramática Test)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expr : expr op=('*'|'/') expr		</a:t>
            </a:r>
            <a:r>
              <a:rPr lang="en" sz="2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#MultDiv</a:t>
            </a:r>
            <a:endParaRPr sz="2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| expr op=('+'|'-') expr		</a:t>
            </a:r>
            <a:r>
              <a:rPr lang="en" sz="2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#AddSub</a:t>
            </a:r>
            <a:endParaRPr sz="2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| INT									</a:t>
            </a:r>
            <a:r>
              <a:rPr lang="en" sz="2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#Int</a:t>
            </a:r>
            <a:endParaRPr sz="2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| ID										</a:t>
            </a:r>
            <a:r>
              <a:rPr lang="en" sz="2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#Identifier</a:t>
            </a:r>
            <a:endParaRPr sz="2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| '(' expr ')'						</a:t>
            </a:r>
            <a:r>
              <a:rPr lang="en" sz="2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#Paren</a:t>
            </a:r>
            <a:endParaRPr sz="2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//Fragmentos (Não constituem tokens por si só)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fragment NUMBER: [0-9];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fragment LETTER: [a-zA-Z];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fragment UNDERLINE: '_';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Arquivos</a:t>
            </a:r>
            <a:r>
              <a:rPr lang="en"/>
              <a:t> </a:t>
            </a:r>
            <a:r>
              <a:rPr lang="en" sz="2000"/>
              <a:t>(Gramática Test)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//Tokens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: NUMBER+ 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ID : (UNDERLINE | LETTER) (UNDERLINE | LETTER | NUMBER)*;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BLOCKCOMMENT : '/*' .*? '*/' -&gt; skip;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LINECOMMENT : '//' .*? '\n' -&gt; skip;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 :  [ \t\r\n]+ -&gt; skip;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Arquivos</a:t>
            </a:r>
            <a:r>
              <a:rPr lang="en"/>
              <a:t> </a:t>
            </a:r>
            <a:r>
              <a:rPr lang="en" sz="2000"/>
              <a:t>(Gramática Test)</a:t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Arquivos Gerados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Test.tokens e TestBase.tokens: Tokens usados no parser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TestLexer.java: Analisador léxico (lexer)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TestParser</a:t>
            </a:r>
            <a:r>
              <a:rPr lang="en"/>
              <a:t>.java</a:t>
            </a:r>
            <a:r>
              <a:rPr lang="en"/>
              <a:t>: Analisador sintático (parser)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TestVisitor</a:t>
            </a:r>
            <a:r>
              <a:rPr lang="en"/>
              <a:t>.java</a:t>
            </a:r>
            <a:r>
              <a:rPr lang="en"/>
              <a:t>: Interface do visitor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TestBaseVisitor</a:t>
            </a:r>
            <a:r>
              <a:rPr lang="en"/>
              <a:t>.java</a:t>
            </a:r>
            <a:r>
              <a:rPr lang="en"/>
              <a:t>: Implementação padrão do visitor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Arquivos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Geração de Arquivos </a:t>
            </a:r>
            <a:r>
              <a:rPr lang="en" sz="2000"/>
              <a:t>(Tokens da </a:t>
            </a:r>
            <a:r>
              <a:rPr lang="en" sz="2000"/>
              <a:t>Gramática Test</a:t>
            </a:r>
            <a:r>
              <a:rPr lang="en" sz="2000"/>
              <a:t>)</a:t>
            </a:r>
            <a:endParaRPr/>
          </a:p>
        </p:txBody>
      </p:sp>
      <p:sp>
        <p:nvSpPr>
          <p:cNvPr id="622" name="Google Shape;622;p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ANTLR cria campos e métodos auxiliares para os tokens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Deixá-los explícitos pode facilitar bastante</a:t>
            </a:r>
            <a:br>
              <a:rPr lang="en"/>
            </a:br>
            <a:r>
              <a:rPr lang="en" sz="1000"/>
              <a:t> </a:t>
            </a:r>
            <a:br>
              <a:rPr lang="en"/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expr : expr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op=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('*'|'/') expr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#MultDiv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| expr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op=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('+'|'-') expr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#AddSub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//Tokens de operações aritméticas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MUL : '*';</a:t>
            </a:r>
            <a:b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DIV : '/';</a:t>
            </a:r>
            <a:b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ADD : '+';</a:t>
            </a:r>
            <a:b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SUB : '-';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3"/>
          <p:cNvSpPr txBox="1"/>
          <p:nvPr>
            <p:ph idx="1" type="body"/>
          </p:nvPr>
        </p:nvSpPr>
        <p:spPr>
          <a:xfrm>
            <a:off x="457200" y="1600200"/>
            <a:ext cx="421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T__0=1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T__1=2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T__2=3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T__3=4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INT=5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ID=6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MUL=7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DIV=8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ADD=9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SUB=10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BLOCKCOMMENT=11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53"/>
          <p:cNvSpPr txBox="1"/>
          <p:nvPr>
            <p:ph idx="1" type="body"/>
          </p:nvPr>
        </p:nvSpPr>
        <p:spPr>
          <a:xfrm>
            <a:off x="4668000" y="1600200"/>
            <a:ext cx="421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LINECOMMENT=12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WS=12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';'=1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'='=2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'('=3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')'=4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'*'=7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'/'=8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'+'=9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'-'=10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Geração de Arquivos </a:t>
            </a:r>
            <a:r>
              <a:rPr lang="en" sz="2000"/>
              <a:t>(Tokens da Gramática Test)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"/>
          <p:cNvSpPr txBox="1"/>
          <p:nvPr>
            <p:ph idx="1" type="body"/>
          </p:nvPr>
        </p:nvSpPr>
        <p:spPr>
          <a:xfrm>
            <a:off x="457200" y="1600200"/>
            <a:ext cx="421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T__0=1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T__1=2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T__2=3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T__3=4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INT=5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ID=6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MUL=7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DIV=8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ADD=9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SUB=10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BLOCKCOMMENT=11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54"/>
          <p:cNvSpPr txBox="1"/>
          <p:nvPr>
            <p:ph idx="1" type="body"/>
          </p:nvPr>
        </p:nvSpPr>
        <p:spPr>
          <a:xfrm>
            <a:off x="4668000" y="1600200"/>
            <a:ext cx="421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LINECOMMENT=12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WS=12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';'=1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'='=2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'('=3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')'=4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'*'=7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'/'=8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'+'=9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'-'=10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Geração de Arquivos </a:t>
            </a:r>
            <a:r>
              <a:rPr lang="en" sz="2000"/>
              <a:t>(Tokens da Gramática Test)</a:t>
            </a:r>
            <a:endParaRPr/>
          </a:p>
        </p:txBody>
      </p:sp>
      <p:sp>
        <p:nvSpPr>
          <p:cNvPr id="637" name="Google Shape;637;p54"/>
          <p:cNvSpPr/>
          <p:nvPr/>
        </p:nvSpPr>
        <p:spPr>
          <a:xfrm>
            <a:off x="457200" y="1815350"/>
            <a:ext cx="1257300" cy="1700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4"/>
          <p:cNvSpPr/>
          <p:nvPr/>
        </p:nvSpPr>
        <p:spPr>
          <a:xfrm>
            <a:off x="4661800" y="2669150"/>
            <a:ext cx="1123800" cy="1700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4"/>
          <p:cNvSpPr/>
          <p:nvPr/>
        </p:nvSpPr>
        <p:spPr>
          <a:xfrm>
            <a:off x="1936701" y="2515250"/>
            <a:ext cx="2502900" cy="69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5"/>
          <p:cNvSpPr txBox="1"/>
          <p:nvPr>
            <p:ph idx="1" type="body"/>
          </p:nvPr>
        </p:nvSpPr>
        <p:spPr>
          <a:xfrm>
            <a:off x="457200" y="1600200"/>
            <a:ext cx="421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T__0=1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T__1=2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T__2=3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T__3=4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INT=5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ID=6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MUL=7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DIV=8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ADD=9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SUB=10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BLOCKCOMMENT=11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5"/>
          <p:cNvSpPr txBox="1"/>
          <p:nvPr>
            <p:ph idx="1" type="body"/>
          </p:nvPr>
        </p:nvSpPr>
        <p:spPr>
          <a:xfrm>
            <a:off x="4668000" y="1600200"/>
            <a:ext cx="421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LINECOMMENT=12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WS=12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';'=1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'='=2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'('=3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')'=4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'*'=7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'/'=8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'+'=9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'-'=10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Geração de Arquivos </a:t>
            </a:r>
            <a:r>
              <a:rPr lang="en" sz="2000"/>
              <a:t>(Tokens da Gramática Test)</a:t>
            </a:r>
            <a:endParaRPr/>
          </a:p>
        </p:txBody>
      </p:sp>
      <p:sp>
        <p:nvSpPr>
          <p:cNvPr id="647" name="Google Shape;647;p55"/>
          <p:cNvSpPr/>
          <p:nvPr/>
        </p:nvSpPr>
        <p:spPr>
          <a:xfrm>
            <a:off x="457200" y="4406150"/>
            <a:ext cx="1257300" cy="1700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5"/>
          <p:cNvSpPr/>
          <p:nvPr/>
        </p:nvSpPr>
        <p:spPr>
          <a:xfrm>
            <a:off x="4668000" y="4406150"/>
            <a:ext cx="1257300" cy="1700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5"/>
          <p:cNvSpPr/>
          <p:nvPr/>
        </p:nvSpPr>
        <p:spPr>
          <a:xfrm>
            <a:off x="1939801" y="4624200"/>
            <a:ext cx="2502900" cy="69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Modifique o visitor </a:t>
            </a:r>
            <a:r>
              <a:rPr lang="en"/>
              <a:t>TestExtendVisitor</a:t>
            </a:r>
            <a:r>
              <a:rPr lang="en"/>
              <a:t> para computar o resultado das expressões definidas na gramática Test.</a:t>
            </a:r>
            <a:br>
              <a:rPr lang="en"/>
            </a:br>
            <a:r>
              <a:rPr lang="en"/>
              <a:t>Ex.:</a:t>
            </a:r>
            <a:br>
              <a:rPr lang="en"/>
            </a:br>
            <a:r>
              <a:rPr lang="en" sz="1000"/>
              <a:t> </a:t>
            </a:r>
            <a:br>
              <a:rPr lang="en"/>
            </a:br>
            <a:r>
              <a:rPr lang="en"/>
              <a:t>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 = (3 - 4) * 5;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</a:t>
            </a:r>
            <a:br>
              <a:rPr b="1"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-5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//Saída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 = 3 * 4 + 5;	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 (linha 1)</a:t>
            </a:r>
            <a:br>
              <a:rPr b="1"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 = x + 10;		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 (linha 2)</a:t>
            </a:r>
            <a:br>
              <a:rPr b="1"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17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//Saída (linha 1)</a:t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 = 27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//Saída (linha 2)</a:t>
            </a:r>
            <a:endParaRPr/>
          </a:p>
        </p:txBody>
      </p:sp>
      <p:sp>
        <p:nvSpPr>
          <p:cNvPr id="655" name="Google Shape;65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 sz="2000"/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ANTLR gera métodos no listener e no visitor de acordo com as regras de produção da gramática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Por padrão, não são criados métodos para as alternativas de cada regra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Podemos "etiquetar" com uma label as alternativas das regras que desejamos que seja gerado um método </a:t>
            </a:r>
            <a:r>
              <a:rPr lang="en"/>
              <a:t>no listener e no visitor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ara cada variável não declarada, o</a:t>
            </a:r>
            <a:r>
              <a:rPr lang="en"/>
              <a:t> visitor deverá exibir uma mensagem de erro indicando o nome, a linha e a coluna na qual a variável foi encontrada na entrada. </a:t>
            </a:r>
            <a:r>
              <a:rPr lang="en"/>
              <a:t>Caso não exista</a:t>
            </a:r>
            <a:r>
              <a:rPr lang="en"/>
              <a:t> nenhuma variável não declarada, então, a</a:t>
            </a:r>
            <a:r>
              <a:rPr lang="en"/>
              <a:t>o final da avaliação de todas as expressões de entrada, o visitor deverá exibir os valores finais de todas as variáveis declaradas. </a:t>
            </a:r>
            <a:br>
              <a:rPr lang="en"/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 = 10;				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 (linha 1)</a:t>
            </a:r>
            <a:br>
              <a:rPr b="1"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 = x * 20;     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 (linha 2)</a:t>
            </a:r>
            <a:br>
              <a:rPr b="1"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200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//Saída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 = (3 - 4) * 5;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 (linha 1)</a:t>
            </a:r>
            <a:br>
              <a:rPr b="1"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 = z + 10;     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 (linha 2)</a:t>
            </a:r>
            <a:b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 = 10 + w;     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//Entrada (linha 3)</a:t>
            </a:r>
            <a:br>
              <a:rPr b="1"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erro: variável 'z' indefinida na linha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2, coluna 4</a:t>
            </a:r>
            <a:b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erro: variável 'w' indefinida na linha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3, coluna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  <p:sp>
        <p:nvSpPr>
          <p:cNvPr id="673" name="Google Shape;673;p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exercício prático deve ser realizado individualmente e enviado por e-mail com o assunto “EXERCÍCIO PRÁTICO 02” no classroom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resolução do exercício prático </a:t>
            </a:r>
            <a:r>
              <a:rPr lang="en"/>
              <a:t>deve estar em um arquivo com o nome “TestExtendVisitor.java”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Labels </a:t>
            </a:r>
            <a:r>
              <a:rPr lang="en" sz="2000"/>
              <a:t>(Gramática Exp vs Gramática AnnotExp)</a:t>
            </a:r>
            <a:endParaRPr sz="2000"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grammar Exp;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 : 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 : e '*' e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e '+' e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INT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: [0-9]+;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  : [ \t\r\n]+ -&gt; skip;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Labels </a:t>
            </a:r>
            <a:r>
              <a:rPr lang="en" sz="2000"/>
              <a:t>(Gramática Exp vs Gramática AnnotExp)</a:t>
            </a:r>
            <a:endParaRPr sz="2000"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grammar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AnnotExp;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 : 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 : e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		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#MulExp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e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   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#AddExp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| INT				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#Int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;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 : '*';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 : '+';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: [0-9]+;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WS  : [ \t\r\n]+ -&gt; skip;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</a:t>
            </a:r>
            <a:r>
              <a:rPr lang="en"/>
              <a:t>e origina no padrão Observer, onde observadores (ou ouvintes) são notificados quando determinados eventos ocorrem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</a:t>
            </a:r>
            <a:r>
              <a:rPr lang="en"/>
              <a:t>ão criados métodos de entrada (enter rule) e de saída (exit rule) para cada regra de produção e para as alternativas etiquetadas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 ANTLR disponibiliza um objeto walker (no qual o listener é anexado) que pode ser utilizado também em outras etapas do processo de compilação</a:t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Listener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Listener</a:t>
            </a:r>
            <a:r>
              <a:rPr lang="en"/>
              <a:t> </a:t>
            </a:r>
            <a:r>
              <a:rPr lang="en" sz="2000"/>
              <a:t>(Exemplo de Interface de Listener no ANTLR)</a:t>
            </a:r>
            <a:endParaRPr sz="20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interface AnnotExpListener 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extends ParseTreeListener {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void enterS(AnnotExpParser.SContext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void exitS(AnnotExpParser.SContext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void enterMulExp(AnnotExpParser.MulExpContext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void exitMulExp(AnnotExpParser.MulExpContext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void enterAddExp(AnnotExpParser.AddExpContext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void exitAddExp(AnnotExpParser.AddExpContext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void enterInt(AnnotExpParser.IntContext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void exitInt(AnnotExpParser.IntContext ctx);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