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324" r:id="rId4"/>
    <p:sldId id="318" r:id="rId5"/>
    <p:sldId id="319" r:id="rId6"/>
    <p:sldId id="320" r:id="rId7"/>
    <p:sldId id="321" r:id="rId8"/>
    <p:sldId id="323" r:id="rId9"/>
    <p:sldId id="325" r:id="rId10"/>
    <p:sldId id="326" r:id="rId11"/>
    <p:sldId id="327" r:id="rId12"/>
    <p:sldId id="328" r:id="rId13"/>
    <p:sldId id="329" r:id="rId14"/>
    <p:sldId id="370" r:id="rId15"/>
    <p:sldId id="317" r:id="rId16"/>
    <p:sldId id="263" r:id="rId17"/>
    <p:sldId id="264" r:id="rId18"/>
    <p:sldId id="265" r:id="rId19"/>
    <p:sldId id="259" r:id="rId20"/>
    <p:sldId id="260" r:id="rId21"/>
    <p:sldId id="261" r:id="rId22"/>
    <p:sldId id="332" r:id="rId23"/>
    <p:sldId id="351" r:id="rId24"/>
    <p:sldId id="308" r:id="rId25"/>
    <p:sldId id="368" r:id="rId26"/>
    <p:sldId id="369" r:id="rId27"/>
    <p:sldId id="357" r:id="rId28"/>
    <p:sldId id="366" r:id="rId29"/>
    <p:sldId id="365" r:id="rId30"/>
    <p:sldId id="358" r:id="rId31"/>
    <p:sldId id="371" r:id="rId32"/>
    <p:sldId id="359" r:id="rId33"/>
    <p:sldId id="353" r:id="rId34"/>
    <p:sldId id="348" r:id="rId35"/>
    <p:sldId id="349" r:id="rId36"/>
    <p:sldId id="367" r:id="rId37"/>
    <p:sldId id="350" r:id="rId38"/>
    <p:sldId id="338" r:id="rId39"/>
    <p:sldId id="339" r:id="rId40"/>
    <p:sldId id="352" r:id="rId41"/>
    <p:sldId id="346" r:id="rId42"/>
    <p:sldId id="340" r:id="rId43"/>
    <p:sldId id="342" r:id="rId44"/>
    <p:sldId id="347" r:id="rId45"/>
    <p:sldId id="331" r:id="rId46"/>
    <p:sldId id="360" r:id="rId47"/>
    <p:sldId id="361" r:id="rId4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A2BD9-5D64-4786-885F-CC6458E01271}" v="95" dt="2020-11-09T13:18:42.511"/>
    <p1510:client id="{61D0A150-6C8C-488A-9F0F-C002AECCC2B2}" v="1" dt="2020-11-09T15:01:12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6" d="100"/>
          <a:sy n="76" d="100"/>
        </p:scale>
        <p:origin x="-330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4F72A-8595-4E3D-B461-021E801466C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DF11F-2FBE-47B1-A1D9-2978F66A4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9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F11F-2FBE-47B1-A1D9-2978F66A4F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F11F-2FBE-47B1-A1D9-2978F66A4F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9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A198A-80B8-477A-A203-F6195CE1332C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A198A-80B8-477A-A203-F6195CE1332C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</a:t>
            </a:r>
            <a:r>
              <a:rPr lang="pt-BR"/>
              <a:t>álise Estática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8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404"/>
            <a:ext cx="9179713" cy="401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66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6065"/>
            <a:ext cx="9144000" cy="418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94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50" y="1556792"/>
            <a:ext cx="9157897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432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868686"/>
            <a:ext cx="9762808" cy="3656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00870"/>
            <a:ext cx="4989214" cy="209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12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DEpendência</a:t>
            </a:r>
            <a:r>
              <a:rPr lang="en-US" dirty="0"/>
              <a:t> de </a:t>
            </a:r>
            <a:r>
              <a:rPr lang="en-US" dirty="0" err="1"/>
              <a:t>código</a:t>
            </a:r>
            <a:endParaRPr lang="pt-BR" dirty="0" err="1">
              <a:cs typeface="Calibri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6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Dependência de código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41306"/>
          </a:xfrm>
        </p:spPr>
        <p:txBody>
          <a:bodyPr>
            <a:normAutofit/>
          </a:bodyPr>
          <a:lstStyle/>
          <a:p>
            <a:r>
              <a:rPr lang="pt-BR" dirty="0"/>
              <a:t>Caracteriza relação de ordem do programa</a:t>
            </a:r>
          </a:p>
          <a:p>
            <a:pPr lvl="1"/>
            <a:r>
              <a:rPr lang="pt-BR" dirty="0"/>
              <a:t>Fundamental para realizar otimizações =&gt; Garante corretude das transformações</a:t>
            </a:r>
          </a:p>
          <a:p>
            <a:r>
              <a:rPr lang="pt-BR" dirty="0"/>
              <a:t>Tipos</a:t>
            </a:r>
          </a:p>
          <a:p>
            <a:pPr lvl="1"/>
            <a:r>
              <a:rPr lang="pt-BR" dirty="0"/>
              <a:t>Dependência de dados </a:t>
            </a:r>
          </a:p>
          <a:p>
            <a:pPr lvl="1"/>
            <a:r>
              <a:rPr lang="pt-BR" dirty="0"/>
              <a:t>Dependência de controle</a:t>
            </a:r>
          </a:p>
        </p:txBody>
      </p:sp>
    </p:spTree>
    <p:extLst>
      <p:ext uri="{BB962C8B-B14F-4D97-AF65-F5344CB8AC3E}">
        <p14:creationId xmlns:p14="http://schemas.microsoft.com/office/powerpoint/2010/main" val="2147704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Dependência de dados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391592" cy="4525963"/>
          </a:xfrm>
        </p:spPr>
        <p:txBody>
          <a:bodyPr/>
          <a:lstStyle/>
          <a:p>
            <a:r>
              <a:rPr lang="pt-BR" dirty="0"/>
              <a:t>Linha j depende do linha i se a linha j puder ler um valor escrito em i.</a:t>
            </a:r>
          </a:p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080498" y="1143000"/>
            <a:ext cx="3536671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grpSp>
        <p:nvGrpSpPr>
          <p:cNvPr id="5" name="Group 11"/>
          <p:cNvGrpSpPr/>
          <p:nvPr/>
        </p:nvGrpSpPr>
        <p:grpSpPr>
          <a:xfrm>
            <a:off x="4727863" y="1759610"/>
            <a:ext cx="3264201" cy="3416320"/>
            <a:chOff x="3857620" y="3071810"/>
            <a:chExt cx="3264201" cy="3416320"/>
          </a:xfrm>
        </p:grpSpPr>
        <p:sp>
          <p:nvSpPr>
            <p:cNvPr id="7" name="TextBox 6"/>
            <p:cNvSpPr txBox="1"/>
            <p:nvPr/>
          </p:nvSpPr>
          <p:spPr>
            <a:xfrm>
              <a:off x="3907111" y="3071810"/>
              <a:ext cx="3214710" cy="3416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400" b="1" dirty="0" err="1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24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x) {</a:t>
              </a:r>
            </a:p>
            <a:p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 ...</a:t>
              </a:r>
            </a:p>
            <a:p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pt-BR" sz="2400" b="1" dirty="0" err="1"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(x &gt; 10) {</a:t>
              </a:r>
            </a:p>
            <a:p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   x = x + 1;</a:t>
              </a:r>
            </a:p>
            <a:p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 } </a:t>
              </a:r>
              <a:r>
                <a:rPr lang="pt-BR" sz="2400" b="1" dirty="0" err="1"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   x = 5;</a:t>
              </a:r>
            </a:p>
            <a:p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pt-BR" sz="2400" b="1" dirty="0" err="1">
                  <a:latin typeface="Courier New" pitchFamily="49" charset="0"/>
                  <a:cs typeface="Courier New" pitchFamily="49" charset="0"/>
                </a:rPr>
                <a:t>print</a:t>
              </a:r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(x);</a:t>
              </a:r>
            </a:p>
            <a:p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5169185" y="3352801"/>
              <a:ext cx="242455" cy="540327"/>
            </a:xfrm>
            <a:custGeom>
              <a:avLst/>
              <a:gdLst>
                <a:gd name="connsiteX0" fmla="*/ 34636 w 242455"/>
                <a:gd name="connsiteY0" fmla="*/ 540327 h 540327"/>
                <a:gd name="connsiteX1" fmla="*/ 34636 w 242455"/>
                <a:gd name="connsiteY1" fmla="*/ 180109 h 540327"/>
                <a:gd name="connsiteX2" fmla="*/ 242455 w 242455"/>
                <a:gd name="connsiteY2" fmla="*/ 0 h 54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455" h="540327">
                  <a:moveTo>
                    <a:pt x="34636" y="540327"/>
                  </a:moveTo>
                  <a:cubicBezTo>
                    <a:pt x="17318" y="405245"/>
                    <a:pt x="0" y="270163"/>
                    <a:pt x="34636" y="180109"/>
                  </a:cubicBezTo>
                  <a:cubicBezTo>
                    <a:pt x="69272" y="90055"/>
                    <a:pt x="155863" y="45027"/>
                    <a:pt x="242455" y="0"/>
                  </a:cubicBez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621623" y="3429439"/>
              <a:ext cx="267855" cy="928255"/>
            </a:xfrm>
            <a:custGeom>
              <a:avLst/>
              <a:gdLst>
                <a:gd name="connsiteX0" fmla="*/ 0 w 267855"/>
                <a:gd name="connsiteY0" fmla="*/ 928255 h 928255"/>
                <a:gd name="connsiteX1" fmla="*/ 263237 w 267855"/>
                <a:gd name="connsiteY1" fmla="*/ 263237 h 928255"/>
                <a:gd name="connsiteX2" fmla="*/ 27709 w 267855"/>
                <a:gd name="connsiteY2" fmla="*/ 0 h 92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855" h="928255">
                  <a:moveTo>
                    <a:pt x="0" y="928255"/>
                  </a:moveTo>
                  <a:cubicBezTo>
                    <a:pt x="129309" y="673100"/>
                    <a:pt x="258619" y="417946"/>
                    <a:pt x="263237" y="263237"/>
                  </a:cubicBezTo>
                  <a:cubicBezTo>
                    <a:pt x="267855" y="108528"/>
                    <a:pt x="64655" y="46182"/>
                    <a:pt x="27709" y="0"/>
                  </a:cubicBez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857620" y="4433455"/>
              <a:ext cx="1484745" cy="1357745"/>
            </a:xfrm>
            <a:custGeom>
              <a:avLst/>
              <a:gdLst>
                <a:gd name="connsiteX0" fmla="*/ 1484745 w 1484745"/>
                <a:gd name="connsiteY0" fmla="*/ 1357745 h 1357745"/>
                <a:gd name="connsiteX1" fmla="*/ 127000 w 1484745"/>
                <a:gd name="connsiteY1" fmla="*/ 665018 h 1357745"/>
                <a:gd name="connsiteX2" fmla="*/ 722745 w 1484745"/>
                <a:gd name="connsiteY2" fmla="*/ 0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745" h="1357745">
                  <a:moveTo>
                    <a:pt x="1484745" y="1357745"/>
                  </a:moveTo>
                  <a:cubicBezTo>
                    <a:pt x="869372" y="1124527"/>
                    <a:pt x="254000" y="891309"/>
                    <a:pt x="127000" y="665018"/>
                  </a:cubicBezTo>
                  <a:cubicBezTo>
                    <a:pt x="0" y="438727"/>
                    <a:pt x="361372" y="219363"/>
                    <a:pt x="722745" y="0"/>
                  </a:cubicBez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978549" y="5143512"/>
              <a:ext cx="1414905" cy="657212"/>
            </a:xfrm>
            <a:custGeom>
              <a:avLst/>
              <a:gdLst>
                <a:gd name="connsiteX0" fmla="*/ 1484745 w 1484745"/>
                <a:gd name="connsiteY0" fmla="*/ 1357745 h 1357745"/>
                <a:gd name="connsiteX1" fmla="*/ 127000 w 1484745"/>
                <a:gd name="connsiteY1" fmla="*/ 665018 h 1357745"/>
                <a:gd name="connsiteX2" fmla="*/ 722745 w 1484745"/>
                <a:gd name="connsiteY2" fmla="*/ 0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745" h="1357745">
                  <a:moveTo>
                    <a:pt x="1484745" y="1357745"/>
                  </a:moveTo>
                  <a:cubicBezTo>
                    <a:pt x="869372" y="1124527"/>
                    <a:pt x="254000" y="891309"/>
                    <a:pt x="127000" y="665018"/>
                  </a:cubicBezTo>
                  <a:cubicBezTo>
                    <a:pt x="0" y="438727"/>
                    <a:pt x="361372" y="219363"/>
                    <a:pt x="722745" y="0"/>
                  </a:cubicBez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12"/>
          <p:cNvSpPr txBox="1"/>
          <p:nvPr/>
        </p:nvSpPr>
        <p:spPr>
          <a:xfrm>
            <a:off x="4777354" y="5415607"/>
            <a:ext cx="328614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/>
              <a:t>Pares uso-definição.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95536" y="4941168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*Linha =&gt; comando ou expressão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92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Dependência de controle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3916"/>
            <a:ext cx="4644506" cy="4625609"/>
          </a:xfrm>
        </p:spPr>
        <p:txBody>
          <a:bodyPr/>
          <a:lstStyle/>
          <a:p>
            <a:r>
              <a:rPr lang="pt-BR" dirty="0"/>
              <a:t>Linha j possui uma dependência de controle para linha i se execução de i determina a execução de j.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1706" y="1772816"/>
            <a:ext cx="321471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(x &gt; 10) 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 x = x + 1;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 x = 5;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 rot="653807">
            <a:off x="5848472" y="2725631"/>
            <a:ext cx="291477" cy="380386"/>
          </a:xfrm>
          <a:custGeom>
            <a:avLst/>
            <a:gdLst>
              <a:gd name="connsiteX0" fmla="*/ 34636 w 242455"/>
              <a:gd name="connsiteY0" fmla="*/ 540327 h 540327"/>
              <a:gd name="connsiteX1" fmla="*/ 34636 w 242455"/>
              <a:gd name="connsiteY1" fmla="*/ 180109 h 540327"/>
              <a:gd name="connsiteX2" fmla="*/ 242455 w 242455"/>
              <a:gd name="connsiteY2" fmla="*/ 0 h 540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455" h="540327">
                <a:moveTo>
                  <a:pt x="34636" y="540327"/>
                </a:moveTo>
                <a:cubicBezTo>
                  <a:pt x="17318" y="405245"/>
                  <a:pt x="0" y="270163"/>
                  <a:pt x="34636" y="180109"/>
                </a:cubicBezTo>
                <a:cubicBezTo>
                  <a:pt x="69272" y="90055"/>
                  <a:pt x="155863" y="45027"/>
                  <a:pt x="242455" y="0"/>
                </a:cubicBezTo>
              </a:path>
            </a:pathLst>
          </a:cu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 rot="417461">
            <a:off x="7042709" y="2862338"/>
            <a:ext cx="357190" cy="1000132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15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e controle juntos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0973" y="1831468"/>
            <a:ext cx="3151555" cy="4312176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2402972"/>
            <a:ext cx="254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5022C"/>
                </a:solidFill>
              </a:rPr>
              <a:t>DEPENDENCE GRAPH </a:t>
            </a:r>
            <a:endParaRPr lang="pt-BR" b="1" dirty="0">
              <a:solidFill>
                <a:srgbClr val="05022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093" y="6417254"/>
            <a:ext cx="604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“Dynamic Program Slicing”, </a:t>
            </a:r>
            <a:r>
              <a:rPr lang="en-US" dirty="0" err="1"/>
              <a:t>Agrawal</a:t>
            </a:r>
            <a:r>
              <a:rPr lang="en-US" dirty="0"/>
              <a:t> and </a:t>
            </a:r>
            <a:r>
              <a:rPr lang="en-US" dirty="0" err="1"/>
              <a:t>Horgan</a:t>
            </a:r>
            <a:r>
              <a:rPr lang="en-US" dirty="0"/>
              <a:t>, PLDI’90</a:t>
            </a:r>
            <a:endParaRPr lang="pt-B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870" y="2716434"/>
            <a:ext cx="4672045" cy="2786082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60257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-32" y="6211693"/>
            <a:ext cx="6894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*Example from Barbara Ryder’s ACACES Summer School Lecture Notes: </a:t>
            </a:r>
          </a:p>
          <a:p>
            <a:r>
              <a:rPr lang="en-US" dirty="0"/>
              <a:t>http://www.cs.rutgers.edu/~ryder/ACACES07/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571612"/>
            <a:ext cx="2702622" cy="358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4067944" y="1571612"/>
            <a:ext cx="396044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Alguma das expressões que manipulam “j” denotam constantes em tempo de compilação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527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41306"/>
          </a:xfrm>
        </p:spPr>
        <p:txBody>
          <a:bodyPr>
            <a:normAutofit/>
          </a:bodyPr>
          <a:lstStyle/>
          <a:p>
            <a:r>
              <a:rPr lang="pt-BR" dirty="0"/>
              <a:t>Método de extração de informação do software em tempo de compilação</a:t>
            </a:r>
          </a:p>
          <a:p>
            <a:pPr lvl="1"/>
            <a:r>
              <a:rPr lang="pt-BR" dirty="0"/>
              <a:t>Habilita uma série de aplicações em compiladores e engenharia de software</a:t>
            </a:r>
          </a:p>
          <a:p>
            <a:pPr lvl="2"/>
            <a:r>
              <a:rPr lang="pt-BR" dirty="0"/>
              <a:t>Em compiladores: Otimização de código</a:t>
            </a:r>
          </a:p>
          <a:p>
            <a:pPr lvl="2"/>
            <a:r>
              <a:rPr lang="pt-BR" dirty="0"/>
              <a:t>Em engenharia de software: Procura de erros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eta para a direita 3"/>
          <p:cNvSpPr/>
          <p:nvPr/>
        </p:nvSpPr>
        <p:spPr>
          <a:xfrm flipH="1">
            <a:off x="6948264" y="3679454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9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936" y="1571174"/>
            <a:ext cx="305637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-32" y="6211693"/>
            <a:ext cx="6894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*Example from Barbara Ryder’s ACACES Summer School Lecture Notes: </a:t>
            </a:r>
          </a:p>
          <a:p>
            <a:r>
              <a:rPr lang="en-US" dirty="0"/>
              <a:t>http://www.cs.rutgers.edu/~ryder/ACACES07/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571612"/>
            <a:ext cx="2702622" cy="358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95068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-32" y="6211693"/>
            <a:ext cx="6894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*Example from Barbara Ryder’s ACACES Summer School Lecture Notes: </a:t>
            </a:r>
          </a:p>
          <a:p>
            <a:r>
              <a:rPr lang="en-US" dirty="0"/>
              <a:t>http://www.cs.rutgers.edu/~ryder/ACACES07/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571612"/>
            <a:ext cx="2702622" cy="358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4737364" y="4465286"/>
            <a:ext cx="396044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Arestas denotam dependência de dados e de controle</a:t>
            </a:r>
            <a:endParaRPr lang="en-US" sz="28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95936" y="1571174"/>
            <a:ext cx="305637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86710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 Analysis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17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Dataflow</a:t>
            </a:r>
            <a:r>
              <a:rPr lang="pt-BR" dirty="0"/>
              <a:t> </a:t>
            </a:r>
            <a:r>
              <a:rPr lang="pt-BR" dirty="0" err="1"/>
              <a:t>Analysis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/>
              <a:t>O que faz? </a:t>
            </a:r>
          </a:p>
          <a:p>
            <a:pPr lvl="1"/>
            <a:r>
              <a:rPr lang="pt-BR" dirty="0"/>
              <a:t>Coleta informação de análise (e.g., definições </a:t>
            </a:r>
            <a:r>
              <a:rPr lang="pt-BR" dirty="0" err="1"/>
              <a:t>alcancáveis</a:t>
            </a:r>
            <a:r>
              <a:rPr lang="pt-BR" dirty="0"/>
              <a:t>) até não encontrar nada novo</a:t>
            </a:r>
          </a:p>
        </p:txBody>
      </p:sp>
    </p:spTree>
    <p:extLst>
      <p:ext uri="{BB962C8B-B14F-4D97-AF65-F5344CB8AC3E}">
        <p14:creationId xmlns:p14="http://schemas.microsoft.com/office/powerpoint/2010/main" val="970093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Dataflow</a:t>
            </a:r>
            <a:r>
              <a:rPr lang="pt-BR" dirty="0"/>
              <a:t> </a:t>
            </a:r>
            <a:r>
              <a:rPr lang="pt-BR" dirty="0" err="1"/>
              <a:t>Analysis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pt-BR" dirty="0"/>
              <a:t>Técnica que usa </a:t>
            </a:r>
            <a:r>
              <a:rPr lang="pt-BR" dirty="0" err="1"/>
              <a:t>Flow</a:t>
            </a:r>
            <a:r>
              <a:rPr lang="pt-BR" dirty="0"/>
              <a:t> </a:t>
            </a:r>
            <a:r>
              <a:rPr lang="pt-BR" dirty="0" err="1"/>
              <a:t>Graphs</a:t>
            </a:r>
            <a:r>
              <a:rPr lang="pt-BR" dirty="0"/>
              <a:t>* para calcular fatos sobre programa</a:t>
            </a:r>
          </a:p>
          <a:p>
            <a:r>
              <a:rPr lang="pt-BR" dirty="0"/>
              <a:t>Por exemplo, usa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Flow</a:t>
            </a:r>
            <a:r>
              <a:rPr lang="pt-BR" dirty="0"/>
              <a:t> </a:t>
            </a:r>
            <a:r>
              <a:rPr lang="pt-BR" dirty="0" err="1"/>
              <a:t>Graph</a:t>
            </a:r>
            <a:r>
              <a:rPr lang="pt-BR" dirty="0"/>
              <a:t> (CFG) para calcular </a:t>
            </a:r>
            <a:r>
              <a:rPr lang="pt-BR" b="1" dirty="0"/>
              <a:t>Definições Alcançáveis</a:t>
            </a:r>
          </a:p>
        </p:txBody>
      </p:sp>
    </p:spTree>
    <p:extLst>
      <p:ext uri="{BB962C8B-B14F-4D97-AF65-F5344CB8AC3E}">
        <p14:creationId xmlns:p14="http://schemas.microsoft.com/office/powerpoint/2010/main" val="730595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</a:t>
            </a:r>
            <a:r>
              <a:rPr lang="pt-BR" dirty="0" err="1"/>
              <a:t>ções</a:t>
            </a:r>
            <a:r>
              <a:rPr lang="pt-BR" dirty="0"/>
              <a:t> Alcançáveis (DA)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520696"/>
              </p:ext>
            </p:extLst>
          </p:nvPr>
        </p:nvGraphicFramePr>
        <p:xfrm>
          <a:off x="37177" y="3429000"/>
          <a:ext cx="8855303" cy="3406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8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4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05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Antes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Depois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pt-BR" sz="1400" b="1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j, k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(j,0),(k,0),(m,0)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(j,0),(k,0),(m,0)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(j,0),(k,0),(m,0)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(...) { 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(...) j=2;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(j,4),(k,0),(m,0)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k=j*2;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=j*2;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(j,7),(k,5),(m,6)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258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{...}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k=5*j+3;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(j,2),(j,7),(m,0),(m,6)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98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(j,2),(j,7),(k,9),(m,0),(m,6)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15" y="1052736"/>
            <a:ext cx="2592288" cy="236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95415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</a:t>
            </a:r>
            <a:r>
              <a:rPr lang="pt-BR" dirty="0" err="1"/>
              <a:t>ções</a:t>
            </a:r>
            <a:r>
              <a:rPr lang="pt-BR" dirty="0"/>
              <a:t> Alcançáveis (DA)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763003"/>
              </p:ext>
            </p:extLst>
          </p:nvPr>
        </p:nvGraphicFramePr>
        <p:xfrm>
          <a:off x="37177" y="3429000"/>
          <a:ext cx="8855303" cy="3406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8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4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05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Antes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Depois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pt-BR" sz="1400" b="1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j, k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(j,0),(k,0),(m,0)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(j,0),(k,0),(m,0)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(j,0),(k,0),(m,0)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(...) { 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(...) j=2;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(j,4),(k,0),(m,0)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k=j*2;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=j*2;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(j,7),(k,5),(m,6)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258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{...}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k=5*j+3;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(j,2),(j,7),(m,0),(m,6)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98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(j,2),(j,7),(k,9),(m,0),(m,6)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15" y="1052736"/>
            <a:ext cx="2592288" cy="236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/>
        </p:nvSpPr>
        <p:spPr>
          <a:xfrm>
            <a:off x="467544" y="2538611"/>
            <a:ext cx="8208912" cy="1754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dirty="0"/>
              <a:t>Neste caso, apenas uma iteração foi necessária para calcular o conjunto de interesse (definições alcançadas)</a:t>
            </a:r>
          </a:p>
        </p:txBody>
      </p:sp>
    </p:spTree>
    <p:extLst>
      <p:ext uri="{BB962C8B-B14F-4D97-AF65-F5344CB8AC3E}">
        <p14:creationId xmlns:p14="http://schemas.microsoft.com/office/powerpoint/2010/main" val="2859888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 que </a:t>
            </a:r>
            <a:r>
              <a:rPr lang="en-US" dirty="0" err="1"/>
              <a:t>acontece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presença</a:t>
            </a:r>
            <a:r>
              <a:rPr lang="en-US" dirty="0"/>
              <a:t> de loops?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5622" y="1658997"/>
            <a:ext cx="343876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for 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n;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c+=k;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8406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 que </a:t>
            </a:r>
            <a:r>
              <a:rPr lang="en-US" dirty="0" err="1"/>
              <a:t>acontece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presença</a:t>
            </a:r>
            <a:r>
              <a:rPr lang="en-US" dirty="0"/>
              <a:t> de loops?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5622" y="1658997"/>
            <a:ext cx="343876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for 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n;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c+=k;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319878" y="1529497"/>
            <a:ext cx="220445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1: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2: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3: while 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n)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4:  c=</a:t>
            </a:r>
            <a:r>
              <a:rPr lang="en-US" sz="1600" dirty="0" err="1">
                <a:latin typeface="Consolas" panose="020B0609020204030204" pitchFamily="49" charset="0"/>
              </a:rPr>
              <a:t>c+k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5: 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=i+1; }</a:t>
            </a:r>
          </a:p>
        </p:txBody>
      </p:sp>
      <p:sp>
        <p:nvSpPr>
          <p:cNvPr id="3" name="Retângulo 2"/>
          <p:cNvSpPr/>
          <p:nvPr/>
        </p:nvSpPr>
        <p:spPr>
          <a:xfrm>
            <a:off x="1763688" y="4077072"/>
            <a:ext cx="26451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while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n)</a:t>
            </a:r>
          </a:p>
        </p:txBody>
      </p:sp>
      <p:cxnSp>
        <p:nvCxnSpPr>
          <p:cNvPr id="7" name="Conector angulado 6"/>
          <p:cNvCxnSpPr/>
          <p:nvPr/>
        </p:nvCxnSpPr>
        <p:spPr>
          <a:xfrm rot="5400000" flipH="1" flipV="1">
            <a:off x="1263244" y="4267780"/>
            <a:ext cx="1872208" cy="1447384"/>
          </a:xfrm>
          <a:prstGeom prst="bentConnector3">
            <a:avLst>
              <a:gd name="adj1" fmla="val 1122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295495" y="59275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3203848" y="3284984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3" idx="2"/>
          </p:cNvCxnSpPr>
          <p:nvPr/>
        </p:nvCxnSpPr>
        <p:spPr>
          <a:xfrm flipH="1">
            <a:off x="3066426" y="4991472"/>
            <a:ext cx="19817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3203848" y="349636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411760" y="350100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084396" y="542863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713001" y="3645024"/>
            <a:ext cx="2883335" cy="1754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dirty="0"/>
              <a:t>É necessário iterar mais de uma vez!</a:t>
            </a:r>
          </a:p>
        </p:txBody>
      </p:sp>
    </p:spTree>
    <p:extLst>
      <p:ext uri="{BB962C8B-B14F-4D97-AF65-F5344CB8AC3E}">
        <p14:creationId xmlns:p14="http://schemas.microsoft.com/office/powerpoint/2010/main" val="3820346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 que </a:t>
            </a:r>
            <a:r>
              <a:rPr lang="en-US" dirty="0" err="1"/>
              <a:t>acontece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presença</a:t>
            </a:r>
            <a:r>
              <a:rPr lang="en-US" dirty="0"/>
              <a:t> de loops?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5622" y="1658997"/>
            <a:ext cx="343876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for 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n;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c+=k;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643509"/>
              </p:ext>
            </p:extLst>
          </p:nvPr>
        </p:nvGraphicFramePr>
        <p:xfrm>
          <a:off x="657940" y="3284984"/>
          <a:ext cx="799288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2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57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Iteração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Conjuntos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Definições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Alcancáveis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Após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Pontos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da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linha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Ln)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(c,1),(i,0),(k,0)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(c,1),(i,0),(k,0)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(c,1),(c,4),(i,2),(i,5),(k,0)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(c,4),(i,2),(i,5),(k,0)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(c,4),(i,5),(k,0)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(c,4),(i,5),(k,0)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5319878" y="1529497"/>
            <a:ext cx="220445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1: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2: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3: while 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n)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4:  c=</a:t>
            </a:r>
            <a:r>
              <a:rPr lang="en-US" sz="1600" dirty="0" err="1">
                <a:latin typeface="Consolas" panose="020B0609020204030204" pitchFamily="49" charset="0"/>
              </a:rPr>
              <a:t>c+k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5: 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=i+1; }</a:t>
            </a:r>
          </a:p>
        </p:txBody>
      </p:sp>
    </p:spTree>
    <p:extLst>
      <p:ext uri="{BB962C8B-B14F-4D97-AF65-F5344CB8AC3E}">
        <p14:creationId xmlns:p14="http://schemas.microsoft.com/office/powerpoint/2010/main" val="5162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2132856"/>
            <a:ext cx="7772400" cy="1362075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seguir</a:t>
            </a:r>
            <a:r>
              <a:rPr lang="en-US" dirty="0"/>
              <a:t> SLIDES </a:t>
            </a:r>
            <a:r>
              <a:rPr lang="en-US" dirty="0" err="1"/>
              <a:t>introdutórios</a:t>
            </a:r>
            <a:r>
              <a:rPr lang="en-US" dirty="0"/>
              <a:t> do </a:t>
            </a:r>
            <a:r>
              <a:rPr lang="en-US" dirty="0" err="1"/>
              <a:t>livro</a:t>
            </a:r>
            <a:r>
              <a:rPr lang="en-US" dirty="0"/>
              <a:t> PPA</a:t>
            </a:r>
          </a:p>
        </p:txBody>
      </p:sp>
      <p:sp>
        <p:nvSpPr>
          <p:cNvPr id="5" name="AutoShape 4" descr="Image result for Principles of program analys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4" name="Picture 6" descr="Livros Pod - Principles of Program Analysis - Flemming Nielson, Hanne Riis Nielson, Chris Hankin (364208474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34" y="3068960"/>
            <a:ext cx="3561184" cy="356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64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 que </a:t>
            </a:r>
            <a:r>
              <a:rPr lang="en-US" dirty="0" err="1"/>
              <a:t>acontece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presença</a:t>
            </a:r>
            <a:r>
              <a:rPr lang="en-US" dirty="0"/>
              <a:t> de loops?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5622" y="1658997"/>
            <a:ext cx="343876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for 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n;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c+=k;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553519"/>
              </p:ext>
            </p:extLst>
          </p:nvPr>
        </p:nvGraphicFramePr>
        <p:xfrm>
          <a:off x="1547664" y="3284984"/>
          <a:ext cx="566674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5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57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Iteração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(c,1),(c,4),(i,2),(i,5),(k,0)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(c,4),(i,2),(i,5),(k,0)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(c,4),(i,5),(k,0)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(c,4),(i,5),(k,0)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5319878" y="1529497"/>
            <a:ext cx="220445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1: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2: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3: while 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n)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4:  c=</a:t>
            </a:r>
            <a:r>
              <a:rPr lang="en-US" sz="1600" dirty="0" err="1">
                <a:latin typeface="Consolas" panose="020B0609020204030204" pitchFamily="49" charset="0"/>
              </a:rPr>
              <a:t>c+k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5: 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=i+1; }</a:t>
            </a:r>
          </a:p>
        </p:txBody>
      </p:sp>
      <p:sp>
        <p:nvSpPr>
          <p:cNvPr id="7" name="Retângulo 6"/>
          <p:cNvSpPr/>
          <p:nvPr/>
        </p:nvSpPr>
        <p:spPr>
          <a:xfrm>
            <a:off x="611560" y="2996952"/>
            <a:ext cx="8208912" cy="12003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dirty="0"/>
              <a:t>É necessário iterar mais de uma vez.  Mas é importante que o processo termine!</a:t>
            </a:r>
          </a:p>
        </p:txBody>
      </p:sp>
    </p:spTree>
    <p:extLst>
      <p:ext uri="{BB962C8B-B14F-4D97-AF65-F5344CB8AC3E}">
        <p14:creationId xmlns:p14="http://schemas.microsoft.com/office/powerpoint/2010/main" val="1840353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Fundamentação</a:t>
            </a:r>
            <a:r>
              <a:rPr lang="en-US" dirty="0"/>
              <a:t> de </a:t>
            </a:r>
            <a:br>
              <a:rPr lang="en-US" dirty="0"/>
            </a:br>
            <a:r>
              <a:rPr lang="en-US" dirty="0"/>
              <a:t>DATAFLOW ANALYSIS</a:t>
            </a:r>
            <a:endParaRPr lang="pt-BR" dirty="0">
              <a:cs typeface="Calibri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89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Intuitivamente</a:t>
            </a:r>
            <a:r>
              <a:rPr lang="en-US" dirty="0"/>
              <a:t>…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2339752" y="2348880"/>
            <a:ext cx="3952056" cy="2808312"/>
            <a:chOff x="2339752" y="2348880"/>
            <a:chExt cx="3952056" cy="2808312"/>
          </a:xfrm>
        </p:grpSpPr>
        <p:cxnSp>
          <p:nvCxnSpPr>
            <p:cNvPr id="7" name="Conector de seta reta 6"/>
            <p:cNvCxnSpPr/>
            <p:nvPr/>
          </p:nvCxnSpPr>
          <p:spPr>
            <a:xfrm flipV="1">
              <a:off x="2339752" y="2348880"/>
              <a:ext cx="0" cy="280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/>
            <p:nvPr/>
          </p:nvCxnSpPr>
          <p:spPr>
            <a:xfrm>
              <a:off x="2339752" y="5155748"/>
              <a:ext cx="3952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CaixaDeTexto 10"/>
          <p:cNvSpPr txBox="1"/>
          <p:nvPr/>
        </p:nvSpPr>
        <p:spPr>
          <a:xfrm>
            <a:off x="5796136" y="5301208"/>
            <a:ext cx="94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iteração</a:t>
            </a:r>
            <a:endParaRPr lang="en-US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52246" y="230080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MS Gothic"/>
              </a:rPr>
              <a:t>⊆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Forma livre 12"/>
          <p:cNvSpPr/>
          <p:nvPr/>
        </p:nvSpPr>
        <p:spPr>
          <a:xfrm>
            <a:off x="2342367" y="3394553"/>
            <a:ext cx="2605414" cy="1753644"/>
          </a:xfrm>
          <a:custGeom>
            <a:avLst/>
            <a:gdLst>
              <a:gd name="connsiteX0" fmla="*/ 0 w 2605414"/>
              <a:gd name="connsiteY0" fmla="*/ 1753644 h 1753644"/>
              <a:gd name="connsiteX1" fmla="*/ 413359 w 2605414"/>
              <a:gd name="connsiteY1" fmla="*/ 1753644 h 1753644"/>
              <a:gd name="connsiteX2" fmla="*/ 400833 w 2605414"/>
              <a:gd name="connsiteY2" fmla="*/ 1365337 h 1753644"/>
              <a:gd name="connsiteX3" fmla="*/ 814192 w 2605414"/>
              <a:gd name="connsiteY3" fmla="*/ 1365337 h 1753644"/>
              <a:gd name="connsiteX4" fmla="*/ 814192 w 2605414"/>
              <a:gd name="connsiteY4" fmla="*/ 1039661 h 1753644"/>
              <a:gd name="connsiteX5" fmla="*/ 1265129 w 2605414"/>
              <a:gd name="connsiteY5" fmla="*/ 1039661 h 1753644"/>
              <a:gd name="connsiteX6" fmla="*/ 1252603 w 2605414"/>
              <a:gd name="connsiteY6" fmla="*/ 375781 h 1753644"/>
              <a:gd name="connsiteX7" fmla="*/ 1615858 w 2605414"/>
              <a:gd name="connsiteY7" fmla="*/ 363255 h 1753644"/>
              <a:gd name="connsiteX8" fmla="*/ 1615858 w 2605414"/>
              <a:gd name="connsiteY8" fmla="*/ 0 h 1753644"/>
              <a:gd name="connsiteX9" fmla="*/ 2605414 w 2605414"/>
              <a:gd name="connsiteY9" fmla="*/ 0 h 175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05414" h="1753644">
                <a:moveTo>
                  <a:pt x="0" y="1753644"/>
                </a:moveTo>
                <a:lnTo>
                  <a:pt x="413359" y="1753644"/>
                </a:lnTo>
                <a:lnTo>
                  <a:pt x="400833" y="1365337"/>
                </a:lnTo>
                <a:lnTo>
                  <a:pt x="814192" y="1365337"/>
                </a:lnTo>
                <a:lnTo>
                  <a:pt x="814192" y="1039661"/>
                </a:lnTo>
                <a:lnTo>
                  <a:pt x="1265129" y="1039661"/>
                </a:lnTo>
                <a:lnTo>
                  <a:pt x="1252603" y="375781"/>
                </a:lnTo>
                <a:lnTo>
                  <a:pt x="1615858" y="363255"/>
                </a:lnTo>
                <a:lnTo>
                  <a:pt x="1615858" y="0"/>
                </a:lnTo>
                <a:lnTo>
                  <a:pt x="2605414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/>
          <p:cNvSpPr txBox="1"/>
          <p:nvPr/>
        </p:nvSpPr>
        <p:spPr>
          <a:xfrm>
            <a:off x="507605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6" name="Texto explicativo retangular 15"/>
          <p:cNvSpPr/>
          <p:nvPr/>
        </p:nvSpPr>
        <p:spPr>
          <a:xfrm>
            <a:off x="3108254" y="2420888"/>
            <a:ext cx="1840260" cy="504056"/>
          </a:xfrm>
          <a:prstGeom prst="wedgeRectCallout">
            <a:avLst>
              <a:gd name="adj1" fmla="val 46998"/>
              <a:gd name="adj2" fmla="val 1171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ponto fixo existe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o explicativo retangular 16"/>
          <p:cNvSpPr/>
          <p:nvPr/>
        </p:nvSpPr>
        <p:spPr>
          <a:xfrm>
            <a:off x="899592" y="3510300"/>
            <a:ext cx="2056284" cy="926811"/>
          </a:xfrm>
          <a:prstGeom prst="wedgeRectCallout">
            <a:avLst>
              <a:gd name="adj1" fmla="val 43343"/>
              <a:gd name="adj2" fmla="val 766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Função é </a:t>
            </a:r>
            <a:r>
              <a:rPr lang="pt-BR" dirty="0" err="1">
                <a:solidFill>
                  <a:schemeClr val="tx1"/>
                </a:solidFill>
              </a:rPr>
              <a:t>monotônica</a:t>
            </a:r>
            <a:r>
              <a:rPr lang="pt-BR" dirty="0">
                <a:solidFill>
                  <a:schemeClr val="tx1"/>
                </a:solidFill>
              </a:rPr>
              <a:t> e contínua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771800" y="1412776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MS Gothic"/>
              </a:rPr>
              <a:t>S_1 ⊆ S_2 … </a:t>
            </a:r>
            <a:r>
              <a:rPr lang="en-US" dirty="0" err="1">
                <a:latin typeface="Consolas" panose="020B0609020204030204" pitchFamily="49" charset="0"/>
                <a:ea typeface="MS Gothic"/>
              </a:rPr>
              <a:t>S_i</a:t>
            </a:r>
            <a:r>
              <a:rPr lang="en-US" dirty="0">
                <a:latin typeface="Consolas" panose="020B0609020204030204" pitchFamily="49" charset="0"/>
                <a:ea typeface="MS Gothic"/>
              </a:rPr>
              <a:t> ⊆ … </a:t>
            </a:r>
            <a:r>
              <a:rPr lang="en-US" dirty="0" err="1">
                <a:latin typeface="Consolas" panose="020B0609020204030204" pitchFamily="49" charset="0"/>
                <a:ea typeface="MS Gothic"/>
              </a:rPr>
              <a:t>S_n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398106" y="5157192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1      2      3      4         5</a:t>
            </a:r>
          </a:p>
        </p:txBody>
      </p:sp>
    </p:spTree>
    <p:extLst>
      <p:ext uri="{BB962C8B-B14F-4D97-AF65-F5344CB8AC3E}">
        <p14:creationId xmlns:p14="http://schemas.microsoft.com/office/powerpoint/2010/main" val="2900586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020" name="Rectangle 220"/>
          <p:cNvSpPr>
            <a:spLocks noChangeArrowheads="1"/>
          </p:cNvSpPr>
          <p:nvPr/>
        </p:nvSpPr>
        <p:spPr bwMode="auto">
          <a:xfrm>
            <a:off x="7894638" y="1954213"/>
            <a:ext cx="282575" cy="2328862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grpSp>
        <p:nvGrpSpPr>
          <p:cNvPr id="2" name="Group 202"/>
          <p:cNvGrpSpPr>
            <a:grpSpLocks/>
          </p:cNvGrpSpPr>
          <p:nvPr/>
        </p:nvGrpSpPr>
        <p:grpSpPr bwMode="auto">
          <a:xfrm>
            <a:off x="2628900" y="1606550"/>
            <a:ext cx="1895475" cy="3144838"/>
            <a:chOff x="1656" y="1012"/>
            <a:chExt cx="1194" cy="1981"/>
          </a:xfrm>
        </p:grpSpPr>
        <p:sp>
          <p:nvSpPr>
            <p:cNvPr id="332812" name="Rectangle 12"/>
            <p:cNvSpPr>
              <a:spLocks noChangeArrowheads="1"/>
            </p:cNvSpPr>
            <p:nvPr/>
          </p:nvSpPr>
          <p:spPr bwMode="auto">
            <a:xfrm>
              <a:off x="1656" y="1012"/>
              <a:ext cx="1194" cy="1981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32814" name="Text Box 14"/>
            <p:cNvSpPr txBox="1">
              <a:spLocks noChangeArrowheads="1"/>
            </p:cNvSpPr>
            <p:nvPr/>
          </p:nvSpPr>
          <p:spPr bwMode="auto">
            <a:xfrm>
              <a:off x="1847" y="1406"/>
              <a:ext cx="644" cy="243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b="1">
                  <a:latin typeface="Courier New" pitchFamily="49" charset="0"/>
                </a:rPr>
                <a:t>x = 0;</a:t>
              </a:r>
            </a:p>
          </p:txBody>
        </p:sp>
        <p:sp>
          <p:nvSpPr>
            <p:cNvPr id="332815" name="Line 15"/>
            <p:cNvSpPr>
              <a:spLocks noChangeShapeType="1"/>
            </p:cNvSpPr>
            <p:nvPr/>
          </p:nvSpPr>
          <p:spPr bwMode="auto">
            <a:xfrm>
              <a:off x="2162" y="1057"/>
              <a:ext cx="0" cy="317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16" name="Line 16"/>
            <p:cNvSpPr>
              <a:spLocks noChangeShapeType="1"/>
            </p:cNvSpPr>
            <p:nvPr/>
          </p:nvSpPr>
          <p:spPr bwMode="auto">
            <a:xfrm>
              <a:off x="2162" y="1684"/>
              <a:ext cx="0" cy="317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17" name="Text Box 17"/>
            <p:cNvSpPr txBox="1">
              <a:spLocks noChangeArrowheads="1"/>
            </p:cNvSpPr>
            <p:nvPr/>
          </p:nvSpPr>
          <p:spPr bwMode="auto">
            <a:xfrm>
              <a:off x="1769" y="2030"/>
              <a:ext cx="816" cy="243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b="1">
                  <a:latin typeface="Courier New" pitchFamily="49" charset="0"/>
                </a:rPr>
                <a:t>x = x+1;</a:t>
              </a:r>
            </a:p>
          </p:txBody>
        </p:sp>
        <p:sp>
          <p:nvSpPr>
            <p:cNvPr id="332818" name="Line 18"/>
            <p:cNvSpPr>
              <a:spLocks noChangeShapeType="1"/>
            </p:cNvSpPr>
            <p:nvPr/>
          </p:nvSpPr>
          <p:spPr bwMode="auto">
            <a:xfrm>
              <a:off x="2202" y="2302"/>
              <a:ext cx="170" cy="349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19" name="Freeform 19"/>
            <p:cNvSpPr>
              <a:spLocks/>
            </p:cNvSpPr>
            <p:nvPr/>
          </p:nvSpPr>
          <p:spPr bwMode="auto">
            <a:xfrm>
              <a:off x="1701" y="1738"/>
              <a:ext cx="427" cy="882"/>
            </a:xfrm>
            <a:custGeom>
              <a:avLst/>
              <a:gdLst/>
              <a:ahLst/>
              <a:cxnLst>
                <a:cxn ang="0">
                  <a:pos x="791" y="586"/>
                </a:cxn>
                <a:cxn ang="0">
                  <a:pos x="677" y="794"/>
                </a:cxn>
                <a:cxn ang="0">
                  <a:pos x="357" y="886"/>
                </a:cxn>
                <a:cxn ang="0">
                  <a:pos x="52" y="730"/>
                </a:cxn>
                <a:cxn ang="0">
                  <a:pos x="45" y="261"/>
                </a:cxn>
                <a:cxn ang="0">
                  <a:pos x="308" y="26"/>
                </a:cxn>
                <a:cxn ang="0">
                  <a:pos x="656" y="104"/>
                </a:cxn>
                <a:cxn ang="0">
                  <a:pos x="791" y="268"/>
                </a:cxn>
              </a:cxnLst>
              <a:rect l="0" t="0" r="r" b="b"/>
              <a:pathLst>
                <a:path w="791" h="897">
                  <a:moveTo>
                    <a:pt x="791" y="586"/>
                  </a:moveTo>
                  <a:cubicBezTo>
                    <a:pt x="772" y="621"/>
                    <a:pt x="749" y="744"/>
                    <a:pt x="677" y="794"/>
                  </a:cubicBezTo>
                  <a:cubicBezTo>
                    <a:pt x="605" y="844"/>
                    <a:pt x="461" y="897"/>
                    <a:pt x="357" y="886"/>
                  </a:cubicBezTo>
                  <a:cubicBezTo>
                    <a:pt x="253" y="875"/>
                    <a:pt x="104" y="834"/>
                    <a:pt x="52" y="730"/>
                  </a:cubicBezTo>
                  <a:cubicBezTo>
                    <a:pt x="0" y="626"/>
                    <a:pt x="2" y="378"/>
                    <a:pt x="45" y="261"/>
                  </a:cubicBezTo>
                  <a:cubicBezTo>
                    <a:pt x="88" y="144"/>
                    <a:pt x="206" y="52"/>
                    <a:pt x="308" y="26"/>
                  </a:cubicBezTo>
                  <a:cubicBezTo>
                    <a:pt x="410" y="0"/>
                    <a:pt x="575" y="64"/>
                    <a:pt x="656" y="104"/>
                  </a:cubicBezTo>
                  <a:cubicBezTo>
                    <a:pt x="737" y="144"/>
                    <a:pt x="763" y="234"/>
                    <a:pt x="791" y="268"/>
                  </a:cubicBezTo>
                </a:path>
              </a:pathLst>
            </a:custGeom>
            <a:noFill/>
            <a:ln w="38100" cap="flat" cmpd="sng">
              <a:solidFill>
                <a:srgbClr val="6600C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36" name="Text Box 36"/>
            <p:cNvSpPr txBox="1">
              <a:spLocks noChangeArrowheads="1"/>
            </p:cNvSpPr>
            <p:nvPr/>
          </p:nvSpPr>
          <p:spPr bwMode="auto">
            <a:xfrm>
              <a:off x="1908" y="2681"/>
              <a:ext cx="902" cy="243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b="1" u="sng">
                  <a:solidFill>
                    <a:schemeClr val="bg2"/>
                  </a:solidFill>
                  <a:latin typeface="Courier New" pitchFamily="49" charset="0"/>
                </a:rPr>
                <a:t>output</a:t>
              </a:r>
              <a:r>
                <a:rPr lang="en-US" sz="1800" b="1">
                  <a:solidFill>
                    <a:schemeClr val="bg2"/>
                  </a:solidFill>
                  <a:latin typeface="Courier New" pitchFamily="49" charset="0"/>
                </a:rPr>
                <a:t> x;</a:t>
              </a:r>
            </a:p>
          </p:txBody>
        </p:sp>
        <p:grpSp>
          <p:nvGrpSpPr>
            <p:cNvPr id="3" name="Group 124"/>
            <p:cNvGrpSpPr>
              <a:grpSpLocks/>
            </p:cNvGrpSpPr>
            <p:nvPr/>
          </p:nvGrpSpPr>
          <p:grpSpPr bwMode="auto">
            <a:xfrm>
              <a:off x="2083" y="1766"/>
              <a:ext cx="49" cy="75"/>
              <a:chOff x="3016" y="2795"/>
              <a:chExt cx="93" cy="91"/>
            </a:xfrm>
          </p:grpSpPr>
          <p:sp>
            <p:nvSpPr>
              <p:cNvPr id="332925" name="Line 125"/>
              <p:cNvSpPr>
                <a:spLocks noChangeShapeType="1"/>
              </p:cNvSpPr>
              <p:nvPr/>
            </p:nvSpPr>
            <p:spPr bwMode="auto">
              <a:xfrm flipH="1">
                <a:off x="3016" y="2886"/>
                <a:ext cx="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926" name="Line 126"/>
              <p:cNvSpPr>
                <a:spLocks noChangeShapeType="1"/>
              </p:cNvSpPr>
              <p:nvPr/>
            </p:nvSpPr>
            <p:spPr bwMode="auto">
              <a:xfrm>
                <a:off x="3016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927" name="Line 127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</p:grpSp>
      </p:grpSp>
      <p:sp>
        <p:nvSpPr>
          <p:cNvPr id="332949" name="Text Box 149"/>
          <p:cNvSpPr txBox="1">
            <a:spLocks noChangeArrowheads="1"/>
          </p:cNvSpPr>
          <p:nvPr/>
        </p:nvSpPr>
        <p:spPr bwMode="auto">
          <a:xfrm>
            <a:off x="7751763" y="4595813"/>
            <a:ext cx="881062" cy="1189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72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itchFamily="18" charset="2"/>
              </a:rPr>
              <a:t>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7475" y="4176713"/>
            <a:ext cx="1862138" cy="1484312"/>
            <a:chOff x="41" y="2631"/>
            <a:chExt cx="1173" cy="935"/>
          </a:xfrm>
        </p:grpSpPr>
        <p:sp>
          <p:nvSpPr>
            <p:cNvPr id="332805" name="Text Box 5"/>
            <p:cNvSpPr txBox="1">
              <a:spLocks noChangeArrowheads="1"/>
            </p:cNvSpPr>
            <p:nvPr/>
          </p:nvSpPr>
          <p:spPr bwMode="auto">
            <a:xfrm>
              <a:off x="41" y="2631"/>
              <a:ext cx="1173" cy="935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</a:p>
            <a:p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b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f</a:t>
              </a:r>
              <a:r>
                <a:rPr lang="en-US" sz="1800" b="1" baseline="-25000">
                  <a:solidFill>
                    <a:schemeClr val="bg2"/>
                  </a:solidFill>
                  <a:latin typeface="Courier New" pitchFamily="49" charset="0"/>
                  <a:sym typeface="Symbol" pitchFamily="18" charset="2"/>
                </a:rPr>
                <a:t>x=0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(</a:t>
              </a:r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)</a:t>
              </a:r>
            </a:p>
            <a:p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c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b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  </a:t>
              </a:r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</a:t>
              </a:r>
            </a:p>
            <a:p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f</a:t>
              </a:r>
              <a:r>
                <a:rPr lang="en-US" sz="1800" b="1" baseline="-25000">
                  <a:solidFill>
                    <a:schemeClr val="bg2"/>
                  </a:solidFill>
                  <a:latin typeface="Courier New" pitchFamily="49" charset="0"/>
                  <a:sym typeface="Symbol" pitchFamily="18" charset="2"/>
                </a:rPr>
                <a:t>x=x+1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(</a:t>
              </a:r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c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)</a:t>
              </a:r>
            </a:p>
            <a:p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e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</a:t>
              </a:r>
              <a:endParaRPr lang="en-US" sz="1800" b="1" i="1">
                <a:solidFill>
                  <a:schemeClr val="folHlink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pic>
          <p:nvPicPr>
            <p:cNvPr id="332806" name="Picture 6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34" y="2694"/>
              <a:ext cx="123" cy="129"/>
            </a:xfrm>
            <a:prstGeom prst="rect">
              <a:avLst/>
            </a:prstGeom>
            <a:noFill/>
          </p:spPr>
        </p:pic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630" y="3065"/>
              <a:ext cx="72" cy="86"/>
              <a:chOff x="3016" y="2795"/>
              <a:chExt cx="93" cy="91"/>
            </a:xfrm>
          </p:grpSpPr>
          <p:sp>
            <p:nvSpPr>
              <p:cNvPr id="332808" name="Line 8"/>
              <p:cNvSpPr>
                <a:spLocks noChangeShapeType="1"/>
              </p:cNvSpPr>
              <p:nvPr/>
            </p:nvSpPr>
            <p:spPr bwMode="auto">
              <a:xfrm flipH="1">
                <a:off x="3016" y="2886"/>
                <a:ext cx="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09" name="Line 9"/>
              <p:cNvSpPr>
                <a:spLocks noChangeShapeType="1"/>
              </p:cNvSpPr>
              <p:nvPr/>
            </p:nvSpPr>
            <p:spPr bwMode="auto">
              <a:xfrm>
                <a:off x="3016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10" name="Line 10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</p:grpSp>
      </p:grpSp>
      <p:sp>
        <p:nvSpPr>
          <p:cNvPr id="332813" name="Rectangle 1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Como funciona?</a:t>
            </a:r>
          </a:p>
        </p:txBody>
      </p:sp>
      <p:sp>
        <p:nvSpPr>
          <p:cNvPr id="332823" name="Text Box 23"/>
          <p:cNvSpPr txBox="1">
            <a:spLocks noChangeArrowheads="1"/>
          </p:cNvSpPr>
          <p:nvPr/>
        </p:nvSpPr>
        <p:spPr bwMode="auto">
          <a:xfrm>
            <a:off x="23813" y="3884613"/>
            <a:ext cx="2462212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3. Recursive equations: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737225" y="3351213"/>
            <a:ext cx="147638" cy="149225"/>
            <a:chOff x="3152" y="1525"/>
            <a:chExt cx="182" cy="227"/>
          </a:xfrm>
        </p:grpSpPr>
        <p:sp>
          <p:nvSpPr>
            <p:cNvPr id="332826" name="Line 26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27" name="Line 27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28" name="Line 28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29" name="Line 29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7643813" y="3351213"/>
            <a:ext cx="147637" cy="149225"/>
            <a:chOff x="3152" y="1525"/>
            <a:chExt cx="182" cy="227"/>
          </a:xfrm>
        </p:grpSpPr>
        <p:sp>
          <p:nvSpPr>
            <p:cNvPr id="332831" name="Line 31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32" name="Line 32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33" name="Line 33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34" name="Line 34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sp>
        <p:nvSpPr>
          <p:cNvPr id="332835" name="Text Box 35"/>
          <p:cNvSpPr txBox="1">
            <a:spLocks noChangeArrowheads="1"/>
          </p:cNvSpPr>
          <p:nvPr/>
        </p:nvSpPr>
        <p:spPr bwMode="auto">
          <a:xfrm>
            <a:off x="117475" y="1606550"/>
            <a:ext cx="1862138" cy="1484313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sz="1800" b="1">
                <a:latin typeface="Courier New" pitchFamily="49" charset="0"/>
                <a:sym typeface="Symbol" pitchFamily="18" charset="2"/>
              </a:rPr>
              <a:t>x = 0;</a:t>
            </a:r>
          </a:p>
          <a:p>
            <a:r>
              <a:rPr lang="en-US" sz="1800" b="1" u="sng">
                <a:latin typeface="Courier New" pitchFamily="49" charset="0"/>
                <a:sym typeface="Symbol" pitchFamily="18" charset="2"/>
              </a:rPr>
              <a:t>do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 {</a:t>
            </a:r>
          </a:p>
          <a:p>
            <a:r>
              <a:rPr lang="en-US" sz="1800" b="1">
                <a:latin typeface="Courier New" pitchFamily="49" charset="0"/>
                <a:sym typeface="Symbol" pitchFamily="18" charset="2"/>
              </a:rPr>
              <a:t>  x = x+1;</a:t>
            </a:r>
          </a:p>
          <a:p>
            <a:r>
              <a:rPr lang="en-US" sz="1800" b="1">
                <a:latin typeface="Courier New" pitchFamily="49" charset="0"/>
                <a:sym typeface="Symbol" pitchFamily="18" charset="2"/>
              </a:rPr>
              <a:t>} </a:t>
            </a:r>
            <a:r>
              <a:rPr lang="en-US" sz="1800" b="1" u="sng">
                <a:latin typeface="Courier New" pitchFamily="49" charset="0"/>
                <a:sym typeface="Symbol" pitchFamily="18" charset="2"/>
              </a:rPr>
              <a:t>while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 (…);</a:t>
            </a:r>
          </a:p>
          <a:p>
            <a:r>
              <a:rPr lang="en-US" sz="1800" b="1" u="sng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output</a:t>
            </a:r>
            <a:r>
              <a:rPr lang="en-US" sz="1800" b="1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 x;</a:t>
            </a:r>
            <a:endParaRPr lang="en-US" sz="1800" b="1" i="1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332852" name="Text Box 52"/>
          <p:cNvSpPr txBox="1">
            <a:spLocks noChangeArrowheads="1"/>
          </p:cNvSpPr>
          <p:nvPr/>
        </p:nvSpPr>
        <p:spPr bwMode="auto">
          <a:xfrm>
            <a:off x="523875" y="1290638"/>
            <a:ext cx="1084263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Program:</a:t>
            </a:r>
          </a:p>
        </p:txBody>
      </p:sp>
      <p:sp>
        <p:nvSpPr>
          <p:cNvPr id="332853" name="AutoShape 53"/>
          <p:cNvSpPr>
            <a:spLocks noChangeArrowheads="1"/>
          </p:cNvSpPr>
          <p:nvPr/>
        </p:nvSpPr>
        <p:spPr bwMode="auto">
          <a:xfrm rot="1478072">
            <a:off x="2051050" y="2300288"/>
            <a:ext cx="504825" cy="265112"/>
          </a:xfrm>
          <a:prstGeom prst="rightArrow">
            <a:avLst>
              <a:gd name="adj1" fmla="val 49676"/>
              <a:gd name="adj2" fmla="val 77843"/>
            </a:avLst>
          </a:prstGeom>
          <a:gradFill rotWithShape="1">
            <a:gsLst>
              <a:gs pos="0">
                <a:schemeClr val="bg1"/>
              </a:gs>
              <a:gs pos="100000">
                <a:srgbClr val="C0C0C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32854" name="AutoShape 54"/>
          <p:cNvSpPr>
            <a:spLocks noChangeArrowheads="1"/>
          </p:cNvSpPr>
          <p:nvPr/>
        </p:nvSpPr>
        <p:spPr bwMode="auto">
          <a:xfrm rot="20121928" flipH="1">
            <a:off x="2022475" y="4652963"/>
            <a:ext cx="504825" cy="265112"/>
          </a:xfrm>
          <a:prstGeom prst="rightArrow">
            <a:avLst>
              <a:gd name="adj1" fmla="val 49676"/>
              <a:gd name="adj2" fmla="val 77843"/>
            </a:avLst>
          </a:prstGeom>
          <a:gradFill rotWithShape="1">
            <a:gsLst>
              <a:gs pos="0">
                <a:schemeClr val="bg1"/>
              </a:gs>
              <a:gs pos="100000">
                <a:srgbClr val="C0C0C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32855" name="Text Box 55"/>
          <p:cNvSpPr txBox="1">
            <a:spLocks noChangeArrowheads="1"/>
          </p:cNvSpPr>
          <p:nvPr/>
        </p:nvSpPr>
        <p:spPr bwMode="auto">
          <a:xfrm>
            <a:off x="2308225" y="1308100"/>
            <a:ext cx="229552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1. Control-flow graph:</a:t>
            </a: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102225" y="3351213"/>
            <a:ext cx="147638" cy="149225"/>
            <a:chOff x="3152" y="1525"/>
            <a:chExt cx="182" cy="227"/>
          </a:xfrm>
        </p:grpSpPr>
        <p:sp>
          <p:nvSpPr>
            <p:cNvPr id="332857" name="Line 57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58" name="Line 58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59" name="Line 59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60" name="Line 60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4713288" y="1965325"/>
            <a:ext cx="290512" cy="2327275"/>
            <a:chOff x="3231" y="1238"/>
            <a:chExt cx="183" cy="1466"/>
          </a:xfrm>
        </p:grpSpPr>
        <p:pic>
          <p:nvPicPr>
            <p:cNvPr id="332862" name="Picture 6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52" y="1276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63" name="Picture 6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59" y="1690"/>
              <a:ext cx="129" cy="129"/>
            </a:xfrm>
            <a:prstGeom prst="rect">
              <a:avLst/>
            </a:prstGeom>
            <a:noFill/>
          </p:spPr>
        </p:pic>
        <p:sp>
          <p:nvSpPr>
            <p:cNvPr id="332864" name="Rectangle 64"/>
            <p:cNvSpPr>
              <a:spLocks noChangeArrowheads="1"/>
            </p:cNvSpPr>
            <p:nvPr/>
          </p:nvSpPr>
          <p:spPr bwMode="auto">
            <a:xfrm>
              <a:off x="3231" y="1238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865" name="Picture 6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59" y="1908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66" name="Picture 66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55" y="2307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67" name="Picture 6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55" y="2525"/>
              <a:ext cx="129" cy="129"/>
            </a:xfrm>
            <a:prstGeom prst="rect">
              <a:avLst/>
            </a:prstGeom>
            <a:noFill/>
          </p:spPr>
        </p:pic>
      </p:grpSp>
      <p:sp>
        <p:nvSpPr>
          <p:cNvPr id="332875" name="AutoShape 75"/>
          <p:cNvSpPr>
            <a:spLocks noChangeArrowheads="1"/>
          </p:cNvSpPr>
          <p:nvPr/>
        </p:nvSpPr>
        <p:spPr bwMode="auto">
          <a:xfrm rot="-5400000">
            <a:off x="4932363" y="4306888"/>
            <a:ext cx="431800" cy="673100"/>
          </a:xfrm>
          <a:prstGeom prst="curvedRightArrow">
            <a:avLst>
              <a:gd name="adj1" fmla="val 21102"/>
              <a:gd name="adj2" fmla="val 5227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876" name="Text Box 76"/>
          <p:cNvSpPr txBox="1">
            <a:spLocks noChangeArrowheads="1"/>
          </p:cNvSpPr>
          <p:nvPr/>
        </p:nvSpPr>
        <p:spPr bwMode="auto">
          <a:xfrm>
            <a:off x="4987925" y="4883150"/>
            <a:ext cx="303213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sp>
        <p:nvSpPr>
          <p:cNvPr id="332884" name="Text Box 84"/>
          <p:cNvSpPr txBox="1">
            <a:spLocks noChangeArrowheads="1"/>
          </p:cNvSpPr>
          <p:nvPr/>
        </p:nvSpPr>
        <p:spPr bwMode="auto">
          <a:xfrm rot="5400000">
            <a:off x="988218" y="5530057"/>
            <a:ext cx="34766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</a:t>
            </a:r>
          </a:p>
        </p:txBody>
      </p:sp>
      <p:grpSp>
        <p:nvGrpSpPr>
          <p:cNvPr id="10" name="Group 201"/>
          <p:cNvGrpSpPr>
            <a:grpSpLocks/>
          </p:cNvGrpSpPr>
          <p:nvPr/>
        </p:nvGrpSpPr>
        <p:grpSpPr bwMode="auto">
          <a:xfrm>
            <a:off x="23813" y="5888038"/>
            <a:ext cx="9123362" cy="923925"/>
            <a:chOff x="15" y="3709"/>
            <a:chExt cx="5747" cy="582"/>
          </a:xfrm>
        </p:grpSpPr>
        <p:sp>
          <p:nvSpPr>
            <p:cNvPr id="332811" name="Rectangle 11"/>
            <p:cNvSpPr>
              <a:spLocks noChangeArrowheads="1"/>
            </p:cNvSpPr>
            <p:nvPr/>
          </p:nvSpPr>
          <p:spPr bwMode="auto">
            <a:xfrm>
              <a:off x="28" y="3719"/>
              <a:ext cx="5703" cy="57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0C0C0"/>
                </a:gs>
              </a:gsLst>
              <a:lin ang="0" scaled="1"/>
            </a:gra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32877" name="Text Box 77"/>
            <p:cNvSpPr txBox="1">
              <a:spLocks noChangeArrowheads="1"/>
            </p:cNvSpPr>
            <p:nvPr/>
          </p:nvSpPr>
          <p:spPr bwMode="auto">
            <a:xfrm>
              <a:off x="15" y="3709"/>
              <a:ext cx="1937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a-DK" sz="16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4. one ”big” </a:t>
              </a:r>
              <a:r>
                <a:rPr lang="da-DK" sz="1600" b="1" i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transfer function</a:t>
              </a:r>
              <a:r>
                <a:rPr lang="da-DK" sz="16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:</a:t>
              </a:r>
            </a:p>
          </p:txBody>
        </p:sp>
        <p:sp>
          <p:nvSpPr>
            <p:cNvPr id="332878" name="Text Box 78"/>
            <p:cNvSpPr txBox="1">
              <a:spLocks noChangeArrowheads="1"/>
            </p:cNvSpPr>
            <p:nvPr/>
          </p:nvSpPr>
          <p:spPr bwMode="auto">
            <a:xfrm>
              <a:off x="51" y="3897"/>
              <a:ext cx="3423" cy="262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r>
                <a:rPr lang="en-US" sz="1600" b="1">
                  <a:solidFill>
                    <a:srgbClr val="CC3300"/>
                  </a:solidFill>
                  <a:latin typeface="Courier New" pitchFamily="49" charset="0"/>
                  <a:sym typeface="Symbol" pitchFamily="18" charset="2"/>
                </a:rPr>
                <a:t>T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((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,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b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,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c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,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d,e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))</a:t>
              </a:r>
              <a:r>
                <a:rPr lang="en-US" sz="1600" b="1" baseline="-25000"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>
                  <a:sym typeface="Symbol" pitchFamily="18" charset="2"/>
                </a:rPr>
                <a:t> 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(  ,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f</a:t>
              </a:r>
              <a:r>
                <a:rPr lang="en-US" sz="1600" b="1" baseline="-25000">
                  <a:solidFill>
                    <a:schemeClr val="bg2"/>
                  </a:solidFill>
                  <a:latin typeface="Courier New" pitchFamily="49" charset="0"/>
                  <a:sym typeface="Symbol" pitchFamily="18" charset="2"/>
                </a:rPr>
                <a:t>x=0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(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)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,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b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  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,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f</a:t>
              </a:r>
              <a:r>
                <a:rPr lang="en-US" sz="1600" b="1" baseline="-25000">
                  <a:solidFill>
                    <a:schemeClr val="bg2"/>
                  </a:solidFill>
                  <a:latin typeface="Courier New" pitchFamily="49" charset="0"/>
                  <a:sym typeface="Symbol" pitchFamily="18" charset="2"/>
                </a:rPr>
                <a:t>x=x+1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(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c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),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)</a:t>
              </a:r>
            </a:p>
          </p:txBody>
        </p:sp>
        <p:pic>
          <p:nvPicPr>
            <p:cNvPr id="332879" name="Picture 79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81" y="3981"/>
              <a:ext cx="129" cy="129"/>
            </a:xfrm>
            <a:prstGeom prst="rect">
              <a:avLst/>
            </a:prstGeom>
            <a:noFill/>
          </p:spPr>
        </p:pic>
        <p:grpSp>
          <p:nvGrpSpPr>
            <p:cNvPr id="11" name="Group 80"/>
            <p:cNvGrpSpPr>
              <a:grpSpLocks/>
            </p:cNvGrpSpPr>
            <p:nvPr/>
          </p:nvGrpSpPr>
          <p:grpSpPr bwMode="auto">
            <a:xfrm>
              <a:off x="2360" y="4014"/>
              <a:ext cx="49" cy="75"/>
              <a:chOff x="3016" y="2795"/>
              <a:chExt cx="93" cy="91"/>
            </a:xfrm>
          </p:grpSpPr>
          <p:sp>
            <p:nvSpPr>
              <p:cNvPr id="332881" name="Line 81"/>
              <p:cNvSpPr>
                <a:spLocks noChangeShapeType="1"/>
              </p:cNvSpPr>
              <p:nvPr/>
            </p:nvSpPr>
            <p:spPr bwMode="auto">
              <a:xfrm flipH="1">
                <a:off x="3016" y="2886"/>
                <a:ext cx="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82" name="Line 82"/>
              <p:cNvSpPr>
                <a:spLocks noChangeShapeType="1"/>
              </p:cNvSpPr>
              <p:nvPr/>
            </p:nvSpPr>
            <p:spPr bwMode="auto">
              <a:xfrm>
                <a:off x="3016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83" name="Line 83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</p:grpSp>
        <p:pic>
          <p:nvPicPr>
            <p:cNvPr id="332885" name="Picture 85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50" y="3878"/>
              <a:ext cx="337" cy="31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</p:pic>
        <p:sp>
          <p:nvSpPr>
            <p:cNvPr id="332886" name="Text Box 86"/>
            <p:cNvSpPr txBox="1">
              <a:spLocks noChangeArrowheads="1"/>
            </p:cNvSpPr>
            <p:nvPr/>
          </p:nvSpPr>
          <p:spPr bwMode="auto">
            <a:xfrm>
              <a:off x="4757" y="3817"/>
              <a:ext cx="1005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a-DK" sz="12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|VAR|*|PP| = 1*5 = 5</a:t>
              </a:r>
            </a:p>
          </p:txBody>
        </p:sp>
        <p:sp>
          <p:nvSpPr>
            <p:cNvPr id="332887" name="Text Box 87"/>
            <p:cNvSpPr txBox="1">
              <a:spLocks noChangeArrowheads="1"/>
            </p:cNvSpPr>
            <p:nvPr/>
          </p:nvSpPr>
          <p:spPr bwMode="auto">
            <a:xfrm>
              <a:off x="3449" y="3881"/>
              <a:ext cx="1011" cy="3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r"/>
              <a:r>
                <a:rPr lang="da-DK" sz="1600" b="1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…over a ”big” </a:t>
              </a:r>
              <a:br>
                <a:rPr lang="da-DK" sz="1600" b="1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</a:br>
              <a:r>
                <a:rPr lang="da-DK" sz="1600" b="1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power-lattice:</a:t>
              </a:r>
            </a:p>
          </p:txBody>
        </p:sp>
      </p:grpSp>
      <p:grpSp>
        <p:nvGrpSpPr>
          <p:cNvPr id="12" name="Group 88"/>
          <p:cNvGrpSpPr>
            <a:grpSpLocks/>
          </p:cNvGrpSpPr>
          <p:nvPr/>
        </p:nvGrpSpPr>
        <p:grpSpPr bwMode="auto">
          <a:xfrm>
            <a:off x="6373813" y="3351213"/>
            <a:ext cx="147637" cy="149225"/>
            <a:chOff x="3152" y="1525"/>
            <a:chExt cx="182" cy="227"/>
          </a:xfrm>
        </p:grpSpPr>
        <p:sp>
          <p:nvSpPr>
            <p:cNvPr id="332889" name="Line 89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90" name="Line 90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91" name="Line 91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92" name="Line 92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sp>
        <p:nvSpPr>
          <p:cNvPr id="332893" name="AutoShape 93"/>
          <p:cNvSpPr>
            <a:spLocks noChangeArrowheads="1"/>
          </p:cNvSpPr>
          <p:nvPr/>
        </p:nvSpPr>
        <p:spPr bwMode="auto">
          <a:xfrm rot="-5400000">
            <a:off x="5576888" y="4306888"/>
            <a:ext cx="431800" cy="673100"/>
          </a:xfrm>
          <a:prstGeom prst="curvedRightArrow">
            <a:avLst>
              <a:gd name="adj1" fmla="val 21102"/>
              <a:gd name="adj2" fmla="val 5227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894" name="Text Box 94"/>
          <p:cNvSpPr txBox="1">
            <a:spLocks noChangeArrowheads="1"/>
          </p:cNvSpPr>
          <p:nvPr/>
        </p:nvSpPr>
        <p:spPr bwMode="auto">
          <a:xfrm>
            <a:off x="5646738" y="4883150"/>
            <a:ext cx="303212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grpSp>
        <p:nvGrpSpPr>
          <p:cNvPr id="13" name="Group 102"/>
          <p:cNvGrpSpPr>
            <a:grpSpLocks/>
          </p:cNvGrpSpPr>
          <p:nvPr/>
        </p:nvGrpSpPr>
        <p:grpSpPr bwMode="auto">
          <a:xfrm>
            <a:off x="7008813" y="3351213"/>
            <a:ext cx="147637" cy="149225"/>
            <a:chOff x="3152" y="1525"/>
            <a:chExt cx="182" cy="227"/>
          </a:xfrm>
        </p:grpSpPr>
        <p:sp>
          <p:nvSpPr>
            <p:cNvPr id="332903" name="Line 103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04" name="Line 104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05" name="Line 105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06" name="Line 106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sp>
        <p:nvSpPr>
          <p:cNvPr id="332908" name="AutoShape 108"/>
          <p:cNvSpPr>
            <a:spLocks noChangeArrowheads="1"/>
          </p:cNvSpPr>
          <p:nvPr/>
        </p:nvSpPr>
        <p:spPr bwMode="auto">
          <a:xfrm rot="-5400000">
            <a:off x="6223000" y="4318000"/>
            <a:ext cx="431800" cy="673100"/>
          </a:xfrm>
          <a:prstGeom prst="curvedRightArrow">
            <a:avLst>
              <a:gd name="adj1" fmla="val 21102"/>
              <a:gd name="adj2" fmla="val 5227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909" name="Text Box 109"/>
          <p:cNvSpPr txBox="1">
            <a:spLocks noChangeArrowheads="1"/>
          </p:cNvSpPr>
          <p:nvPr/>
        </p:nvSpPr>
        <p:spPr bwMode="auto">
          <a:xfrm>
            <a:off x="6292850" y="4894263"/>
            <a:ext cx="303213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grpSp>
        <p:nvGrpSpPr>
          <p:cNvPr id="14" name="Group 110"/>
          <p:cNvGrpSpPr>
            <a:grpSpLocks/>
          </p:cNvGrpSpPr>
          <p:nvPr/>
        </p:nvGrpSpPr>
        <p:grpSpPr bwMode="auto">
          <a:xfrm>
            <a:off x="4502150" y="1722438"/>
            <a:ext cx="701675" cy="220662"/>
            <a:chOff x="3331" y="1024"/>
            <a:chExt cx="442" cy="139"/>
          </a:xfrm>
        </p:grpSpPr>
        <p:sp>
          <p:nvSpPr>
            <p:cNvPr id="332911" name="Text Box 111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0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12" name="Picture 11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grpSp>
        <p:nvGrpSpPr>
          <p:cNvPr id="15" name="Group 113"/>
          <p:cNvGrpSpPr>
            <a:grpSpLocks/>
          </p:cNvGrpSpPr>
          <p:nvPr/>
        </p:nvGrpSpPr>
        <p:grpSpPr bwMode="auto">
          <a:xfrm>
            <a:off x="5132388" y="1719263"/>
            <a:ext cx="701675" cy="220662"/>
            <a:chOff x="3331" y="1024"/>
            <a:chExt cx="442" cy="139"/>
          </a:xfrm>
        </p:grpSpPr>
        <p:sp>
          <p:nvSpPr>
            <p:cNvPr id="332914" name="Text Box 114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1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15" name="Picture 11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grpSp>
        <p:nvGrpSpPr>
          <p:cNvPr id="16" name="Group 116"/>
          <p:cNvGrpSpPr>
            <a:grpSpLocks/>
          </p:cNvGrpSpPr>
          <p:nvPr/>
        </p:nvGrpSpPr>
        <p:grpSpPr bwMode="auto">
          <a:xfrm>
            <a:off x="5772150" y="1730375"/>
            <a:ext cx="701675" cy="220663"/>
            <a:chOff x="3331" y="1024"/>
            <a:chExt cx="442" cy="139"/>
          </a:xfrm>
        </p:grpSpPr>
        <p:sp>
          <p:nvSpPr>
            <p:cNvPr id="332917" name="Text Box 117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2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18" name="Picture 118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grpSp>
        <p:nvGrpSpPr>
          <p:cNvPr id="17" name="Group 119"/>
          <p:cNvGrpSpPr>
            <a:grpSpLocks/>
          </p:cNvGrpSpPr>
          <p:nvPr/>
        </p:nvGrpSpPr>
        <p:grpSpPr bwMode="auto">
          <a:xfrm>
            <a:off x="6400800" y="1727200"/>
            <a:ext cx="701675" cy="220663"/>
            <a:chOff x="3331" y="1024"/>
            <a:chExt cx="442" cy="139"/>
          </a:xfrm>
        </p:grpSpPr>
        <p:sp>
          <p:nvSpPr>
            <p:cNvPr id="332920" name="Text Box 120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3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21" name="Picture 12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sp>
        <p:nvSpPr>
          <p:cNvPr id="332922" name="AutoShape 122"/>
          <p:cNvSpPr>
            <a:spLocks noChangeArrowheads="1"/>
          </p:cNvSpPr>
          <p:nvPr/>
        </p:nvSpPr>
        <p:spPr bwMode="auto">
          <a:xfrm rot="-5400000">
            <a:off x="6873875" y="4318000"/>
            <a:ext cx="431800" cy="673100"/>
          </a:xfrm>
          <a:prstGeom prst="curvedRightArrow">
            <a:avLst>
              <a:gd name="adj1" fmla="val 21102"/>
              <a:gd name="adj2" fmla="val 5227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923" name="Text Box 123"/>
          <p:cNvSpPr txBox="1">
            <a:spLocks noChangeArrowheads="1"/>
          </p:cNvSpPr>
          <p:nvPr/>
        </p:nvSpPr>
        <p:spPr bwMode="auto">
          <a:xfrm>
            <a:off x="7072313" y="4894263"/>
            <a:ext cx="303212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sp>
        <p:nvSpPr>
          <p:cNvPr id="332820" name="Text Box 20"/>
          <p:cNvSpPr txBox="1">
            <a:spLocks noChangeArrowheads="1"/>
          </p:cNvSpPr>
          <p:nvPr/>
        </p:nvSpPr>
        <p:spPr bwMode="auto">
          <a:xfrm>
            <a:off x="3741738" y="1935163"/>
            <a:ext cx="5905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800" b="1">
                <a:solidFill>
                  <a:schemeClr val="folHlink"/>
                </a:solidFill>
                <a:latin typeface="Courier New" pitchFamily="49" charset="0"/>
              </a:rPr>
              <a:t>a =</a:t>
            </a:r>
          </a:p>
        </p:txBody>
      </p:sp>
      <p:sp>
        <p:nvSpPr>
          <p:cNvPr id="332821" name="Text Box 21"/>
          <p:cNvSpPr txBox="1">
            <a:spLocks noChangeArrowheads="1"/>
          </p:cNvSpPr>
          <p:nvPr/>
        </p:nvSpPr>
        <p:spPr bwMode="auto">
          <a:xfrm>
            <a:off x="3730625" y="2608263"/>
            <a:ext cx="5905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800" b="1">
                <a:solidFill>
                  <a:schemeClr val="folHlink"/>
                </a:solidFill>
                <a:latin typeface="Courier New" pitchFamily="49" charset="0"/>
              </a:rPr>
              <a:t>b =</a:t>
            </a:r>
          </a:p>
        </p:txBody>
      </p:sp>
      <p:sp>
        <p:nvSpPr>
          <p:cNvPr id="332822" name="Text Box 22"/>
          <p:cNvSpPr txBox="1">
            <a:spLocks noChangeArrowheads="1"/>
          </p:cNvSpPr>
          <p:nvPr/>
        </p:nvSpPr>
        <p:spPr bwMode="auto">
          <a:xfrm>
            <a:off x="3752850" y="3611563"/>
            <a:ext cx="5905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800" b="1">
                <a:solidFill>
                  <a:schemeClr val="folHlink"/>
                </a:solidFill>
                <a:latin typeface="Courier New" pitchFamily="49" charset="0"/>
              </a:rPr>
              <a:t>d =</a:t>
            </a:r>
          </a:p>
        </p:txBody>
      </p:sp>
      <p:sp>
        <p:nvSpPr>
          <p:cNvPr id="332824" name="Text Box 24"/>
          <p:cNvSpPr txBox="1">
            <a:spLocks noChangeArrowheads="1"/>
          </p:cNvSpPr>
          <p:nvPr/>
        </p:nvSpPr>
        <p:spPr bwMode="auto">
          <a:xfrm>
            <a:off x="3730625" y="2921000"/>
            <a:ext cx="5905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800" b="1">
                <a:solidFill>
                  <a:schemeClr val="folHlink"/>
                </a:solidFill>
                <a:latin typeface="Courier New" pitchFamily="49" charset="0"/>
              </a:rPr>
              <a:t>c =</a:t>
            </a:r>
          </a:p>
        </p:txBody>
      </p:sp>
      <p:sp>
        <p:nvSpPr>
          <p:cNvPr id="332837" name="Text Box 37"/>
          <p:cNvSpPr txBox="1">
            <a:spLocks noChangeArrowheads="1"/>
          </p:cNvSpPr>
          <p:nvPr/>
        </p:nvSpPr>
        <p:spPr bwMode="auto">
          <a:xfrm>
            <a:off x="3741738" y="3938588"/>
            <a:ext cx="5905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800" b="1">
                <a:solidFill>
                  <a:schemeClr val="folHlink"/>
                </a:solidFill>
                <a:latin typeface="Courier New" pitchFamily="49" charset="0"/>
              </a:rPr>
              <a:t>e =</a:t>
            </a:r>
          </a:p>
        </p:txBody>
      </p:sp>
      <p:grpSp>
        <p:nvGrpSpPr>
          <p:cNvPr id="18" name="Group 128"/>
          <p:cNvGrpSpPr>
            <a:grpSpLocks/>
          </p:cNvGrpSpPr>
          <p:nvPr/>
        </p:nvGrpSpPr>
        <p:grpSpPr bwMode="auto">
          <a:xfrm>
            <a:off x="7683500" y="1730375"/>
            <a:ext cx="701675" cy="220663"/>
            <a:chOff x="3331" y="1024"/>
            <a:chExt cx="442" cy="139"/>
          </a:xfrm>
        </p:grpSpPr>
        <p:sp>
          <p:nvSpPr>
            <p:cNvPr id="332929" name="Text Box 129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5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30" name="Picture 13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sp>
        <p:nvSpPr>
          <p:cNvPr id="332931" name="AutoShape 131"/>
          <p:cNvSpPr>
            <a:spLocks noChangeArrowheads="1"/>
          </p:cNvSpPr>
          <p:nvPr/>
        </p:nvSpPr>
        <p:spPr bwMode="auto">
          <a:xfrm rot="14100000">
            <a:off x="8043863" y="4429125"/>
            <a:ext cx="503237" cy="360363"/>
          </a:xfrm>
          <a:prstGeom prst="curvedRightArrow">
            <a:avLst>
              <a:gd name="adj1" fmla="val 16722"/>
              <a:gd name="adj2" fmla="val 48231"/>
              <a:gd name="adj3" fmla="val 4654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932" name="Text Box 132"/>
          <p:cNvSpPr txBox="1">
            <a:spLocks noChangeArrowheads="1"/>
          </p:cNvSpPr>
          <p:nvPr/>
        </p:nvSpPr>
        <p:spPr bwMode="auto">
          <a:xfrm>
            <a:off x="8410575" y="4829175"/>
            <a:ext cx="303213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sp>
        <p:nvSpPr>
          <p:cNvPr id="332936" name="Text Box 136"/>
          <p:cNvSpPr txBox="1">
            <a:spLocks noChangeArrowheads="1"/>
          </p:cNvSpPr>
          <p:nvPr/>
        </p:nvSpPr>
        <p:spPr bwMode="auto">
          <a:xfrm>
            <a:off x="7539038" y="1657350"/>
            <a:ext cx="303212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sym typeface="Symbol" pitchFamily="18" charset="2"/>
              </a:rPr>
              <a:t>=</a:t>
            </a:r>
          </a:p>
        </p:txBody>
      </p:sp>
      <p:sp>
        <p:nvSpPr>
          <p:cNvPr id="332937" name="Text Box 137"/>
          <p:cNvSpPr txBox="1">
            <a:spLocks noChangeArrowheads="1"/>
          </p:cNvSpPr>
          <p:nvPr/>
        </p:nvSpPr>
        <p:spPr bwMode="auto">
          <a:xfrm rot="5400000">
            <a:off x="7293769" y="3218657"/>
            <a:ext cx="1989137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LEAST FIXED POINT</a:t>
            </a:r>
          </a:p>
        </p:txBody>
      </p:sp>
      <p:sp>
        <p:nvSpPr>
          <p:cNvPr id="332938" name="Text Box 138"/>
          <p:cNvSpPr txBox="1">
            <a:spLocks noChangeArrowheads="1"/>
          </p:cNvSpPr>
          <p:nvPr/>
        </p:nvSpPr>
        <p:spPr bwMode="auto">
          <a:xfrm rot="5400000">
            <a:off x="7927182" y="3112294"/>
            <a:ext cx="2201862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ANOTHER FIXED POINT</a:t>
            </a:r>
          </a:p>
        </p:txBody>
      </p:sp>
      <p:sp>
        <p:nvSpPr>
          <p:cNvPr id="332939" name="Text Box 139"/>
          <p:cNvSpPr txBox="1">
            <a:spLocks noChangeArrowheads="1"/>
          </p:cNvSpPr>
          <p:nvPr/>
        </p:nvSpPr>
        <p:spPr bwMode="auto">
          <a:xfrm>
            <a:off x="4572000" y="1312863"/>
            <a:ext cx="2655888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5. Solve rec. equations…:</a:t>
            </a:r>
          </a:p>
        </p:txBody>
      </p:sp>
      <p:sp>
        <p:nvSpPr>
          <p:cNvPr id="332948" name="Text Box 148"/>
          <p:cNvSpPr txBox="1">
            <a:spLocks noChangeArrowheads="1"/>
          </p:cNvSpPr>
          <p:nvPr/>
        </p:nvSpPr>
        <p:spPr bwMode="auto">
          <a:xfrm>
            <a:off x="2324100" y="4792663"/>
            <a:ext cx="22606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2. Transfer functions:</a:t>
            </a:r>
          </a:p>
        </p:txBody>
      </p:sp>
      <p:sp>
        <p:nvSpPr>
          <p:cNvPr id="332950" name="Text Box 150"/>
          <p:cNvSpPr txBox="1">
            <a:spLocks noChangeArrowheads="1"/>
          </p:cNvSpPr>
          <p:nvPr/>
        </p:nvSpPr>
        <p:spPr bwMode="auto">
          <a:xfrm>
            <a:off x="6915150" y="5191125"/>
            <a:ext cx="1168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b="1" i="1"/>
              <a:t>solution</a:t>
            </a:r>
          </a:p>
        </p:txBody>
      </p:sp>
      <p:pic>
        <p:nvPicPr>
          <p:cNvPr id="332963" name="Picture 16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21613" y="38100"/>
            <a:ext cx="1274762" cy="1303338"/>
          </a:xfrm>
          <a:prstGeom prst="rect">
            <a:avLst/>
          </a:prstGeom>
          <a:noFill/>
          <a:ln w="19050">
            <a:solidFill>
              <a:srgbClr val="000000"/>
            </a:solidFill>
            <a:prstDash val="sysDot"/>
            <a:miter lim="800000"/>
            <a:headEnd/>
            <a:tailEnd/>
          </a:ln>
        </p:spPr>
      </p:pic>
      <p:grpSp>
        <p:nvGrpSpPr>
          <p:cNvPr id="19" name="Group 190"/>
          <p:cNvGrpSpPr>
            <a:grpSpLocks/>
          </p:cNvGrpSpPr>
          <p:nvPr/>
        </p:nvGrpSpPr>
        <p:grpSpPr bwMode="auto">
          <a:xfrm>
            <a:off x="5348288" y="1955800"/>
            <a:ext cx="290512" cy="2327275"/>
            <a:chOff x="3377" y="1232"/>
            <a:chExt cx="183" cy="1466"/>
          </a:xfrm>
        </p:grpSpPr>
        <p:pic>
          <p:nvPicPr>
            <p:cNvPr id="332869" name="Picture 69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98" y="1270"/>
              <a:ext cx="129" cy="129"/>
            </a:xfrm>
            <a:prstGeom prst="rect">
              <a:avLst/>
            </a:prstGeom>
            <a:noFill/>
          </p:spPr>
        </p:pic>
        <p:sp>
          <p:nvSpPr>
            <p:cNvPr id="332870" name="Rectangle 70"/>
            <p:cNvSpPr>
              <a:spLocks noChangeArrowheads="1"/>
            </p:cNvSpPr>
            <p:nvPr/>
          </p:nvSpPr>
          <p:spPr bwMode="auto">
            <a:xfrm>
              <a:off x="3377" y="1232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871" name="Picture 7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05" y="1902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72" name="Picture 7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94" y="2304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73" name="Picture 7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94" y="2522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966" name="Picture 166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98" y="1685"/>
              <a:ext cx="120" cy="156"/>
            </a:xfrm>
            <a:prstGeom prst="rect">
              <a:avLst/>
            </a:prstGeom>
            <a:noFill/>
          </p:spPr>
        </p:pic>
      </p:grpSp>
      <p:grpSp>
        <p:nvGrpSpPr>
          <p:cNvPr id="20" name="Group 191"/>
          <p:cNvGrpSpPr>
            <a:grpSpLocks/>
          </p:cNvGrpSpPr>
          <p:nvPr/>
        </p:nvGrpSpPr>
        <p:grpSpPr bwMode="auto">
          <a:xfrm>
            <a:off x="5983288" y="1965325"/>
            <a:ext cx="290512" cy="2327275"/>
            <a:chOff x="3785" y="1238"/>
            <a:chExt cx="183" cy="1466"/>
          </a:xfrm>
        </p:grpSpPr>
        <p:pic>
          <p:nvPicPr>
            <p:cNvPr id="332896" name="Picture 96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06" y="1276"/>
              <a:ext cx="129" cy="129"/>
            </a:xfrm>
            <a:prstGeom prst="rect">
              <a:avLst/>
            </a:prstGeom>
            <a:noFill/>
          </p:spPr>
        </p:pic>
        <p:sp>
          <p:nvSpPr>
            <p:cNvPr id="332897" name="Rectangle 97"/>
            <p:cNvSpPr>
              <a:spLocks noChangeArrowheads="1"/>
            </p:cNvSpPr>
            <p:nvPr/>
          </p:nvSpPr>
          <p:spPr bwMode="auto">
            <a:xfrm>
              <a:off x="3785" y="1238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898" name="Picture 98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02" y="2310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99" name="Picture 99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02" y="2528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967" name="Picture 167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07" y="1685"/>
              <a:ext cx="120" cy="156"/>
            </a:xfrm>
            <a:prstGeom prst="rect">
              <a:avLst/>
            </a:prstGeom>
            <a:noFill/>
          </p:spPr>
        </p:pic>
        <p:pic>
          <p:nvPicPr>
            <p:cNvPr id="332968" name="Picture 168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09" y="1907"/>
              <a:ext cx="120" cy="156"/>
            </a:xfrm>
            <a:prstGeom prst="rect">
              <a:avLst/>
            </a:prstGeom>
            <a:noFill/>
          </p:spPr>
        </p:pic>
      </p:grpSp>
      <p:grpSp>
        <p:nvGrpSpPr>
          <p:cNvPr id="21" name="Group 192"/>
          <p:cNvGrpSpPr>
            <a:grpSpLocks/>
          </p:cNvGrpSpPr>
          <p:nvPr/>
        </p:nvGrpSpPr>
        <p:grpSpPr bwMode="auto">
          <a:xfrm>
            <a:off x="6619875" y="1965325"/>
            <a:ext cx="290513" cy="2327275"/>
            <a:chOff x="4195" y="1238"/>
            <a:chExt cx="183" cy="1466"/>
          </a:xfrm>
        </p:grpSpPr>
        <p:pic>
          <p:nvPicPr>
            <p:cNvPr id="332941" name="Picture 14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16" y="1276"/>
              <a:ext cx="129" cy="129"/>
            </a:xfrm>
            <a:prstGeom prst="rect">
              <a:avLst/>
            </a:prstGeom>
            <a:noFill/>
          </p:spPr>
        </p:pic>
        <p:sp>
          <p:nvSpPr>
            <p:cNvPr id="332942" name="Rectangle 142"/>
            <p:cNvSpPr>
              <a:spLocks noChangeArrowheads="1"/>
            </p:cNvSpPr>
            <p:nvPr/>
          </p:nvSpPr>
          <p:spPr bwMode="auto">
            <a:xfrm>
              <a:off x="4195" y="1238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943" name="Picture 14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12" y="2528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946" name="Picture 14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222" y="2317"/>
              <a:ext cx="132" cy="114"/>
            </a:xfrm>
            <a:prstGeom prst="rect">
              <a:avLst/>
            </a:prstGeom>
            <a:noFill/>
          </p:spPr>
        </p:pic>
        <p:pic>
          <p:nvPicPr>
            <p:cNvPr id="332969" name="Picture 169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21" y="1679"/>
              <a:ext cx="120" cy="156"/>
            </a:xfrm>
            <a:prstGeom prst="rect">
              <a:avLst/>
            </a:prstGeom>
            <a:noFill/>
          </p:spPr>
        </p:pic>
        <p:pic>
          <p:nvPicPr>
            <p:cNvPr id="332971" name="Picture 17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21" y="1907"/>
              <a:ext cx="120" cy="156"/>
            </a:xfrm>
            <a:prstGeom prst="rect">
              <a:avLst/>
            </a:prstGeom>
            <a:noFill/>
          </p:spPr>
        </p:pic>
      </p:grpSp>
      <p:grpSp>
        <p:nvGrpSpPr>
          <p:cNvPr id="22" name="Group 172"/>
          <p:cNvGrpSpPr>
            <a:grpSpLocks/>
          </p:cNvGrpSpPr>
          <p:nvPr/>
        </p:nvGrpSpPr>
        <p:grpSpPr bwMode="auto">
          <a:xfrm>
            <a:off x="7038975" y="1735138"/>
            <a:ext cx="701675" cy="220662"/>
            <a:chOff x="3331" y="1024"/>
            <a:chExt cx="442" cy="139"/>
          </a:xfrm>
        </p:grpSpPr>
        <p:sp>
          <p:nvSpPr>
            <p:cNvPr id="332973" name="Text Box 173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4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74" name="Picture 17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sp>
        <p:nvSpPr>
          <p:cNvPr id="332975" name="AutoShape 175"/>
          <p:cNvSpPr>
            <a:spLocks noChangeArrowheads="1"/>
          </p:cNvSpPr>
          <p:nvPr/>
        </p:nvSpPr>
        <p:spPr bwMode="auto">
          <a:xfrm rot="-5400000">
            <a:off x="7485063" y="4325938"/>
            <a:ext cx="431800" cy="673100"/>
          </a:xfrm>
          <a:prstGeom prst="curvedRightArrow">
            <a:avLst>
              <a:gd name="adj1" fmla="val 21102"/>
              <a:gd name="adj2" fmla="val 5227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976" name="Text Box 176"/>
          <p:cNvSpPr txBox="1">
            <a:spLocks noChangeArrowheads="1"/>
          </p:cNvSpPr>
          <p:nvPr/>
        </p:nvSpPr>
        <p:spPr bwMode="auto">
          <a:xfrm>
            <a:off x="7683500" y="4902200"/>
            <a:ext cx="303213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grpSp>
        <p:nvGrpSpPr>
          <p:cNvPr id="23" name="Group 212"/>
          <p:cNvGrpSpPr>
            <a:grpSpLocks/>
          </p:cNvGrpSpPr>
          <p:nvPr/>
        </p:nvGrpSpPr>
        <p:grpSpPr bwMode="auto">
          <a:xfrm>
            <a:off x="7891463" y="1955800"/>
            <a:ext cx="290512" cy="2327275"/>
            <a:chOff x="4971" y="1232"/>
            <a:chExt cx="183" cy="1466"/>
          </a:xfrm>
        </p:grpSpPr>
        <p:sp>
          <p:nvSpPr>
            <p:cNvPr id="332839" name="Rectangle 39"/>
            <p:cNvSpPr>
              <a:spLocks noChangeArrowheads="1"/>
            </p:cNvSpPr>
            <p:nvPr/>
          </p:nvSpPr>
          <p:spPr bwMode="auto">
            <a:xfrm>
              <a:off x="4971" y="1232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841" name="Picture 4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96" y="2303"/>
              <a:ext cx="132" cy="114"/>
            </a:xfrm>
            <a:prstGeom prst="rect">
              <a:avLst/>
            </a:prstGeom>
            <a:noFill/>
          </p:spPr>
        </p:pic>
        <p:pic>
          <p:nvPicPr>
            <p:cNvPr id="332842" name="Picture 4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96" y="1270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44" name="Picture 44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05" y="2558"/>
              <a:ext cx="132" cy="114"/>
            </a:xfrm>
            <a:prstGeom prst="rect">
              <a:avLst/>
            </a:prstGeom>
            <a:noFill/>
          </p:spPr>
        </p:pic>
        <p:pic>
          <p:nvPicPr>
            <p:cNvPr id="332970" name="Picture 170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92" y="1679"/>
              <a:ext cx="120" cy="156"/>
            </a:xfrm>
            <a:prstGeom prst="rect">
              <a:avLst/>
            </a:prstGeom>
            <a:noFill/>
          </p:spPr>
        </p:pic>
        <p:pic>
          <p:nvPicPr>
            <p:cNvPr id="332983" name="Picture 183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86" y="1921"/>
              <a:ext cx="158" cy="126"/>
            </a:xfrm>
            <a:prstGeom prst="rect">
              <a:avLst/>
            </a:prstGeom>
            <a:noFill/>
          </p:spPr>
        </p:pic>
      </p:grpSp>
      <p:grpSp>
        <p:nvGrpSpPr>
          <p:cNvPr id="24" name="Group 184"/>
          <p:cNvGrpSpPr>
            <a:grpSpLocks/>
          </p:cNvGrpSpPr>
          <p:nvPr/>
        </p:nvGrpSpPr>
        <p:grpSpPr bwMode="auto">
          <a:xfrm>
            <a:off x="8413750" y="3348038"/>
            <a:ext cx="147638" cy="149225"/>
            <a:chOff x="3152" y="1525"/>
            <a:chExt cx="182" cy="227"/>
          </a:xfrm>
        </p:grpSpPr>
        <p:sp>
          <p:nvSpPr>
            <p:cNvPr id="332985" name="Line 185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86" name="Line 186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87" name="Line 187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88" name="Line 188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grpSp>
        <p:nvGrpSpPr>
          <p:cNvPr id="25" name="Group 197"/>
          <p:cNvGrpSpPr>
            <a:grpSpLocks/>
          </p:cNvGrpSpPr>
          <p:nvPr/>
        </p:nvGrpSpPr>
        <p:grpSpPr bwMode="auto">
          <a:xfrm>
            <a:off x="7254875" y="1973263"/>
            <a:ext cx="290513" cy="2327275"/>
            <a:chOff x="4580" y="1243"/>
            <a:chExt cx="183" cy="1466"/>
          </a:xfrm>
        </p:grpSpPr>
        <p:pic>
          <p:nvPicPr>
            <p:cNvPr id="332965" name="Picture 165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94" y="1921"/>
              <a:ext cx="158" cy="126"/>
            </a:xfrm>
            <a:prstGeom prst="rect">
              <a:avLst/>
            </a:prstGeom>
            <a:noFill/>
          </p:spPr>
        </p:pic>
        <p:pic>
          <p:nvPicPr>
            <p:cNvPr id="332977" name="Picture 17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01" y="1281"/>
              <a:ext cx="129" cy="129"/>
            </a:xfrm>
            <a:prstGeom prst="rect">
              <a:avLst/>
            </a:prstGeom>
            <a:noFill/>
          </p:spPr>
        </p:pic>
        <p:sp>
          <p:nvSpPr>
            <p:cNvPr id="332978" name="Rectangle 178"/>
            <p:cNvSpPr>
              <a:spLocks noChangeArrowheads="1"/>
            </p:cNvSpPr>
            <p:nvPr/>
          </p:nvSpPr>
          <p:spPr bwMode="auto">
            <a:xfrm>
              <a:off x="4580" y="1243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980" name="Picture 18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607" y="2322"/>
              <a:ext cx="132" cy="114"/>
            </a:xfrm>
            <a:prstGeom prst="rect">
              <a:avLst/>
            </a:prstGeom>
            <a:noFill/>
          </p:spPr>
        </p:pic>
        <p:pic>
          <p:nvPicPr>
            <p:cNvPr id="332981" name="Picture 18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06" y="1684"/>
              <a:ext cx="120" cy="156"/>
            </a:xfrm>
            <a:prstGeom prst="rect">
              <a:avLst/>
            </a:prstGeom>
            <a:noFill/>
          </p:spPr>
        </p:pic>
        <p:pic>
          <p:nvPicPr>
            <p:cNvPr id="332996" name="Picture 19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604" y="2557"/>
              <a:ext cx="132" cy="114"/>
            </a:xfrm>
            <a:prstGeom prst="rect">
              <a:avLst/>
            </a:prstGeom>
            <a:noFill/>
          </p:spPr>
        </p:pic>
      </p:grpSp>
      <p:pic>
        <p:nvPicPr>
          <p:cNvPr id="332998" name="Picture 19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99463" y="720725"/>
            <a:ext cx="90487" cy="117475"/>
          </a:xfrm>
          <a:prstGeom prst="rect">
            <a:avLst/>
          </a:prstGeom>
          <a:noFill/>
        </p:spPr>
      </p:pic>
      <p:grpSp>
        <p:nvGrpSpPr>
          <p:cNvPr id="26" name="Group 210"/>
          <p:cNvGrpSpPr>
            <a:grpSpLocks/>
          </p:cNvGrpSpPr>
          <p:nvPr/>
        </p:nvGrpSpPr>
        <p:grpSpPr bwMode="auto">
          <a:xfrm>
            <a:off x="2630488" y="5095875"/>
            <a:ext cx="1887537" cy="542925"/>
            <a:chOff x="1657" y="3210"/>
            <a:chExt cx="1189" cy="342"/>
          </a:xfrm>
        </p:grpSpPr>
        <p:sp>
          <p:nvSpPr>
            <p:cNvPr id="332802" name="Rectangle 2"/>
            <p:cNvSpPr>
              <a:spLocks noChangeArrowheads="1"/>
            </p:cNvSpPr>
            <p:nvPr/>
          </p:nvSpPr>
          <p:spPr bwMode="auto">
            <a:xfrm>
              <a:off x="1667" y="3210"/>
              <a:ext cx="1179" cy="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32803" name="Text Box 3"/>
            <p:cNvSpPr txBox="1">
              <a:spLocks noChangeArrowheads="1"/>
            </p:cNvSpPr>
            <p:nvPr/>
          </p:nvSpPr>
          <p:spPr bwMode="auto">
            <a:xfrm>
              <a:off x="1657" y="3217"/>
              <a:ext cx="1072" cy="3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f</a:t>
              </a:r>
              <a:r>
                <a:rPr lang="da-DK" sz="1600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x=0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</a:t>
              </a:r>
              <a:r>
                <a:rPr lang="da-DK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</a:rPr>
                <a:t>l 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)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=</a:t>
              </a:r>
            </a:p>
            <a:p>
              <a:pPr>
                <a:lnSpc>
                  <a:spcPct val="80000"/>
                </a:lnSpc>
              </a:pP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f</a:t>
              </a:r>
              <a:r>
                <a:rPr lang="da-DK" sz="1600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x=x+1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</a:t>
              </a:r>
              <a:r>
                <a:rPr lang="da-DK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</a:rPr>
                <a:t>l 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)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=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da-DK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</a:rPr>
                <a:t>l </a:t>
              </a:r>
              <a:r>
                <a:rPr lang="da-DK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sym typeface="Symbol" pitchFamily="18" charset="2"/>
                </a:rPr>
                <a:t></a:t>
              </a:r>
              <a:r>
                <a:rPr lang="da-DK" sz="1600" b="1" i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L</a:t>
              </a:r>
              <a:endParaRPr lang="da-DK" sz="1800"/>
            </a:p>
          </p:txBody>
        </p:sp>
        <p:pic>
          <p:nvPicPr>
            <p:cNvPr id="332947" name="Picture 14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00" y="3378"/>
              <a:ext cx="132" cy="114"/>
            </a:xfrm>
            <a:prstGeom prst="rect">
              <a:avLst/>
            </a:prstGeom>
            <a:noFill/>
          </p:spPr>
        </p:pic>
        <p:pic>
          <p:nvPicPr>
            <p:cNvPr id="333008" name="Picture 208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46" y="3231"/>
              <a:ext cx="120" cy="156"/>
            </a:xfrm>
            <a:prstGeom prst="rect">
              <a:avLst/>
            </a:prstGeom>
            <a:noFill/>
          </p:spPr>
        </p:pic>
      </p:grpSp>
      <p:grpSp>
        <p:nvGrpSpPr>
          <p:cNvPr id="27" name="Group 213"/>
          <p:cNvGrpSpPr>
            <a:grpSpLocks/>
          </p:cNvGrpSpPr>
          <p:nvPr/>
        </p:nvGrpSpPr>
        <p:grpSpPr bwMode="auto">
          <a:xfrm>
            <a:off x="8626475" y="1965325"/>
            <a:ext cx="290513" cy="2327275"/>
            <a:chOff x="5434" y="1238"/>
            <a:chExt cx="183" cy="1466"/>
          </a:xfrm>
        </p:grpSpPr>
        <p:sp>
          <p:nvSpPr>
            <p:cNvPr id="332846" name="Rectangle 46"/>
            <p:cNvSpPr>
              <a:spLocks noChangeArrowheads="1"/>
            </p:cNvSpPr>
            <p:nvPr/>
          </p:nvSpPr>
          <p:spPr bwMode="auto">
            <a:xfrm>
              <a:off x="5434" y="1238"/>
              <a:ext cx="183" cy="1466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847" name="Picture 4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57" y="1268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48" name="Picture 48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57" y="1939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49" name="Picture 49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57" y="2309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51" name="Picture 51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63" y="2556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3011" name="Picture 21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58" y="1694"/>
              <a:ext cx="120" cy="156"/>
            </a:xfrm>
            <a:prstGeom prst="rect">
              <a:avLst/>
            </a:prstGeom>
            <a:noFill/>
          </p:spPr>
        </p:pic>
      </p:grpSp>
      <p:sp>
        <p:nvSpPr>
          <p:cNvPr id="333014" name="Freeform 214"/>
          <p:cNvSpPr>
            <a:spLocks/>
          </p:cNvSpPr>
          <p:nvPr/>
        </p:nvSpPr>
        <p:spPr bwMode="auto">
          <a:xfrm>
            <a:off x="8532813" y="1484313"/>
            <a:ext cx="576262" cy="3313112"/>
          </a:xfrm>
          <a:custGeom>
            <a:avLst/>
            <a:gdLst/>
            <a:ahLst/>
            <a:cxnLst>
              <a:cxn ang="0">
                <a:pos x="363" y="0"/>
              </a:cxn>
              <a:cxn ang="0">
                <a:pos x="90" y="182"/>
              </a:cxn>
              <a:cxn ang="0">
                <a:pos x="0" y="998"/>
              </a:cxn>
              <a:cxn ang="0">
                <a:pos x="90" y="1996"/>
              </a:cxn>
              <a:cxn ang="0">
                <a:pos x="363" y="2223"/>
              </a:cxn>
            </a:cxnLst>
            <a:rect l="0" t="0" r="r" b="b"/>
            <a:pathLst>
              <a:path w="363" h="2223">
                <a:moveTo>
                  <a:pt x="363" y="0"/>
                </a:moveTo>
                <a:cubicBezTo>
                  <a:pt x="257" y="8"/>
                  <a:pt x="151" y="16"/>
                  <a:pt x="90" y="182"/>
                </a:cubicBezTo>
                <a:cubicBezTo>
                  <a:pt x="29" y="348"/>
                  <a:pt x="0" y="696"/>
                  <a:pt x="0" y="998"/>
                </a:cubicBezTo>
                <a:cubicBezTo>
                  <a:pt x="0" y="1300"/>
                  <a:pt x="29" y="1792"/>
                  <a:pt x="90" y="1996"/>
                </a:cubicBezTo>
                <a:cubicBezTo>
                  <a:pt x="151" y="2200"/>
                  <a:pt x="257" y="2211"/>
                  <a:pt x="363" y="2223"/>
                </a:cubicBezTo>
              </a:path>
            </a:pathLst>
          </a:custGeom>
          <a:solidFill>
            <a:schemeClr val="bg2">
              <a:alpha val="5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33015" name="Oval 215"/>
          <p:cNvSpPr>
            <a:spLocks noChangeArrowheads="1"/>
          </p:cNvSpPr>
          <p:nvPr/>
        </p:nvSpPr>
        <p:spPr bwMode="auto">
          <a:xfrm>
            <a:off x="3360738" y="2159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3016" name="Oval 216"/>
          <p:cNvSpPr>
            <a:spLocks noChangeArrowheads="1"/>
          </p:cNvSpPr>
          <p:nvPr/>
        </p:nvSpPr>
        <p:spPr bwMode="auto">
          <a:xfrm>
            <a:off x="3360738" y="2540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3017" name="Oval 217"/>
          <p:cNvSpPr>
            <a:spLocks noChangeArrowheads="1"/>
          </p:cNvSpPr>
          <p:nvPr/>
        </p:nvSpPr>
        <p:spPr bwMode="auto">
          <a:xfrm>
            <a:off x="3360738" y="31623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3018" name="Oval 218"/>
          <p:cNvSpPr>
            <a:spLocks noChangeArrowheads="1"/>
          </p:cNvSpPr>
          <p:nvPr/>
        </p:nvSpPr>
        <p:spPr bwMode="auto">
          <a:xfrm>
            <a:off x="3360738" y="3530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3019" name="Oval 219"/>
          <p:cNvSpPr>
            <a:spLocks noChangeArrowheads="1"/>
          </p:cNvSpPr>
          <p:nvPr/>
        </p:nvSpPr>
        <p:spPr bwMode="auto">
          <a:xfrm>
            <a:off x="3692525" y="41814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77" name="TextBox 176"/>
          <p:cNvSpPr txBox="1"/>
          <p:nvPr/>
        </p:nvSpPr>
        <p:spPr>
          <a:xfrm>
            <a:off x="-71470" y="-12166"/>
            <a:ext cx="7943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*Courtesy of Claus </a:t>
            </a:r>
            <a:r>
              <a:rPr lang="en-US" sz="1600" dirty="0" err="1"/>
              <a:t>Brabrand</a:t>
            </a:r>
            <a:r>
              <a:rPr lang="en-US" sz="1600" dirty="0"/>
              <a:t> : http://www.itu.dk/people/brabrand/UFPE/Data-Flow-Analysis/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68481527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Falso positivos e negativos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/>
              <a:t>Dado que análise de </a:t>
            </a:r>
            <a:r>
              <a:rPr lang="pt-BR" dirty="0" err="1"/>
              <a:t>dataflow</a:t>
            </a:r>
            <a:r>
              <a:rPr lang="pt-BR" dirty="0"/>
              <a:t> calcula conjunto de observações O = {o_1, ..., </a:t>
            </a:r>
            <a:r>
              <a:rPr lang="pt-BR" dirty="0" err="1"/>
              <a:t>o_n</a:t>
            </a:r>
            <a:r>
              <a:rPr lang="pt-BR" dirty="0"/>
              <a:t>}</a:t>
            </a:r>
          </a:p>
          <a:p>
            <a:r>
              <a:rPr lang="pt-BR" dirty="0"/>
              <a:t>Conjuntos de observações reais R</a:t>
            </a:r>
          </a:p>
        </p:txBody>
      </p:sp>
      <p:sp>
        <p:nvSpPr>
          <p:cNvPr id="5" name="Elipse 4"/>
          <p:cNvSpPr/>
          <p:nvPr/>
        </p:nvSpPr>
        <p:spPr>
          <a:xfrm>
            <a:off x="2119800" y="3717032"/>
            <a:ext cx="2808312" cy="26642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3707904" y="3717032"/>
            <a:ext cx="2808312" cy="26642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2339752" y="37170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5963240" y="37170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0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Falso positivos e negativos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/>
              <a:t>Dado que análise de </a:t>
            </a:r>
            <a:r>
              <a:rPr lang="pt-BR" dirty="0" err="1"/>
              <a:t>dataflow</a:t>
            </a:r>
            <a:r>
              <a:rPr lang="pt-BR" dirty="0"/>
              <a:t> calcula conjunto de observações O = {o_1, ..., </a:t>
            </a:r>
            <a:r>
              <a:rPr lang="pt-BR" dirty="0" err="1"/>
              <a:t>o_n</a:t>
            </a:r>
            <a:r>
              <a:rPr lang="pt-BR" dirty="0"/>
              <a:t>}</a:t>
            </a:r>
          </a:p>
          <a:p>
            <a:r>
              <a:rPr lang="pt-BR" dirty="0"/>
              <a:t>Conjuntos de observações reais R</a:t>
            </a:r>
          </a:p>
        </p:txBody>
      </p:sp>
      <p:sp>
        <p:nvSpPr>
          <p:cNvPr id="5" name="Elipse 4"/>
          <p:cNvSpPr/>
          <p:nvPr/>
        </p:nvSpPr>
        <p:spPr>
          <a:xfrm>
            <a:off x="2119800" y="3717032"/>
            <a:ext cx="2808312" cy="266429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ipse 5"/>
          <p:cNvSpPr/>
          <p:nvPr/>
        </p:nvSpPr>
        <p:spPr>
          <a:xfrm>
            <a:off x="3707904" y="3717032"/>
            <a:ext cx="2808312" cy="26642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2339752" y="37170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5963240" y="37170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  <p:sp>
        <p:nvSpPr>
          <p:cNvPr id="4" name="Texto explicativo retangular 3"/>
          <p:cNvSpPr/>
          <p:nvPr/>
        </p:nvSpPr>
        <p:spPr>
          <a:xfrm>
            <a:off x="179512" y="5373216"/>
            <a:ext cx="1840260" cy="504056"/>
          </a:xfrm>
          <a:prstGeom prst="wedgeRectCallout">
            <a:avLst>
              <a:gd name="adj1" fmla="val 59931"/>
              <a:gd name="adj2" fmla="val -14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falso positivos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93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Falso positivos e negativos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/>
              <a:t>Dado que análise de </a:t>
            </a:r>
            <a:r>
              <a:rPr lang="pt-BR" dirty="0" err="1"/>
              <a:t>dataflow</a:t>
            </a:r>
            <a:r>
              <a:rPr lang="pt-BR" dirty="0"/>
              <a:t> calcula conjunto de observações O = {o_1, ..., </a:t>
            </a:r>
            <a:r>
              <a:rPr lang="pt-BR" dirty="0" err="1"/>
              <a:t>o_n</a:t>
            </a:r>
            <a:r>
              <a:rPr lang="pt-BR" dirty="0"/>
              <a:t>}</a:t>
            </a:r>
          </a:p>
          <a:p>
            <a:r>
              <a:rPr lang="pt-BR" dirty="0"/>
              <a:t>Conjuntos de observações reais R</a:t>
            </a:r>
          </a:p>
        </p:txBody>
      </p:sp>
      <p:sp>
        <p:nvSpPr>
          <p:cNvPr id="6" name="Elipse 5"/>
          <p:cNvSpPr/>
          <p:nvPr/>
        </p:nvSpPr>
        <p:spPr>
          <a:xfrm>
            <a:off x="3707904" y="3717032"/>
            <a:ext cx="2808312" cy="266429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2339752" y="37170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5963240" y="37170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6948264" y="5301208"/>
            <a:ext cx="1840260" cy="504056"/>
          </a:xfrm>
          <a:prstGeom prst="wedgeRectCallout">
            <a:avLst>
              <a:gd name="adj1" fmla="val -71438"/>
              <a:gd name="adj2" fmla="val -344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falso negativos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119800" y="3717032"/>
            <a:ext cx="2808312" cy="26642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37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Falso positivos e negativos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/>
              <a:t>Dado que análise de </a:t>
            </a:r>
            <a:r>
              <a:rPr lang="pt-BR" dirty="0" err="1"/>
              <a:t>dataflow</a:t>
            </a:r>
            <a:r>
              <a:rPr lang="pt-BR" dirty="0"/>
              <a:t> calcula conjunto de observações O = {o_1, ..., </a:t>
            </a:r>
            <a:r>
              <a:rPr lang="pt-BR" dirty="0" err="1"/>
              <a:t>o_n</a:t>
            </a:r>
            <a:r>
              <a:rPr lang="pt-BR" dirty="0"/>
              <a:t>}</a:t>
            </a:r>
          </a:p>
          <a:p>
            <a:r>
              <a:rPr lang="pt-BR" dirty="0"/>
              <a:t>Conjuntos de observações reais R</a:t>
            </a:r>
          </a:p>
        </p:txBody>
      </p:sp>
      <p:sp>
        <p:nvSpPr>
          <p:cNvPr id="6" name="Elipse 5"/>
          <p:cNvSpPr/>
          <p:nvPr/>
        </p:nvSpPr>
        <p:spPr>
          <a:xfrm>
            <a:off x="3707904" y="3717032"/>
            <a:ext cx="2808312" cy="266429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2339752" y="37170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5963240" y="37170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6948264" y="5301208"/>
            <a:ext cx="1840260" cy="504056"/>
          </a:xfrm>
          <a:prstGeom prst="wedgeRectCallout">
            <a:avLst>
              <a:gd name="adj1" fmla="val -71438"/>
              <a:gd name="adj2" fmla="val -344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falso negativos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119800" y="3717032"/>
            <a:ext cx="2808312" cy="26642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899592" y="3717032"/>
            <a:ext cx="7888932" cy="120032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05022C"/>
                </a:solidFill>
              </a:rPr>
              <a:t>Em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>
                <a:solidFill>
                  <a:srgbClr val="05022C"/>
                </a:solidFill>
              </a:rPr>
              <a:t>geral</a:t>
            </a:r>
            <a:r>
              <a:rPr lang="en-US" sz="3600" dirty="0">
                <a:solidFill>
                  <a:srgbClr val="05022C"/>
                </a:solidFill>
              </a:rPr>
              <a:t>, </a:t>
            </a:r>
            <a:r>
              <a:rPr lang="en-US" sz="3600" dirty="0" err="1">
                <a:solidFill>
                  <a:srgbClr val="05022C"/>
                </a:solidFill>
              </a:rPr>
              <a:t>análise</a:t>
            </a:r>
            <a:r>
              <a:rPr lang="en-US" sz="3600" dirty="0">
                <a:solidFill>
                  <a:srgbClr val="05022C"/>
                </a:solidFill>
              </a:rPr>
              <a:t> de dataflow é </a:t>
            </a:r>
            <a:r>
              <a:rPr lang="en-US" sz="3600" dirty="0" err="1">
                <a:solidFill>
                  <a:srgbClr val="05022C"/>
                </a:solidFill>
              </a:rPr>
              <a:t>conservadora</a:t>
            </a:r>
            <a:r>
              <a:rPr lang="en-US" sz="3600" dirty="0">
                <a:solidFill>
                  <a:srgbClr val="05022C"/>
                </a:solidFill>
              </a:rPr>
              <a:t> =&gt; </a:t>
            </a:r>
            <a:r>
              <a:rPr lang="en-US" sz="3600" dirty="0" err="1">
                <a:solidFill>
                  <a:srgbClr val="05022C"/>
                </a:solidFill>
              </a:rPr>
              <a:t>não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>
                <a:solidFill>
                  <a:srgbClr val="05022C"/>
                </a:solidFill>
              </a:rPr>
              <a:t>há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>
                <a:solidFill>
                  <a:srgbClr val="05022C"/>
                </a:solidFill>
              </a:rPr>
              <a:t>falso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>
                <a:solidFill>
                  <a:srgbClr val="05022C"/>
                </a:solidFill>
              </a:rPr>
              <a:t>negativos</a:t>
            </a:r>
            <a:endParaRPr lang="pt-BR" sz="3600" dirty="0">
              <a:solidFill>
                <a:srgbClr val="0502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93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“No Silver Bullet, No Free 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28926" y="407194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negativos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5715008" y="3571876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positivos</a:t>
            </a:r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Complexidade</a:t>
            </a:r>
            <a:r>
              <a:rPr lang="en-US" dirty="0"/>
              <a:t> do </a:t>
            </a:r>
            <a:r>
              <a:rPr lang="en-US" dirty="0" err="1"/>
              <a:t>problema</a:t>
            </a:r>
            <a:r>
              <a:rPr lang="en-US" dirty="0"/>
              <a:t> e </a:t>
            </a:r>
            <a:r>
              <a:rPr lang="en-US" dirty="0" err="1"/>
              <a:t>programa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5406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“No Silver Bullet, No Free 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28926" y="407194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000365" y="4071942"/>
            <a:ext cx="1214445" cy="10715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3968" y="4536547"/>
            <a:ext cx="468052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I(</a:t>
            </a:r>
            <a:r>
              <a:rPr lang="en-US" sz="3600" dirty="0" err="1"/>
              <a:t>d|rr</a:t>
            </a:r>
            <a:r>
              <a:rPr lang="en-US" sz="3600" dirty="0"/>
              <a:t>)</a:t>
            </a:r>
            <a:r>
              <a:rPr lang="en-US" sz="3600" dirty="0" err="1"/>
              <a:t>eal</a:t>
            </a:r>
            <a:r>
              <a:rPr lang="en-US" sz="3600" dirty="0"/>
              <a:t>:  </a:t>
            </a:r>
            <a:r>
              <a:rPr lang="en-US" sz="3600" dirty="0" err="1"/>
              <a:t>Resultados</a:t>
            </a:r>
            <a:r>
              <a:rPr lang="en-US" sz="3600" dirty="0"/>
              <a:t> </a:t>
            </a:r>
            <a:r>
              <a:rPr lang="en-US" sz="3600" dirty="0" err="1"/>
              <a:t>perfeitos</a:t>
            </a:r>
            <a:r>
              <a:rPr lang="en-US" sz="3600" dirty="0"/>
              <a:t> </a:t>
            </a:r>
            <a:r>
              <a:rPr lang="en-US" sz="3600" dirty="0" err="1"/>
              <a:t>independente</a:t>
            </a:r>
            <a:r>
              <a:rPr lang="en-US" sz="3600" dirty="0"/>
              <a:t> de </a:t>
            </a:r>
            <a:r>
              <a:rPr lang="en-US" sz="3600" dirty="0" err="1"/>
              <a:t>complexidade</a:t>
            </a:r>
            <a:r>
              <a:rPr lang="en-US" sz="3600" dirty="0"/>
              <a:t>.</a:t>
            </a:r>
            <a:endParaRPr lang="pt-BR" sz="3600" dirty="0"/>
          </a:p>
        </p:txBody>
      </p:sp>
      <p:sp>
        <p:nvSpPr>
          <p:cNvPr id="16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Complexidade</a:t>
            </a:r>
            <a:r>
              <a:rPr lang="en-US" dirty="0"/>
              <a:t> do </a:t>
            </a:r>
            <a:r>
              <a:rPr lang="en-US" dirty="0" err="1"/>
              <a:t>problema</a:t>
            </a:r>
            <a:r>
              <a:rPr lang="en-US" dirty="0"/>
              <a:t> e </a:t>
            </a:r>
            <a:r>
              <a:rPr lang="en-US" dirty="0" err="1"/>
              <a:t>programa</a:t>
            </a:r>
            <a:endParaRPr lang="pt-BR" dirty="0"/>
          </a:p>
        </p:txBody>
      </p:sp>
      <p:sp>
        <p:nvSpPr>
          <p:cNvPr id="17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negativos</a:t>
            </a:r>
            <a:endParaRPr lang="pt-BR" dirty="0"/>
          </a:p>
        </p:txBody>
      </p:sp>
      <p:sp>
        <p:nvSpPr>
          <p:cNvPr id="20" name="TextBox 13"/>
          <p:cNvSpPr txBox="1"/>
          <p:nvPr/>
        </p:nvSpPr>
        <p:spPr>
          <a:xfrm>
            <a:off x="5715008" y="3571876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positivos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898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" y="692695"/>
            <a:ext cx="9136245" cy="547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319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“No Silver Bullet, No Free 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28926" y="407194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000365" y="4071942"/>
            <a:ext cx="1214445" cy="10715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3968" y="4536547"/>
            <a:ext cx="468052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I(</a:t>
            </a:r>
            <a:r>
              <a:rPr lang="en-US" sz="3600" dirty="0" err="1"/>
              <a:t>d|rr</a:t>
            </a:r>
            <a:r>
              <a:rPr lang="en-US" sz="3600" dirty="0"/>
              <a:t>)</a:t>
            </a:r>
            <a:r>
              <a:rPr lang="en-US" sz="3600" dirty="0" err="1"/>
              <a:t>eal</a:t>
            </a:r>
            <a:r>
              <a:rPr lang="en-US" sz="3600" dirty="0"/>
              <a:t>:  </a:t>
            </a:r>
            <a:r>
              <a:rPr lang="en-US" sz="3600" dirty="0" err="1"/>
              <a:t>Resultados</a:t>
            </a:r>
            <a:r>
              <a:rPr lang="en-US" sz="3600" dirty="0"/>
              <a:t> </a:t>
            </a:r>
            <a:r>
              <a:rPr lang="en-US" sz="3600" dirty="0" err="1"/>
              <a:t>perfeitos</a:t>
            </a:r>
            <a:r>
              <a:rPr lang="en-US" sz="3600" dirty="0"/>
              <a:t> </a:t>
            </a:r>
            <a:r>
              <a:rPr lang="en-US" sz="3600" dirty="0" err="1"/>
              <a:t>independente</a:t>
            </a:r>
            <a:r>
              <a:rPr lang="en-US" sz="3600" dirty="0"/>
              <a:t> de </a:t>
            </a:r>
            <a:r>
              <a:rPr lang="en-US" sz="3600" dirty="0" err="1"/>
              <a:t>complexidade</a:t>
            </a:r>
            <a:r>
              <a:rPr lang="en-US" sz="3600" dirty="0"/>
              <a:t>.</a:t>
            </a:r>
            <a:endParaRPr lang="pt-BR" sz="3600" dirty="0"/>
          </a:p>
        </p:txBody>
      </p:sp>
      <p:sp>
        <p:nvSpPr>
          <p:cNvPr id="16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Complexidade</a:t>
            </a:r>
            <a:r>
              <a:rPr lang="en-US" dirty="0"/>
              <a:t> do </a:t>
            </a:r>
            <a:r>
              <a:rPr lang="en-US" dirty="0" err="1"/>
              <a:t>problema</a:t>
            </a:r>
            <a:r>
              <a:rPr lang="en-US" dirty="0"/>
              <a:t> e </a:t>
            </a:r>
            <a:r>
              <a:rPr lang="en-US" dirty="0" err="1"/>
              <a:t>programa</a:t>
            </a:r>
            <a:endParaRPr lang="pt-BR" dirty="0"/>
          </a:p>
        </p:txBody>
      </p:sp>
      <p:sp>
        <p:nvSpPr>
          <p:cNvPr id="17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negativos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611560" y="1916832"/>
            <a:ext cx="8208912" cy="2308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dirty="0"/>
              <a:t>Maioria dos problemas de análise são </a:t>
            </a:r>
            <a:r>
              <a:rPr lang="pt-BR" sz="3600" dirty="0" err="1"/>
              <a:t>indecidíveis</a:t>
            </a:r>
            <a:r>
              <a:rPr lang="pt-BR" sz="3600" dirty="0"/>
              <a:t>! Construções de linguagens modernas trazem mais complexidade: </a:t>
            </a:r>
            <a:r>
              <a:rPr lang="pt-BR" sz="3600" dirty="0" err="1"/>
              <a:t>dynamic</a:t>
            </a:r>
            <a:r>
              <a:rPr lang="pt-BR" sz="3600" dirty="0"/>
              <a:t> </a:t>
            </a:r>
            <a:r>
              <a:rPr lang="pt-BR" sz="3600" dirty="0" err="1"/>
              <a:t>binding</a:t>
            </a:r>
            <a:r>
              <a:rPr lang="pt-BR" sz="3600" dirty="0"/>
              <a:t>, </a:t>
            </a:r>
            <a:r>
              <a:rPr lang="pt-BR" sz="3600" dirty="0" err="1"/>
              <a:t>reflection</a:t>
            </a:r>
            <a:r>
              <a:rPr lang="pt-BR" sz="3600" dirty="0"/>
              <a:t>, IO, etc.</a:t>
            </a:r>
          </a:p>
        </p:txBody>
      </p:sp>
    </p:spTree>
    <p:extLst>
      <p:ext uri="{BB962C8B-B14F-4D97-AF65-F5344CB8AC3E}">
        <p14:creationId xmlns:p14="http://schemas.microsoft.com/office/powerpoint/2010/main" val="39603921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“No Silver Bullet, No Free 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28926" y="407194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negativos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5715008" y="3571876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positivos</a:t>
            </a:r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Complexidade</a:t>
            </a:r>
            <a:r>
              <a:rPr lang="en-US" dirty="0"/>
              <a:t> do </a:t>
            </a:r>
            <a:r>
              <a:rPr lang="en-US" dirty="0" err="1"/>
              <a:t>problema</a:t>
            </a:r>
            <a:r>
              <a:rPr lang="en-US" dirty="0"/>
              <a:t> e </a:t>
            </a:r>
            <a:r>
              <a:rPr lang="en-US" dirty="0" err="1"/>
              <a:t>programa</a:t>
            </a:r>
            <a:endParaRPr lang="pt-BR" dirty="0"/>
          </a:p>
        </p:txBody>
      </p:sp>
      <p:sp>
        <p:nvSpPr>
          <p:cNvPr id="21" name="Parallelogram 15"/>
          <p:cNvSpPr/>
          <p:nvPr/>
        </p:nvSpPr>
        <p:spPr>
          <a:xfrm>
            <a:off x="3143240" y="4052230"/>
            <a:ext cx="3214710" cy="1143008"/>
          </a:xfrm>
          <a:prstGeom prst="parallelogram">
            <a:avLst>
              <a:gd name="adj" fmla="val 89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20"/>
          <p:cNvSpPr txBox="1"/>
          <p:nvPr/>
        </p:nvSpPr>
        <p:spPr>
          <a:xfrm>
            <a:off x="4876218" y="2028305"/>
            <a:ext cx="408827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Sound</a:t>
            </a:r>
          </a:p>
          <a:p>
            <a:pPr algn="ctr"/>
            <a:r>
              <a:rPr lang="en-US" sz="3600" dirty="0"/>
              <a:t>(</a:t>
            </a:r>
            <a:r>
              <a:rPr lang="en-US" sz="3600" dirty="0" err="1"/>
              <a:t>sem</a:t>
            </a:r>
            <a:r>
              <a:rPr lang="en-US" sz="3600" dirty="0"/>
              <a:t> </a:t>
            </a:r>
            <a:r>
              <a:rPr lang="en-US" sz="3600" dirty="0" err="1"/>
              <a:t>falso</a:t>
            </a:r>
            <a:r>
              <a:rPr lang="en-US" sz="3600" dirty="0"/>
              <a:t> </a:t>
            </a:r>
            <a:r>
              <a:rPr lang="en-US" sz="3600" dirty="0" err="1"/>
              <a:t>negativos</a:t>
            </a:r>
            <a:r>
              <a:rPr lang="en-US" sz="3600" dirty="0"/>
              <a:t>)</a:t>
            </a:r>
            <a:endParaRPr lang="pt-BR" sz="3600" dirty="0"/>
          </a:p>
        </p:txBody>
      </p:sp>
      <p:sp>
        <p:nvSpPr>
          <p:cNvPr id="20" name="Elipse 19"/>
          <p:cNvSpPr/>
          <p:nvPr/>
        </p:nvSpPr>
        <p:spPr>
          <a:xfrm>
            <a:off x="15674" y="2492896"/>
            <a:ext cx="2102994" cy="20882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/>
          <p:cNvSpPr/>
          <p:nvPr/>
        </p:nvSpPr>
        <p:spPr>
          <a:xfrm>
            <a:off x="325854" y="2869602"/>
            <a:ext cx="1509842" cy="141096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ixaDeTexto 22"/>
          <p:cNvSpPr txBox="1"/>
          <p:nvPr/>
        </p:nvSpPr>
        <p:spPr>
          <a:xfrm>
            <a:off x="235626" y="2339588"/>
            <a:ext cx="25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</a:t>
            </a:r>
            <a:endParaRPr lang="en-US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403648" y="2699628"/>
            <a:ext cx="23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02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“No Silver Bullet, No Free 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428860" y="4000504"/>
            <a:ext cx="171451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6218" y="2028305"/>
            <a:ext cx="408827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Complete </a:t>
            </a:r>
          </a:p>
          <a:p>
            <a:pPr algn="ctr"/>
            <a:r>
              <a:rPr lang="en-US" sz="3600" dirty="0"/>
              <a:t>(</a:t>
            </a:r>
            <a:r>
              <a:rPr lang="en-US" sz="3600" dirty="0" err="1"/>
              <a:t>sem</a:t>
            </a:r>
            <a:r>
              <a:rPr lang="en-US" sz="3600" dirty="0"/>
              <a:t> </a:t>
            </a:r>
            <a:r>
              <a:rPr lang="en-US" sz="3600" dirty="0" err="1"/>
              <a:t>falso</a:t>
            </a:r>
            <a:r>
              <a:rPr lang="en-US" sz="3600" dirty="0"/>
              <a:t> </a:t>
            </a:r>
            <a:r>
              <a:rPr lang="en-US" sz="3600" dirty="0" err="1"/>
              <a:t>positivos</a:t>
            </a:r>
            <a:r>
              <a:rPr lang="en-US" sz="3600" dirty="0"/>
              <a:t>)</a:t>
            </a:r>
            <a:endParaRPr lang="pt-BR" sz="3600" dirty="0"/>
          </a:p>
        </p:txBody>
      </p:sp>
      <p:sp>
        <p:nvSpPr>
          <p:cNvPr id="15" name="Parallelogram 14"/>
          <p:cNvSpPr/>
          <p:nvPr/>
        </p:nvSpPr>
        <p:spPr>
          <a:xfrm rot="8879006" flipH="1" flipV="1">
            <a:off x="1974108" y="2912203"/>
            <a:ext cx="2728208" cy="1438757"/>
          </a:xfrm>
          <a:prstGeom prst="parallelogram">
            <a:avLst>
              <a:gd name="adj" fmla="val 62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Complexidade</a:t>
            </a:r>
            <a:r>
              <a:rPr lang="en-US" dirty="0"/>
              <a:t> do </a:t>
            </a:r>
            <a:r>
              <a:rPr lang="en-US" dirty="0" err="1"/>
              <a:t>problema</a:t>
            </a:r>
            <a:r>
              <a:rPr lang="en-US" dirty="0"/>
              <a:t> e </a:t>
            </a:r>
            <a:r>
              <a:rPr lang="en-US" dirty="0" err="1"/>
              <a:t>programa</a:t>
            </a:r>
            <a:endParaRPr lang="pt-BR" dirty="0"/>
          </a:p>
        </p:txBody>
      </p:sp>
      <p:sp>
        <p:nvSpPr>
          <p:cNvPr id="18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negativos</a:t>
            </a:r>
            <a:endParaRPr lang="pt-BR" dirty="0"/>
          </a:p>
        </p:txBody>
      </p:sp>
      <p:sp>
        <p:nvSpPr>
          <p:cNvPr id="19" name="TextBox 13"/>
          <p:cNvSpPr txBox="1"/>
          <p:nvPr/>
        </p:nvSpPr>
        <p:spPr>
          <a:xfrm>
            <a:off x="5715008" y="3571876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positivos</a:t>
            </a:r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15674" y="2492896"/>
            <a:ext cx="2102994" cy="20882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ipse 22"/>
          <p:cNvSpPr/>
          <p:nvPr/>
        </p:nvSpPr>
        <p:spPr>
          <a:xfrm>
            <a:off x="325854" y="2869602"/>
            <a:ext cx="1509842" cy="141096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ixaDeTexto 23"/>
          <p:cNvSpPr txBox="1"/>
          <p:nvPr/>
        </p:nvSpPr>
        <p:spPr>
          <a:xfrm>
            <a:off x="235626" y="2339588"/>
            <a:ext cx="25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03648" y="2699628"/>
            <a:ext cx="23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758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resumo</a:t>
            </a:r>
            <a:r>
              <a:rPr lang="en-US" dirty="0"/>
              <a:t>…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2443160"/>
            <a:ext cx="7175150" cy="1754326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5022C"/>
                </a:solidFill>
              </a:rPr>
              <a:t>É </a:t>
            </a:r>
            <a:r>
              <a:rPr lang="en-US" sz="3600" dirty="0" err="1">
                <a:solidFill>
                  <a:srgbClr val="05022C"/>
                </a:solidFill>
              </a:rPr>
              <a:t>necessário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b="1" dirty="0" err="1">
                <a:solidFill>
                  <a:srgbClr val="05022C"/>
                </a:solidFill>
              </a:rPr>
              <a:t>aproximar</a:t>
            </a:r>
            <a:r>
              <a:rPr lang="en-US" sz="3600" b="1" dirty="0">
                <a:solidFill>
                  <a:srgbClr val="05022C"/>
                </a:solidFill>
              </a:rPr>
              <a:t> </a:t>
            </a:r>
            <a:r>
              <a:rPr lang="en-US" sz="3600" b="1" dirty="0" err="1">
                <a:solidFill>
                  <a:srgbClr val="05022C"/>
                </a:solidFill>
              </a:rPr>
              <a:t>resultados</a:t>
            </a:r>
            <a:r>
              <a:rPr lang="en-US" sz="3600" dirty="0">
                <a:solidFill>
                  <a:srgbClr val="05022C"/>
                </a:solidFill>
              </a:rPr>
              <a:t> para </a:t>
            </a:r>
            <a:r>
              <a:rPr lang="en-US" sz="3600" dirty="0" err="1">
                <a:solidFill>
                  <a:srgbClr val="05022C"/>
                </a:solidFill>
              </a:rPr>
              <a:t>tratar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>
                <a:solidFill>
                  <a:srgbClr val="05022C"/>
                </a:solidFill>
              </a:rPr>
              <a:t>propriedades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>
                <a:solidFill>
                  <a:srgbClr val="05022C"/>
                </a:solidFill>
              </a:rPr>
              <a:t>complexas</a:t>
            </a:r>
            <a:r>
              <a:rPr lang="en-US" sz="3600" dirty="0">
                <a:solidFill>
                  <a:srgbClr val="05022C"/>
                </a:solidFill>
              </a:rPr>
              <a:t> e </a:t>
            </a:r>
            <a:r>
              <a:rPr lang="en-US" sz="3600" dirty="0" err="1">
                <a:solidFill>
                  <a:srgbClr val="05022C"/>
                </a:solidFill>
              </a:rPr>
              <a:t>problemas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>
                <a:solidFill>
                  <a:srgbClr val="05022C"/>
                </a:solidFill>
              </a:rPr>
              <a:t>complexos</a:t>
            </a:r>
            <a:endParaRPr lang="pt-BR" sz="3600" dirty="0">
              <a:solidFill>
                <a:srgbClr val="0502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519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rallelogram 15"/>
          <p:cNvSpPr/>
          <p:nvPr/>
        </p:nvSpPr>
        <p:spPr>
          <a:xfrm>
            <a:off x="3143240" y="4052230"/>
            <a:ext cx="3444984" cy="1143008"/>
          </a:xfrm>
          <a:prstGeom prst="parallelogram">
            <a:avLst>
              <a:gd name="adj" fmla="val 89615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“No Silver Bullet, No Free 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28926" y="407194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negativos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5715008" y="3571876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positivos</a:t>
            </a:r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Complexidade</a:t>
            </a:r>
            <a:r>
              <a:rPr lang="en-US" dirty="0"/>
              <a:t> do </a:t>
            </a:r>
            <a:r>
              <a:rPr lang="en-US" dirty="0" err="1"/>
              <a:t>problema</a:t>
            </a:r>
            <a:r>
              <a:rPr lang="en-US" dirty="0"/>
              <a:t> e </a:t>
            </a:r>
            <a:r>
              <a:rPr lang="en-US" dirty="0" err="1"/>
              <a:t>programa</a:t>
            </a:r>
            <a:endParaRPr lang="pt-BR" dirty="0"/>
          </a:p>
        </p:txBody>
      </p:sp>
      <p:sp>
        <p:nvSpPr>
          <p:cNvPr id="21" name="Parallelogram 15"/>
          <p:cNvSpPr/>
          <p:nvPr/>
        </p:nvSpPr>
        <p:spPr>
          <a:xfrm>
            <a:off x="3143240" y="4052230"/>
            <a:ext cx="2292856" cy="1143008"/>
          </a:xfrm>
          <a:prstGeom prst="parallelogram">
            <a:avLst>
              <a:gd name="adj" fmla="val 89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retangular 14"/>
          <p:cNvSpPr/>
          <p:nvPr/>
        </p:nvSpPr>
        <p:spPr>
          <a:xfrm>
            <a:off x="5322098" y="5807862"/>
            <a:ext cx="3138334" cy="861498"/>
          </a:xfrm>
          <a:prstGeom prst="wedgeRectCallout">
            <a:avLst>
              <a:gd name="adj1" fmla="val -47943"/>
              <a:gd name="adj2" fmla="val -1112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Foco é melhorar precisão, sem sacrificar performance significativamente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113203" y="2905468"/>
            <a:ext cx="2802613" cy="120032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05022C"/>
                </a:solidFill>
              </a:rPr>
              <a:t>Cenário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>
                <a:solidFill>
                  <a:srgbClr val="05022C"/>
                </a:solidFill>
              </a:rPr>
              <a:t>mais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>
                <a:solidFill>
                  <a:srgbClr val="05022C"/>
                </a:solidFill>
              </a:rPr>
              <a:t>comum</a:t>
            </a:r>
            <a:endParaRPr lang="pt-BR" sz="3600" dirty="0">
              <a:solidFill>
                <a:srgbClr val="05022C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876218" y="2028305"/>
            <a:ext cx="408827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Sound</a:t>
            </a:r>
          </a:p>
          <a:p>
            <a:pPr algn="ctr"/>
            <a:r>
              <a:rPr lang="en-US" sz="3600" dirty="0"/>
              <a:t>(</a:t>
            </a:r>
            <a:r>
              <a:rPr lang="en-US" sz="3600" dirty="0" err="1"/>
              <a:t>sem</a:t>
            </a:r>
            <a:r>
              <a:rPr lang="en-US" sz="3600" dirty="0"/>
              <a:t> </a:t>
            </a:r>
            <a:r>
              <a:rPr lang="en-US" sz="3600" dirty="0" err="1"/>
              <a:t>falso</a:t>
            </a:r>
            <a:r>
              <a:rPr lang="en-US" sz="3600" dirty="0"/>
              <a:t> </a:t>
            </a:r>
            <a:r>
              <a:rPr lang="en-US" sz="3600" dirty="0" err="1"/>
              <a:t>negativos</a:t>
            </a:r>
            <a:r>
              <a:rPr lang="en-US" sz="3600" dirty="0"/>
              <a:t>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6214337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12968" cy="1143000"/>
          </a:xfrm>
        </p:spPr>
        <p:txBody>
          <a:bodyPr>
            <a:normAutofit/>
          </a:bodyPr>
          <a:lstStyle/>
          <a:p>
            <a:r>
              <a:rPr lang="en-US" dirty="0" err="1"/>
              <a:t>Definições</a:t>
            </a:r>
            <a:r>
              <a:rPr lang="en-US" dirty="0"/>
              <a:t> </a:t>
            </a:r>
            <a:r>
              <a:rPr lang="en-US" dirty="0" err="1"/>
              <a:t>Alcançáveis</a:t>
            </a:r>
            <a:r>
              <a:rPr lang="en-US" dirty="0"/>
              <a:t> (RD) </a:t>
            </a:r>
            <a:r>
              <a:rPr lang="en-US" dirty="0" err="1"/>
              <a:t>em</a:t>
            </a:r>
            <a:r>
              <a:rPr lang="en-US" dirty="0"/>
              <a:t> SOOT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857364"/>
            <a:ext cx="80361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SimpleReachingDefinitions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ReachingDefinitions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HashMap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unitToDefinitionAfter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HashMap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unitToDefinitionBefore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SimpleReachingDefinitions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DirectedGraph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graph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/*WORK*/}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getReachingDefinitionsAfter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unitToDefinitionAfter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getReachingDefinitionsBefore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unitToDefinitionBefore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SimpleReachingDefinitionsAnalysis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ForwardFlowAnalysis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&lt;Unit,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 {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emptySet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SimpleReachingDefinitionsAnalysis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DirectedGraph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graph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 /*INIT*/}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copy(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{ …}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copy(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{ …}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merge(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_source1,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_source2,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 ...}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entryInitialFlow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() { ...}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newInitialFlow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() { ...}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flowThrough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_source, Unit _unit,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	{...}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kill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{...}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bdef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{...}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267956" y="0"/>
            <a:ext cx="2876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https://sable.github.io/soot/</a:t>
            </a:r>
          </a:p>
        </p:txBody>
      </p:sp>
    </p:spTree>
    <p:extLst>
      <p:ext uri="{BB962C8B-B14F-4D97-AF65-F5344CB8AC3E}">
        <p14:creationId xmlns:p14="http://schemas.microsoft.com/office/powerpoint/2010/main" val="1355706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12968" cy="1143000"/>
          </a:xfrm>
        </p:spPr>
        <p:txBody>
          <a:bodyPr>
            <a:normAutofit/>
          </a:bodyPr>
          <a:lstStyle/>
          <a:p>
            <a:r>
              <a:rPr lang="en-US" dirty="0" err="1"/>
              <a:t>Definições</a:t>
            </a:r>
            <a:r>
              <a:rPr lang="en-US" dirty="0"/>
              <a:t> </a:t>
            </a:r>
            <a:r>
              <a:rPr lang="en-US" dirty="0" err="1"/>
              <a:t>Alcançáveis</a:t>
            </a:r>
            <a:r>
              <a:rPr lang="en-US" dirty="0"/>
              <a:t> (RD) </a:t>
            </a:r>
            <a:r>
              <a:rPr lang="en-US" dirty="0" err="1"/>
              <a:t>em</a:t>
            </a:r>
            <a:r>
              <a:rPr lang="en-US" dirty="0"/>
              <a:t> SOOT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857364"/>
            <a:ext cx="80361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SimpleReachingDefinitions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ReachingDefinitions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HashMap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unitToDefinitionAfter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HashMap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unitToDefinitionBefore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SimpleReachingDefinitions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DirectedGraph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graph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/*WORK*/}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getReachingDefinitionsAfter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unitToDefinitionAfter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getReachingDefinitionsBefore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unitToDefinitionBefore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SimpleReachingDefinitionsAnalysis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ForwardFlowAnalysis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&lt;Unit,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 {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emptySet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SimpleReachingDefinitionsAnalysis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DirectedGraph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graph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 /*INIT*/}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copy(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{ …}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copy(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{ …}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merge(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_source1,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_source2,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 ...}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entryInitialFlow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() { ...}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newInitialFlow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() { ...}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flowThrough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_source, Unit _unit,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	{...}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kill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{...}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bdef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{...}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267956" y="0"/>
            <a:ext cx="2876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https://sable.github.io/soot/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1187624" y="2876743"/>
            <a:ext cx="7175150" cy="120032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05022C"/>
                </a:solidFill>
              </a:rPr>
              <a:t>Várias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>
                <a:solidFill>
                  <a:srgbClr val="05022C"/>
                </a:solidFill>
              </a:rPr>
              <a:t>análises</a:t>
            </a:r>
            <a:r>
              <a:rPr lang="en-US" sz="3600" dirty="0">
                <a:solidFill>
                  <a:srgbClr val="05022C"/>
                </a:solidFill>
              </a:rPr>
              <a:t> que </a:t>
            </a:r>
            <a:r>
              <a:rPr lang="en-US" sz="3600" dirty="0" err="1">
                <a:solidFill>
                  <a:srgbClr val="05022C"/>
                </a:solidFill>
              </a:rPr>
              <a:t>vimos</a:t>
            </a:r>
            <a:r>
              <a:rPr lang="en-US" sz="3600" dirty="0">
                <a:solidFill>
                  <a:srgbClr val="05022C"/>
                </a:solidFill>
              </a:rPr>
              <a:t> (para </a:t>
            </a:r>
            <a:r>
              <a:rPr lang="en-US" sz="3600" dirty="0" err="1">
                <a:solidFill>
                  <a:srgbClr val="05022C"/>
                </a:solidFill>
              </a:rPr>
              <a:t>otimização</a:t>
            </a:r>
            <a:r>
              <a:rPr lang="en-US" sz="3600" dirty="0">
                <a:solidFill>
                  <a:srgbClr val="05022C"/>
                </a:solidFill>
              </a:rPr>
              <a:t>) se </a:t>
            </a:r>
            <a:r>
              <a:rPr lang="en-US" sz="3600" dirty="0" err="1">
                <a:solidFill>
                  <a:srgbClr val="05022C"/>
                </a:solidFill>
              </a:rPr>
              <a:t>baseiam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>
                <a:solidFill>
                  <a:srgbClr val="05022C"/>
                </a:solidFill>
              </a:rPr>
              <a:t>em</a:t>
            </a:r>
            <a:r>
              <a:rPr lang="en-US" sz="3600" dirty="0">
                <a:solidFill>
                  <a:srgbClr val="05022C"/>
                </a:solidFill>
              </a:rPr>
              <a:t> RD.</a:t>
            </a:r>
            <a:endParaRPr lang="pt-BR" sz="3600" dirty="0">
              <a:solidFill>
                <a:srgbClr val="0502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5043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Variações</a:t>
            </a:r>
            <a:r>
              <a:rPr lang="en-US" dirty="0"/>
              <a:t> para </a:t>
            </a:r>
            <a:r>
              <a:rPr lang="en-US" dirty="0" err="1"/>
              <a:t>tratar</a:t>
            </a:r>
            <a:r>
              <a:rPr lang="en-US" dirty="0"/>
              <a:t> </a:t>
            </a:r>
            <a:r>
              <a:rPr lang="en-US" dirty="0" err="1"/>
              <a:t>complexidade</a:t>
            </a:r>
            <a:r>
              <a:rPr lang="en-US" dirty="0"/>
              <a:t> da </a:t>
            </a:r>
            <a:r>
              <a:rPr lang="en-US" dirty="0" err="1"/>
              <a:t>Análise</a:t>
            </a:r>
            <a:r>
              <a:rPr lang="en-US" dirty="0"/>
              <a:t> de Dataflow</a:t>
            </a:r>
            <a:br>
              <a:rPr lang="en-US" dirty="0"/>
            </a:br>
            <a:r>
              <a:rPr lang="en-US" sz="3100" dirty="0"/>
              <a:t>[“A few billion LOC latter”, </a:t>
            </a:r>
            <a:r>
              <a:rPr lang="en-US" sz="3100" dirty="0" err="1"/>
              <a:t>Bessey</a:t>
            </a:r>
            <a:r>
              <a:rPr lang="en-US" sz="3100" dirty="0"/>
              <a:t> </a:t>
            </a:r>
            <a:r>
              <a:rPr lang="en-US" sz="3100" i="1" dirty="0"/>
              <a:t>et al.</a:t>
            </a:r>
            <a:r>
              <a:rPr lang="en-US" sz="3100" dirty="0"/>
              <a:t>, CACM 2010]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2428868"/>
            <a:ext cx="8643998" cy="34163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[…] checkers […] traverse program paths in a forward direction (</a:t>
            </a:r>
            <a:r>
              <a:rPr lang="en-US" sz="3600" b="1" dirty="0"/>
              <a:t>flow-sensitive</a:t>
            </a:r>
            <a:r>
              <a:rPr lang="en-US" sz="3600" dirty="0"/>
              <a:t>), going across function calls (</a:t>
            </a:r>
            <a:r>
              <a:rPr lang="en-US" sz="3600" b="1" dirty="0"/>
              <a:t>inter-procedural</a:t>
            </a:r>
            <a:r>
              <a:rPr lang="en-US" sz="3600" dirty="0"/>
              <a:t>) while keeping track of call-site-specific information (</a:t>
            </a:r>
            <a:r>
              <a:rPr lang="en-US" sz="3600" b="1" dirty="0"/>
              <a:t>context-sensitive</a:t>
            </a:r>
            <a:r>
              <a:rPr lang="en-US" sz="3600" dirty="0"/>
              <a:t>) and […] detect when a path is infeasible (</a:t>
            </a:r>
            <a:r>
              <a:rPr lang="en-US" sz="3600" b="1" dirty="0"/>
              <a:t>path-sensitive</a:t>
            </a:r>
            <a:r>
              <a:rPr lang="en-US" sz="3600" dirty="0"/>
              <a:t>).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7355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8680"/>
            <a:ext cx="9143999" cy="5411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39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052736"/>
            <a:ext cx="9053969" cy="41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31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229" y="-99392"/>
            <a:ext cx="8794618" cy="4051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229" y="3433236"/>
            <a:ext cx="8712968" cy="410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8134129" y="-315416"/>
            <a:ext cx="648072" cy="78488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ector reto 4"/>
          <p:cNvCxnSpPr/>
          <p:nvPr/>
        </p:nvCxnSpPr>
        <p:spPr>
          <a:xfrm>
            <a:off x="-35229" y="3538586"/>
            <a:ext cx="917922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71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2965" y="2564904"/>
            <a:ext cx="9483395" cy="424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00870"/>
            <a:ext cx="4989214" cy="209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de seta reta 2"/>
          <p:cNvCxnSpPr/>
          <p:nvPr/>
        </p:nvCxnSpPr>
        <p:spPr>
          <a:xfrm flipH="1">
            <a:off x="2987824" y="2132856"/>
            <a:ext cx="14209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4499992" y="2207252"/>
            <a:ext cx="1908917" cy="717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1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599" y="1700808"/>
            <a:ext cx="9562143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307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13427</TotalTime>
  <Words>2058</Words>
  <Application>Microsoft Office PowerPoint</Application>
  <PresentationFormat>On-screen Show (4:3)</PresentationFormat>
  <Paragraphs>394</Paragraphs>
  <Slides>47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Tema do Office</vt:lpstr>
      <vt:lpstr>Análise Estática</vt:lpstr>
      <vt:lpstr>Definição</vt:lpstr>
      <vt:lpstr>A seguir SLIDES introdutórios do livro PPA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DEpendência de código</vt:lpstr>
      <vt:lpstr>Dependência de código</vt:lpstr>
      <vt:lpstr>Dependência de dados</vt:lpstr>
      <vt:lpstr>Dependência de controle</vt:lpstr>
      <vt:lpstr>Dados e controle juntos</vt:lpstr>
      <vt:lpstr>Exemplo</vt:lpstr>
      <vt:lpstr>Exemplo</vt:lpstr>
      <vt:lpstr>Exemplo</vt:lpstr>
      <vt:lpstr>Dataflow Analysis</vt:lpstr>
      <vt:lpstr>Dataflow Analysis</vt:lpstr>
      <vt:lpstr>Dataflow Analysis</vt:lpstr>
      <vt:lpstr>Definições Alcançáveis (DA)</vt:lpstr>
      <vt:lpstr>Definições Alcançáveis (DA)</vt:lpstr>
      <vt:lpstr>O que acontece na presença de loops?</vt:lpstr>
      <vt:lpstr>O que acontece na presença de loops?</vt:lpstr>
      <vt:lpstr>O que acontece na presença de loops?</vt:lpstr>
      <vt:lpstr>O que acontece na presença de loops?</vt:lpstr>
      <vt:lpstr>Fundamentação de  DATAFLOW ANALYSIS</vt:lpstr>
      <vt:lpstr>Intuitivamente…</vt:lpstr>
      <vt:lpstr>Como funciona?</vt:lpstr>
      <vt:lpstr>Falso positivos e negativos</vt:lpstr>
      <vt:lpstr>Falso positivos e negativos</vt:lpstr>
      <vt:lpstr>Falso positivos e negativos</vt:lpstr>
      <vt:lpstr>Falso positivos e negativos</vt:lpstr>
      <vt:lpstr>“No Silver Bullet, No Free Lunch”</vt:lpstr>
      <vt:lpstr>“No Silver Bullet, No Free Lunch”</vt:lpstr>
      <vt:lpstr>“No Silver Bullet, No Free Lunch”</vt:lpstr>
      <vt:lpstr>“No Silver Bullet, No Free Lunch”</vt:lpstr>
      <vt:lpstr>“No Silver Bullet, No Free Lunch”</vt:lpstr>
      <vt:lpstr>Em resumo…</vt:lpstr>
      <vt:lpstr>“No Silver Bullet, No Free Lunch”</vt:lpstr>
      <vt:lpstr>Definições Alcançáveis (RD) em SOOT</vt:lpstr>
      <vt:lpstr>Definições Alcançáveis (RD) em SOOT</vt:lpstr>
      <vt:lpstr>Variações para tratar complexidade da Análise de Dataflow [“A few billion LOC latter”, Bessey et al., CACM 2010]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Estática</dc:title>
  <dc:creator>MARCELO</dc:creator>
  <cp:lastModifiedBy>damorim</cp:lastModifiedBy>
  <cp:revision>59</cp:revision>
  <dcterms:created xsi:type="dcterms:W3CDTF">2014-11-12T13:05:01Z</dcterms:created>
  <dcterms:modified xsi:type="dcterms:W3CDTF">2020-11-09T15:02:03Z</dcterms:modified>
</cp:coreProperties>
</file>