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35" r:id="rId2"/>
    <p:sldId id="306" r:id="rId3"/>
    <p:sldId id="339" r:id="rId4"/>
    <p:sldId id="337" r:id="rId5"/>
    <p:sldId id="338" r:id="rId6"/>
    <p:sldId id="340" r:id="rId7"/>
    <p:sldId id="341" r:id="rId8"/>
    <p:sldId id="342" r:id="rId9"/>
    <p:sldId id="336" r:id="rId10"/>
    <p:sldId id="327" r:id="rId11"/>
    <p:sldId id="307" r:id="rId12"/>
    <p:sldId id="308" r:id="rId13"/>
    <p:sldId id="309" r:id="rId14"/>
    <p:sldId id="32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0622D4-97B4-4143-8C10-4E78DA1D2895}" v="291" dt="2020-11-24T11:52:58.424"/>
    <p1510:client id="{3E4F2558-0ABD-4549-9B70-331621F8F2E4}" v="3288" dt="2020-11-23T21:45:49.293"/>
    <p1510:client id="{68512AA5-AF24-4148-A638-A84F978FE952}" v="9" dt="2020-11-16T13:28:04.1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7F658-AE08-4AEE-A57F-CB2B7F06D38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4ED2F-A3A4-4353-928B-735CE0A75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5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2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1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33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4723805" y="1821656"/>
            <a:ext cx="3750469" cy="4420195"/>
          </a:xfrm>
          <a:prstGeom prst="rect">
            <a:avLst/>
          </a:prstGeom>
        </p:spPr>
        <p:txBody>
          <a:bodyPr lIns="64291" tIns="32145" rIns="64291" bIns="32145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669726" y="1821656"/>
            <a:ext cx="3750469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2000"/>
            </a:lvl1pPr>
            <a:lvl2pPr marL="482186" indent="-241093">
              <a:spcBef>
                <a:spcPts val="2250"/>
              </a:spcBef>
              <a:defRPr sz="2000"/>
            </a:lvl2pPr>
            <a:lvl3pPr marL="866149" indent="-241093">
              <a:spcBef>
                <a:spcPts val="2250"/>
              </a:spcBef>
              <a:defRPr sz="2000"/>
            </a:lvl3pPr>
            <a:lvl4pPr marL="1178677" indent="-241093">
              <a:spcBef>
                <a:spcPts val="2250"/>
              </a:spcBef>
              <a:defRPr sz="2000"/>
            </a:lvl4pPr>
            <a:lvl5pPr marL="1491205" indent="-241093">
              <a:spcBef>
                <a:spcPts val="2250"/>
              </a:spcBef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43549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825742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6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9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1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7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5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3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D083-53B3-4835-AC18-05B6039641B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código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40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Jasmin (para Java)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057400"/>
            <a:ext cx="8077200" cy="4278094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HelloWorld.j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.super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init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aload_0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invokenonvirtual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/Object/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init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static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L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;)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.limit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stack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cs typeface="Arial" pitchFamily="34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.limit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locals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cs typeface="Arial" pitchFamily="34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getstatic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/System/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Courier New" pitchFamily="49" charset="0"/>
                <a:cs typeface="Arial" pitchFamily="34" charset="0"/>
              </a:rPr>
              <a:t>out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L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io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PrintStream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ldc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cs typeface="Arial" pitchFamily="34" charset="0"/>
              </a:rPr>
              <a:t>"Hello World."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invokevirtual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io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PrintStream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L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;)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method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1"/>
          <p:cNvSpPr txBox="1"/>
          <p:nvPr/>
        </p:nvSpPr>
        <p:spPr>
          <a:xfrm>
            <a:off x="3810000" y="1371600"/>
            <a:ext cx="522448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Projetista não precisa se preocupar como </a:t>
            </a:r>
            <a:r>
              <a:rPr lang="pt-BR" sz="2400" dirty="0" err="1"/>
              <a:t>bytecode</a:t>
            </a:r>
            <a:r>
              <a:rPr lang="pt-BR" sz="2400" dirty="0"/>
              <a:t> (arquivo) é organizado</a:t>
            </a:r>
          </a:p>
        </p:txBody>
      </p:sp>
    </p:spTree>
    <p:extLst>
      <p:ext uri="{BB962C8B-B14F-4D97-AF65-F5344CB8AC3E}">
        <p14:creationId xmlns:p14="http://schemas.microsoft.com/office/powerpoint/2010/main" val="173722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MSIL (1/3)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1285860"/>
            <a:ext cx="8501122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Metadata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version: v2.0.50215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assembly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extern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mscorlib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publickeytoken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= (B7 7A 5C 56 19 34 E0 89 )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// .z\V.4..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.ver 2:0:0:0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assembly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sample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custom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instance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void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[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mscorlib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]System.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Runtime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CompilerServices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CompilationRelaxationsAttribute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::.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ctor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(int32)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= ( 01 00 08 00 00 00 00 00 ) 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hash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algorithm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0x00008004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.ver 0:0:0:0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.module sample.exe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// MVID: {A224F460-A049-4A03-9E71-80A36DBBBCD3}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imagebase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0x00400000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// .......................SEE NEXT SLIDE</a:t>
            </a:r>
          </a:p>
        </p:txBody>
      </p:sp>
    </p:spTree>
    <p:extLst>
      <p:ext uri="{BB962C8B-B14F-4D97-AF65-F5344CB8AC3E}">
        <p14:creationId xmlns:p14="http://schemas.microsoft.com/office/powerpoint/2010/main" val="2426494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MSIL (2/3)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1428736"/>
            <a:ext cx="8501122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// SEE PREVIOUS SLIDE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.file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alignment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0x00000200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stackreserve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0x00100000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subsystem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0x0003       // WINDOWS_CUI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corflags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0x00000001    //  ILONLY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Image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base: 0x02F20000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// =============== CLASS MEMBERS DECLARATION ===================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.class public auto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ansi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beforefieldinit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Hello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mscorlib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]System.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.method public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hidebysig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static void  Main(string[]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cil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managed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entrypoint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13 (0xd)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maxstack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8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IL_0000: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nop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IL_0001: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ldstr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"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World!"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IL_0006: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call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void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[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mscorlib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]System.Console::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(string)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IL_000b: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nop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IL_000c: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ret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}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// .......................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SEE NEXT SLIDE</a:t>
            </a:r>
          </a:p>
        </p:txBody>
      </p:sp>
    </p:spTree>
    <p:extLst>
      <p:ext uri="{BB962C8B-B14F-4D97-AF65-F5344CB8AC3E}">
        <p14:creationId xmlns:p14="http://schemas.microsoft.com/office/powerpoint/2010/main" val="3981614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MSIL (3/3)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1428736"/>
            <a:ext cx="8501122" cy="329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// SEE PREVIOUS SLIDE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.method public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hidebysig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specialname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rtspecialname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instance void  .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ctor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managed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7 (0x7)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maxstack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8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IL_0000: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ldarg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IL_0001: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call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instance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void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   [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mscorlib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]System.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::.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ctor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IL_0006: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ret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} // end of method Hello::.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ctor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} //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end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of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Hello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256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Aula prática—ilasm.exe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pt-BR" dirty="0"/>
              <a:t>ilasm.exe é o </a:t>
            </a:r>
            <a:r>
              <a:rPr lang="pt-BR" dirty="0" err="1"/>
              <a:t>assembler</a:t>
            </a:r>
            <a:r>
              <a:rPr lang="pt-BR" dirty="0"/>
              <a:t> da Microsoft</a:t>
            </a:r>
          </a:p>
          <a:p>
            <a:r>
              <a:rPr lang="pt-BR" dirty="0"/>
              <a:t>Entrada: MSIL</a:t>
            </a:r>
          </a:p>
          <a:p>
            <a:r>
              <a:rPr lang="pt-BR" dirty="0"/>
              <a:t>Saída: código x86</a:t>
            </a:r>
          </a:p>
          <a:p>
            <a:pPr lvl="1"/>
            <a:r>
              <a:rPr lang="pt-BR" dirty="0"/>
              <a:t>executável nas máquinas Windows do laboratório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2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Pipeline</a:t>
            </a:r>
            <a:endParaRPr lang="pt-BR" dirty="0"/>
          </a:p>
        </p:txBody>
      </p:sp>
      <p:sp>
        <p:nvSpPr>
          <p:cNvPr id="9" name="Shape 994">
            <a:extLst>
              <a:ext uri="{FF2B5EF4-FFF2-40B4-BE49-F238E27FC236}">
                <a16:creationId xmlns:a16="http://schemas.microsoft.com/office/drawing/2014/main" id="{CA98A678-2E37-4EF2-9090-C0D48BBFCA0F}"/>
              </a:ext>
            </a:extLst>
          </p:cNvPr>
          <p:cNvSpPr/>
          <p:nvPr/>
        </p:nvSpPr>
        <p:spPr>
          <a:xfrm>
            <a:off x="996688" y="3513779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Shape 995">
            <a:extLst>
              <a:ext uri="{FF2B5EF4-FFF2-40B4-BE49-F238E27FC236}">
                <a16:creationId xmlns:a16="http://schemas.microsoft.com/office/drawing/2014/main" id="{E86CDDF1-E5A9-40AA-BD7A-A71D610B186C}"/>
              </a:ext>
            </a:extLst>
          </p:cNvPr>
          <p:cNvSpPr/>
          <p:nvPr/>
        </p:nvSpPr>
        <p:spPr>
          <a:xfrm>
            <a:off x="1500051" y="3056579"/>
            <a:ext cx="1310016" cy="990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Otimizador</a:t>
            </a:r>
          </a:p>
        </p:txBody>
      </p:sp>
      <p:sp>
        <p:nvSpPr>
          <p:cNvPr id="11" name="Shape 996">
            <a:extLst>
              <a:ext uri="{FF2B5EF4-FFF2-40B4-BE49-F238E27FC236}">
                <a16:creationId xmlns:a16="http://schemas.microsoft.com/office/drawing/2014/main" id="{7B2EDC1C-CFC9-4EEC-9A90-7E750DE0A0C5}"/>
              </a:ext>
            </a:extLst>
          </p:cNvPr>
          <p:cNvSpPr/>
          <p:nvPr/>
        </p:nvSpPr>
        <p:spPr>
          <a:xfrm>
            <a:off x="1524140" y="3329115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wrap="none" lIns="45718" tIns="45718" rIns="45718" bIns="45718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12" name="Shape 997">
            <a:extLst>
              <a:ext uri="{FF2B5EF4-FFF2-40B4-BE49-F238E27FC236}">
                <a16:creationId xmlns:a16="http://schemas.microsoft.com/office/drawing/2014/main" id="{1077EC51-85A3-4358-AB81-F6E7D4F8F621}"/>
              </a:ext>
            </a:extLst>
          </p:cNvPr>
          <p:cNvSpPr/>
          <p:nvPr/>
        </p:nvSpPr>
        <p:spPr>
          <a:xfrm>
            <a:off x="2801572" y="3513779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998">
            <a:extLst>
              <a:ext uri="{FF2B5EF4-FFF2-40B4-BE49-F238E27FC236}">
                <a16:creationId xmlns:a16="http://schemas.microsoft.com/office/drawing/2014/main" id="{1B7A4F35-BB98-46DF-AD63-95A0D4DA43F5}"/>
              </a:ext>
            </a:extLst>
          </p:cNvPr>
          <p:cNvSpPr/>
          <p:nvPr/>
        </p:nvSpPr>
        <p:spPr>
          <a:xfrm>
            <a:off x="3304934" y="3056579"/>
            <a:ext cx="1310016" cy="9906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>
                <a:solidFill>
                  <a:srgbClr val="000000"/>
                </a:solidFill>
              </a:defRPr>
            </a:pPr>
            <a:r>
              <a:rPr lang="en-US" dirty="0" err="1"/>
              <a:t>Gerador</a:t>
            </a:r>
            <a:r>
              <a:rPr lang="en-US" dirty="0"/>
              <a:t> de Código</a:t>
            </a:r>
          </a:p>
        </p:txBody>
      </p:sp>
      <p:sp>
        <p:nvSpPr>
          <p:cNvPr id="14" name="Shape 999">
            <a:extLst>
              <a:ext uri="{FF2B5EF4-FFF2-40B4-BE49-F238E27FC236}">
                <a16:creationId xmlns:a16="http://schemas.microsoft.com/office/drawing/2014/main" id="{87D3FE11-9E92-4196-9DBD-2EFDA2030BAE}"/>
              </a:ext>
            </a:extLst>
          </p:cNvPr>
          <p:cNvSpPr/>
          <p:nvPr/>
        </p:nvSpPr>
        <p:spPr>
          <a:xfrm>
            <a:off x="3481079" y="3329114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wrap="none" lIns="45718" tIns="45718" rIns="45718" bIns="45718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42915">
              <a:defRPr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" name="Shape 1002">
            <a:extLst>
              <a:ext uri="{FF2B5EF4-FFF2-40B4-BE49-F238E27FC236}">
                <a16:creationId xmlns:a16="http://schemas.microsoft.com/office/drawing/2014/main" id="{24E8816A-9C92-4D8B-99FF-E9012548C507}"/>
              </a:ext>
            </a:extLst>
          </p:cNvPr>
          <p:cNvSpPr/>
          <p:nvPr/>
        </p:nvSpPr>
        <p:spPr>
          <a:xfrm>
            <a:off x="5986715" y="3329114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wrap="none" lIns="45718" tIns="45718" rIns="45718" bIns="45718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42915">
              <a:defRPr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7" name="Shape 1003">
            <a:extLst>
              <a:ext uri="{FF2B5EF4-FFF2-40B4-BE49-F238E27FC236}">
                <a16:creationId xmlns:a16="http://schemas.microsoft.com/office/drawing/2014/main" id="{BB1A2E2D-C372-495E-BBC8-3630A36F8D7C}"/>
              </a:ext>
            </a:extLst>
          </p:cNvPr>
          <p:cNvSpPr/>
          <p:nvPr/>
        </p:nvSpPr>
        <p:spPr>
          <a:xfrm>
            <a:off x="935100" y="3055680"/>
            <a:ext cx="558718" cy="41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wrap="square" lIns="45718" tIns="45718" rIns="45718" bIns="45718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IR</a:t>
            </a:r>
          </a:p>
        </p:txBody>
      </p:sp>
      <p:sp>
        <p:nvSpPr>
          <p:cNvPr id="18" name="Shape 1003">
            <a:extLst>
              <a:ext uri="{FF2B5EF4-FFF2-40B4-BE49-F238E27FC236}">
                <a16:creationId xmlns:a16="http://schemas.microsoft.com/office/drawing/2014/main" id="{775E04ED-9E0C-4314-8555-CD7D7C17E714}"/>
              </a:ext>
            </a:extLst>
          </p:cNvPr>
          <p:cNvSpPr/>
          <p:nvPr/>
        </p:nvSpPr>
        <p:spPr>
          <a:xfrm>
            <a:off x="2771293" y="3055679"/>
            <a:ext cx="558718" cy="41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square" lIns="45718" tIns="45718" rIns="45718" bIns="45718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IR</a:t>
            </a:r>
          </a:p>
        </p:txBody>
      </p:sp>
      <p:sp>
        <p:nvSpPr>
          <p:cNvPr id="19" name="Shape 1003">
            <a:extLst>
              <a:ext uri="{FF2B5EF4-FFF2-40B4-BE49-F238E27FC236}">
                <a16:creationId xmlns:a16="http://schemas.microsoft.com/office/drawing/2014/main" id="{89B5008A-6FCC-48F9-95BA-563F627CBC02}"/>
              </a:ext>
            </a:extLst>
          </p:cNvPr>
          <p:cNvSpPr/>
          <p:nvPr/>
        </p:nvSpPr>
        <p:spPr>
          <a:xfrm>
            <a:off x="4256269" y="2673653"/>
            <a:ext cx="1254992" cy="41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square" lIns="45718" tIns="45718" rIns="45718" bIns="45718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Assembly</a:t>
            </a:r>
          </a:p>
        </p:txBody>
      </p:sp>
      <p:sp>
        <p:nvSpPr>
          <p:cNvPr id="20" name="Shape 997">
            <a:extLst>
              <a:ext uri="{FF2B5EF4-FFF2-40B4-BE49-F238E27FC236}">
                <a16:creationId xmlns:a16="http://schemas.microsoft.com/office/drawing/2014/main" id="{443DC41C-8460-4482-A51A-249538B07BAF}"/>
              </a:ext>
            </a:extLst>
          </p:cNvPr>
          <p:cNvSpPr/>
          <p:nvPr/>
        </p:nvSpPr>
        <p:spPr>
          <a:xfrm>
            <a:off x="4637766" y="3507617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" name="Shape 998">
            <a:extLst>
              <a:ext uri="{FF2B5EF4-FFF2-40B4-BE49-F238E27FC236}">
                <a16:creationId xmlns:a16="http://schemas.microsoft.com/office/drawing/2014/main" id="{29E94CD9-0F2A-433B-A23E-361C6C107AB7}"/>
              </a:ext>
            </a:extLst>
          </p:cNvPr>
          <p:cNvSpPr/>
          <p:nvPr/>
        </p:nvSpPr>
        <p:spPr>
          <a:xfrm>
            <a:off x="5141128" y="3050417"/>
            <a:ext cx="1310016" cy="9906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>
                <a:solidFill>
                  <a:srgbClr val="000000"/>
                </a:solidFill>
              </a:defRPr>
            </a:pPr>
            <a:r>
              <a:rPr lang="en-US" dirty="0"/>
              <a:t>Assembler</a:t>
            </a:r>
          </a:p>
        </p:txBody>
      </p:sp>
      <p:sp>
        <p:nvSpPr>
          <p:cNvPr id="22" name="Shape 997">
            <a:extLst>
              <a:ext uri="{FF2B5EF4-FFF2-40B4-BE49-F238E27FC236}">
                <a16:creationId xmlns:a16="http://schemas.microsoft.com/office/drawing/2014/main" id="{335AB32F-95AF-47F7-AE13-FB6C90A7C62C}"/>
              </a:ext>
            </a:extLst>
          </p:cNvPr>
          <p:cNvSpPr/>
          <p:nvPr/>
        </p:nvSpPr>
        <p:spPr>
          <a:xfrm>
            <a:off x="6492445" y="3538425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Shape 1003">
            <a:extLst>
              <a:ext uri="{FF2B5EF4-FFF2-40B4-BE49-F238E27FC236}">
                <a16:creationId xmlns:a16="http://schemas.microsoft.com/office/drawing/2014/main" id="{834287C4-93AB-4C48-8718-A51460E72FEB}"/>
              </a:ext>
            </a:extLst>
          </p:cNvPr>
          <p:cNvSpPr/>
          <p:nvPr/>
        </p:nvSpPr>
        <p:spPr>
          <a:xfrm>
            <a:off x="6807223" y="3012547"/>
            <a:ext cx="1760253" cy="738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wrap="square" lIns="45718" tIns="45718" rIns="45718" bIns="45718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Código </a:t>
            </a:r>
            <a:r>
              <a:rPr lang="en-US" dirty="0" err="1"/>
              <a:t>Executável</a:t>
            </a:r>
          </a:p>
        </p:txBody>
      </p:sp>
    </p:spTree>
    <p:extLst>
      <p:ext uri="{BB962C8B-B14F-4D97-AF65-F5344CB8AC3E}">
        <p14:creationId xmlns:p14="http://schemas.microsoft.com/office/powerpoint/2010/main" val="202203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BD4B-AE0A-4CB4-B412-1045FF6A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Um </a:t>
            </a:r>
            <a:r>
              <a:rPr lang="en-US" dirty="0" err="1">
                <a:cs typeface="Calibri"/>
              </a:rPr>
              <a:t>algoritmo</a:t>
            </a:r>
            <a:r>
              <a:rPr lang="en-US" dirty="0">
                <a:cs typeface="Calibri"/>
              </a:rPr>
              <a:t> simples de </a:t>
            </a:r>
            <a:r>
              <a:rPr lang="en-US" dirty="0" err="1">
                <a:cs typeface="Calibri"/>
              </a:rPr>
              <a:t>geração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código</a:t>
            </a:r>
            <a:endParaRPr lang="en-US" dirty="0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67F2E-8A7D-48EA-BF56-99A9A6BB1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hape 994">
            <a:extLst>
              <a:ext uri="{FF2B5EF4-FFF2-40B4-BE49-F238E27FC236}">
                <a16:creationId xmlns:a16="http://schemas.microsoft.com/office/drawing/2014/main" id="{8B7F89FD-13E2-4D12-BF02-0DCE4F0F4BC0}"/>
              </a:ext>
            </a:extLst>
          </p:cNvPr>
          <p:cNvSpPr/>
          <p:nvPr/>
        </p:nvSpPr>
        <p:spPr>
          <a:xfrm>
            <a:off x="935071" y="1800820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" name="Shape 995">
            <a:extLst>
              <a:ext uri="{FF2B5EF4-FFF2-40B4-BE49-F238E27FC236}">
                <a16:creationId xmlns:a16="http://schemas.microsoft.com/office/drawing/2014/main" id="{970B4317-7E0B-49FF-85DD-A2F7BB30A26C}"/>
              </a:ext>
            </a:extLst>
          </p:cNvPr>
          <p:cNvSpPr/>
          <p:nvPr/>
        </p:nvSpPr>
        <p:spPr>
          <a:xfrm>
            <a:off x="1438434" y="1343620"/>
            <a:ext cx="1310016" cy="990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Otimizador</a:t>
            </a:r>
          </a:p>
        </p:txBody>
      </p:sp>
      <p:sp>
        <p:nvSpPr>
          <p:cNvPr id="9" name="Shape 996">
            <a:extLst>
              <a:ext uri="{FF2B5EF4-FFF2-40B4-BE49-F238E27FC236}">
                <a16:creationId xmlns:a16="http://schemas.microsoft.com/office/drawing/2014/main" id="{4F56D711-E2BE-493D-926C-E0C16A3D9087}"/>
              </a:ext>
            </a:extLst>
          </p:cNvPr>
          <p:cNvSpPr/>
          <p:nvPr/>
        </p:nvSpPr>
        <p:spPr>
          <a:xfrm>
            <a:off x="1462523" y="1616156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11" name="Shape 997">
            <a:extLst>
              <a:ext uri="{FF2B5EF4-FFF2-40B4-BE49-F238E27FC236}">
                <a16:creationId xmlns:a16="http://schemas.microsoft.com/office/drawing/2014/main" id="{9B2A1F2A-E576-4B5F-B6AB-AA0763A73620}"/>
              </a:ext>
            </a:extLst>
          </p:cNvPr>
          <p:cNvSpPr/>
          <p:nvPr/>
        </p:nvSpPr>
        <p:spPr>
          <a:xfrm>
            <a:off x="2739955" y="1800820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998">
            <a:extLst>
              <a:ext uri="{FF2B5EF4-FFF2-40B4-BE49-F238E27FC236}">
                <a16:creationId xmlns:a16="http://schemas.microsoft.com/office/drawing/2014/main" id="{6CBC65AE-171F-481C-8F40-9BE8FBC5E5D3}"/>
              </a:ext>
            </a:extLst>
          </p:cNvPr>
          <p:cNvSpPr/>
          <p:nvPr/>
        </p:nvSpPr>
        <p:spPr>
          <a:xfrm>
            <a:off x="3243317" y="1343620"/>
            <a:ext cx="1310016" cy="990600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>
                <a:solidFill>
                  <a:srgbClr val="000000"/>
                </a:solidFill>
              </a:defRPr>
            </a:pPr>
            <a:r>
              <a:rPr lang="en-US" dirty="0" err="1"/>
              <a:t>Gerador</a:t>
            </a:r>
            <a:r>
              <a:rPr lang="en-US" dirty="0"/>
              <a:t> de Código</a:t>
            </a:r>
          </a:p>
        </p:txBody>
      </p:sp>
      <p:sp>
        <p:nvSpPr>
          <p:cNvPr id="15" name="Shape 999">
            <a:extLst>
              <a:ext uri="{FF2B5EF4-FFF2-40B4-BE49-F238E27FC236}">
                <a16:creationId xmlns:a16="http://schemas.microsoft.com/office/drawing/2014/main" id="{A0469DB0-105F-4A83-A7A9-387D75D6C0D7}"/>
              </a:ext>
            </a:extLst>
          </p:cNvPr>
          <p:cNvSpPr/>
          <p:nvPr/>
        </p:nvSpPr>
        <p:spPr>
          <a:xfrm>
            <a:off x="3419462" y="1616155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42915">
              <a:defRPr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7" name="Shape 1002">
            <a:extLst>
              <a:ext uri="{FF2B5EF4-FFF2-40B4-BE49-F238E27FC236}">
                <a16:creationId xmlns:a16="http://schemas.microsoft.com/office/drawing/2014/main" id="{A15C11A4-87BA-4F75-9676-B166040AD88A}"/>
              </a:ext>
            </a:extLst>
          </p:cNvPr>
          <p:cNvSpPr/>
          <p:nvPr/>
        </p:nvSpPr>
        <p:spPr>
          <a:xfrm>
            <a:off x="5925098" y="1616155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42915">
              <a:defRPr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9" name="Shape 1003">
            <a:extLst>
              <a:ext uri="{FF2B5EF4-FFF2-40B4-BE49-F238E27FC236}">
                <a16:creationId xmlns:a16="http://schemas.microsoft.com/office/drawing/2014/main" id="{68EFEA86-4591-4A91-A76D-9D2E971BD6D1}"/>
              </a:ext>
            </a:extLst>
          </p:cNvPr>
          <p:cNvSpPr/>
          <p:nvPr/>
        </p:nvSpPr>
        <p:spPr>
          <a:xfrm>
            <a:off x="873483" y="1342721"/>
            <a:ext cx="558718" cy="41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square" lIns="45718" tIns="45718" rIns="45718" bIns="45718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IR</a:t>
            </a:r>
          </a:p>
        </p:txBody>
      </p:sp>
      <p:sp>
        <p:nvSpPr>
          <p:cNvPr id="21" name="Shape 1003">
            <a:extLst>
              <a:ext uri="{FF2B5EF4-FFF2-40B4-BE49-F238E27FC236}">
                <a16:creationId xmlns:a16="http://schemas.microsoft.com/office/drawing/2014/main" id="{094E1404-0C75-4153-B99B-301C99DC7E15}"/>
              </a:ext>
            </a:extLst>
          </p:cNvPr>
          <p:cNvSpPr/>
          <p:nvPr/>
        </p:nvSpPr>
        <p:spPr>
          <a:xfrm>
            <a:off x="2709676" y="1342720"/>
            <a:ext cx="558718" cy="41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wrap="square" lIns="45718" tIns="45718" rIns="45718" bIns="45718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IR</a:t>
            </a:r>
          </a:p>
        </p:txBody>
      </p:sp>
      <p:sp>
        <p:nvSpPr>
          <p:cNvPr id="23" name="Shape 1003">
            <a:extLst>
              <a:ext uri="{FF2B5EF4-FFF2-40B4-BE49-F238E27FC236}">
                <a16:creationId xmlns:a16="http://schemas.microsoft.com/office/drawing/2014/main" id="{B3808987-E6B6-4017-8906-12C27E1224BD}"/>
              </a:ext>
            </a:extLst>
          </p:cNvPr>
          <p:cNvSpPr/>
          <p:nvPr/>
        </p:nvSpPr>
        <p:spPr>
          <a:xfrm>
            <a:off x="4194652" y="960694"/>
            <a:ext cx="1254992" cy="41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wrap="square" lIns="45718" tIns="45718" rIns="45718" bIns="45718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Assembly</a:t>
            </a:r>
          </a:p>
        </p:txBody>
      </p:sp>
      <p:sp>
        <p:nvSpPr>
          <p:cNvPr id="25" name="Shape 997">
            <a:extLst>
              <a:ext uri="{FF2B5EF4-FFF2-40B4-BE49-F238E27FC236}">
                <a16:creationId xmlns:a16="http://schemas.microsoft.com/office/drawing/2014/main" id="{9D726B36-6406-4A0C-95F6-0CA4F1A16D4E}"/>
              </a:ext>
            </a:extLst>
          </p:cNvPr>
          <p:cNvSpPr/>
          <p:nvPr/>
        </p:nvSpPr>
        <p:spPr>
          <a:xfrm>
            <a:off x="4576149" y="1794658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998">
            <a:extLst>
              <a:ext uri="{FF2B5EF4-FFF2-40B4-BE49-F238E27FC236}">
                <a16:creationId xmlns:a16="http://schemas.microsoft.com/office/drawing/2014/main" id="{8850BAE5-349C-4DCD-8B94-A9C98AF6BE7D}"/>
              </a:ext>
            </a:extLst>
          </p:cNvPr>
          <p:cNvSpPr/>
          <p:nvPr/>
        </p:nvSpPr>
        <p:spPr>
          <a:xfrm>
            <a:off x="5079511" y="1337458"/>
            <a:ext cx="1310016" cy="9906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>
                <a:solidFill>
                  <a:srgbClr val="000000"/>
                </a:solidFill>
              </a:defRPr>
            </a:pPr>
            <a:r>
              <a:rPr lang="en-US" dirty="0"/>
              <a:t>Assembler</a:t>
            </a:r>
          </a:p>
        </p:txBody>
      </p:sp>
      <p:sp>
        <p:nvSpPr>
          <p:cNvPr id="29" name="Shape 997">
            <a:extLst>
              <a:ext uri="{FF2B5EF4-FFF2-40B4-BE49-F238E27FC236}">
                <a16:creationId xmlns:a16="http://schemas.microsoft.com/office/drawing/2014/main" id="{80486A34-8E97-4F3A-A503-28D8B300CEC8}"/>
              </a:ext>
            </a:extLst>
          </p:cNvPr>
          <p:cNvSpPr/>
          <p:nvPr/>
        </p:nvSpPr>
        <p:spPr>
          <a:xfrm>
            <a:off x="6430828" y="1825466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" name="Shape 1003">
            <a:extLst>
              <a:ext uri="{FF2B5EF4-FFF2-40B4-BE49-F238E27FC236}">
                <a16:creationId xmlns:a16="http://schemas.microsoft.com/office/drawing/2014/main" id="{6075BBB3-48E3-4BE8-BE25-5F50360E15DB}"/>
              </a:ext>
            </a:extLst>
          </p:cNvPr>
          <p:cNvSpPr/>
          <p:nvPr/>
        </p:nvSpPr>
        <p:spPr>
          <a:xfrm>
            <a:off x="6745606" y="1299588"/>
            <a:ext cx="1760253" cy="738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square" lIns="45718" tIns="45718" rIns="45718" bIns="45718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Código </a:t>
            </a:r>
            <a:r>
              <a:rPr lang="en-US" dirty="0" err="1"/>
              <a:t>Executável</a:t>
            </a:r>
          </a:p>
        </p:txBody>
      </p:sp>
    </p:spTree>
    <p:extLst>
      <p:ext uri="{BB962C8B-B14F-4D97-AF65-F5344CB8AC3E}">
        <p14:creationId xmlns:p14="http://schemas.microsoft.com/office/powerpoint/2010/main" val="7860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882A-63DC-494F-84FE-934B0C18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Geração</a:t>
            </a:r>
            <a:r>
              <a:rPr lang="en-US" dirty="0">
                <a:cs typeface="Calibri"/>
              </a:rPr>
              <a:t> de Código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2A5BA-D631-4CB6-852F-C387605AD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Descritor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Registrador</a:t>
            </a:r>
            <a:r>
              <a:rPr lang="en-US" dirty="0">
                <a:cs typeface="Calibri"/>
              </a:rPr>
              <a:t> </a:t>
            </a:r>
            <a:endParaRPr lang="en-US" dirty="0" err="1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   DR: R -&gt; Var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Descritor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Endereço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   DE: Var -&gt; Loc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Loc </a:t>
            </a:r>
            <a:r>
              <a:rPr lang="en-US" dirty="0" err="1">
                <a:cs typeface="Calibri"/>
              </a:rPr>
              <a:t>pode</a:t>
            </a:r>
            <a:r>
              <a:rPr lang="en-US" dirty="0">
                <a:cs typeface="Calibri"/>
              </a:rPr>
              <a:t> ser um </a:t>
            </a:r>
            <a:r>
              <a:rPr lang="en-US" dirty="0" err="1">
                <a:cs typeface="Calibri"/>
              </a:rPr>
              <a:t>endereço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registrado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memória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pilha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211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F0D3-B955-4C7C-A096-0A63D660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Idéia</a:t>
            </a:r>
            <a:r>
              <a:rPr lang="en-US" dirty="0">
                <a:cs typeface="Calibri"/>
              </a:rPr>
              <a:t> Algo por exemplo "x = y op z"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43A0-3DAA-45FB-A3E0-1201E548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839610" cy="495112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 err="1">
                <a:ea typeface="+mn-lt"/>
                <a:cs typeface="+mn-lt"/>
              </a:rPr>
              <a:t>Faça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melhor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escolha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usando</a:t>
            </a:r>
            <a:r>
              <a:rPr lang="en-US" dirty="0">
                <a:ea typeface="+mn-lt"/>
                <a:cs typeface="+mn-lt"/>
              </a:rPr>
              <a:t> DR) por </a:t>
            </a:r>
            <a:r>
              <a:rPr lang="en-US" dirty="0" err="1">
                <a:ea typeface="+mn-lt"/>
                <a:cs typeface="+mn-lt"/>
              </a:rPr>
              <a:t>registrador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irá</a:t>
            </a:r>
            <a:r>
              <a:rPr lang="en-US" dirty="0">
                <a:ea typeface="+mn-lt"/>
                <a:cs typeface="+mn-lt"/>
              </a:rPr>
              <a:t> usar. Vamos </a:t>
            </a:r>
            <a:r>
              <a:rPr lang="en-US" dirty="0" err="1">
                <a:ea typeface="+mn-lt"/>
                <a:cs typeface="+mn-lt"/>
              </a:rPr>
              <a:t>assumir</a:t>
            </a:r>
            <a:r>
              <a:rPr lang="en-US" dirty="0">
                <a:ea typeface="+mn-lt"/>
                <a:cs typeface="+mn-lt"/>
              </a:rPr>
              <a:t> R0.</a:t>
            </a: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Gere "move y, R0", </a:t>
            </a:r>
            <a:r>
              <a:rPr lang="en-US" dirty="0" err="1">
                <a:cs typeface="Calibri"/>
              </a:rPr>
              <a:t>caso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esteja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um reg.</a:t>
            </a:r>
            <a:endParaRPr lang="en-US"/>
          </a:p>
          <a:p>
            <a:pPr marL="457200" lvl="1" indent="0">
              <a:buNone/>
            </a:pPr>
            <a:r>
              <a:rPr lang="en-US" dirty="0" err="1">
                <a:cs typeface="Calibri"/>
              </a:rPr>
              <a:t>Atualize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descritor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registro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endereço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Gere "op z, R0" Isto </a:t>
            </a:r>
            <a:r>
              <a:rPr lang="en-US" dirty="0" err="1">
                <a:cs typeface="Calibri"/>
              </a:rPr>
              <a:t>vai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sobrepor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</a:t>
            </a:r>
            <a:r>
              <a:rPr lang="en-US" dirty="0">
                <a:cs typeface="Calibri"/>
              </a:rPr>
              <a:t> valor do </a:t>
            </a:r>
            <a:r>
              <a:rPr lang="en-US" dirty="0" err="1">
                <a:cs typeface="Calibri"/>
              </a:rPr>
              <a:t>registrador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onde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armazenado</a:t>
            </a:r>
            <a:endParaRPr lang="en-US" dirty="0">
              <a:cs typeface="Calibri"/>
            </a:endParaRP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* </a:t>
            </a:r>
            <a:r>
              <a:rPr lang="en-US" dirty="0" err="1">
                <a:ea typeface="+mn-lt"/>
                <a:cs typeface="+mn-lt"/>
              </a:rPr>
              <a:t>Atualize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descritor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registro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endereço</a:t>
            </a:r>
            <a:endParaRPr lang="en-US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Gere move y, DE(x)</a:t>
            </a:r>
          </a:p>
          <a:p>
            <a:pPr marL="514350" indent="-514350">
              <a:buAutoNum type="arabicPeriod"/>
            </a:pPr>
            <a:r>
              <a:rPr lang="en-US" dirty="0" err="1">
                <a:cs typeface="Calibri"/>
              </a:rPr>
              <a:t>Limpe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descritores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endereço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associados</a:t>
            </a:r>
            <a:r>
              <a:rPr lang="en-US" dirty="0">
                <a:cs typeface="Calibri"/>
              </a:rPr>
              <a:t> a y e z se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forem</a:t>
            </a:r>
            <a:r>
              <a:rPr lang="en-US" dirty="0">
                <a:cs typeface="Calibri"/>
              </a:rPr>
              <a:t> ser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usados</a:t>
            </a:r>
            <a:r>
              <a:rPr lang="en-US" dirty="0">
                <a:cs typeface="Calibri"/>
              </a:rPr>
              <a:t> 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     * </a:t>
            </a:r>
            <a:r>
              <a:rPr lang="en-US" dirty="0" err="1">
                <a:cs typeface="Calibri"/>
              </a:rPr>
              <a:t>compilador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calcular</a:t>
            </a:r>
            <a:r>
              <a:rPr lang="en-US" dirty="0">
                <a:cs typeface="Calibri"/>
              </a:rPr>
              <a:t> info "</a:t>
            </a:r>
            <a:r>
              <a:rPr lang="en-US" dirty="0" err="1">
                <a:cs typeface="Calibri"/>
              </a:rPr>
              <a:t>variáveis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vivas</a:t>
            </a:r>
            <a:r>
              <a:rPr lang="en-US" dirty="0">
                <a:cs typeface="Calibri"/>
              </a:rPr>
              <a:t>"</a:t>
            </a:r>
          </a:p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067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1317-1C37-4033-A520-EF3F4A89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Exemplo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88E2-5304-4484-B43A-27682F214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d=(a-b)+(a-c)+(a-c)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formato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três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endereços</a:t>
            </a:r>
            <a:r>
              <a:rPr lang="en-US" dirty="0">
                <a:cs typeface="Calibri"/>
              </a:rPr>
              <a:t>: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t1=a-b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t2=a-c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t3=t1+t2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d=t3+t2</a:t>
            </a:r>
          </a:p>
        </p:txBody>
      </p:sp>
    </p:spTree>
    <p:extLst>
      <p:ext uri="{BB962C8B-B14F-4D97-AF65-F5344CB8AC3E}">
        <p14:creationId xmlns:p14="http://schemas.microsoft.com/office/powerpoint/2010/main" val="74093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1317-1C37-4033-A520-EF3F4A89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Exemplo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978C82-7843-4985-A6BE-7EAD926ED6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987689"/>
              </p:ext>
            </p:extLst>
          </p:nvPr>
        </p:nvGraphicFramePr>
        <p:xfrm>
          <a:off x="672860" y="2086976"/>
          <a:ext cx="7891299" cy="3032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4268">
                  <a:extLst>
                    <a:ext uri="{9D8B030D-6E8A-4147-A177-3AD203B41FA5}">
                      <a16:colId xmlns:a16="http://schemas.microsoft.com/office/drawing/2014/main" val="2288726076"/>
                    </a:ext>
                  </a:extLst>
                </a:gridCol>
                <a:gridCol w="1651341">
                  <a:extLst>
                    <a:ext uri="{9D8B030D-6E8A-4147-A177-3AD203B41FA5}">
                      <a16:colId xmlns:a16="http://schemas.microsoft.com/office/drawing/2014/main" val="4129317608"/>
                    </a:ext>
                  </a:extLst>
                </a:gridCol>
                <a:gridCol w="2316808">
                  <a:extLst>
                    <a:ext uri="{9D8B030D-6E8A-4147-A177-3AD203B41FA5}">
                      <a16:colId xmlns:a16="http://schemas.microsoft.com/office/drawing/2014/main" val="4231244299"/>
                    </a:ext>
                  </a:extLst>
                </a:gridCol>
                <a:gridCol w="2388882">
                  <a:extLst>
                    <a:ext uri="{9D8B030D-6E8A-4147-A177-3AD203B41FA5}">
                      <a16:colId xmlns:a16="http://schemas.microsoft.com/office/drawing/2014/main" val="4250589067"/>
                    </a:ext>
                  </a:extLst>
                </a:gridCol>
              </a:tblGrid>
              <a:tr h="370838">
                <a:tc row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IR</a:t>
                      </a:r>
                      <a:endParaRPr 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Assembly</a:t>
                      </a:r>
                      <a:endParaRPr 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Estado dos </a:t>
                      </a:r>
                      <a:r>
                        <a:rPr lang="en-US" dirty="0" err="1"/>
                        <a:t>Descritores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Após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Geração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996599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err="1"/>
                        <a:t>Descritor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Registro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err="1"/>
                        <a:t>Descritor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Endereço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61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t1=a-b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mov a, R0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sub b,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R0 </a:t>
                      </a:r>
                      <a:r>
                        <a:rPr lang="en-US" dirty="0" err="1"/>
                        <a:t>contém</a:t>
                      </a:r>
                      <a:r>
                        <a:rPr lang="en-US" dirty="0"/>
                        <a:t> 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t2=a-c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mov a, R1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sub c, 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R0 </a:t>
                      </a:r>
                      <a:r>
                        <a:rPr lang="en-US" dirty="0" err="1"/>
                        <a:t>contém</a:t>
                      </a:r>
                      <a:r>
                        <a:rPr lang="en-US" dirty="0"/>
                        <a:t> t1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R1 </a:t>
                      </a:r>
                      <a:r>
                        <a:rPr lang="en-US" dirty="0" err="1"/>
                        <a:t>contém</a:t>
                      </a:r>
                      <a:r>
                        <a:rPr lang="en-US" dirty="0"/>
                        <a:t> 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R0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t2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059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t3=t1+t2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add R1,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R0 </a:t>
                      </a:r>
                      <a:r>
                        <a:rPr lang="en-US" dirty="0" err="1"/>
                        <a:t>contém</a:t>
                      </a:r>
                      <a:r>
                        <a:rPr lang="en-US" dirty="0"/>
                        <a:t> t3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R1 </a:t>
                      </a:r>
                      <a:r>
                        <a:rPr lang="en-US" dirty="0" err="1"/>
                        <a:t>contém</a:t>
                      </a:r>
                      <a:r>
                        <a:rPr lang="en-US" dirty="0"/>
                        <a:t> 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t3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R0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t2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9562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d=t3+t2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add R1,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R0 </a:t>
                      </a:r>
                      <a:r>
                        <a:rPr lang="en-US" dirty="0" err="1"/>
                        <a:t>contém</a:t>
                      </a:r>
                      <a:r>
                        <a:rPr lang="en-US" dirty="0"/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d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124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364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BD4B-AE0A-4CB4-B412-1045FF6A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Assembler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67F2E-8A7D-48EA-BF56-99A9A6BB1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hape 994">
            <a:extLst>
              <a:ext uri="{FF2B5EF4-FFF2-40B4-BE49-F238E27FC236}">
                <a16:creationId xmlns:a16="http://schemas.microsoft.com/office/drawing/2014/main" id="{EA567B06-916E-4366-8BFF-FC27BCD0C57A}"/>
              </a:ext>
            </a:extLst>
          </p:cNvPr>
          <p:cNvSpPr/>
          <p:nvPr/>
        </p:nvSpPr>
        <p:spPr>
          <a:xfrm>
            <a:off x="830321" y="1578998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" name="Shape 995">
            <a:extLst>
              <a:ext uri="{FF2B5EF4-FFF2-40B4-BE49-F238E27FC236}">
                <a16:creationId xmlns:a16="http://schemas.microsoft.com/office/drawing/2014/main" id="{7E8666E0-849D-4681-8EB8-792D1697449A}"/>
              </a:ext>
            </a:extLst>
          </p:cNvPr>
          <p:cNvSpPr/>
          <p:nvPr/>
        </p:nvSpPr>
        <p:spPr>
          <a:xfrm>
            <a:off x="1333684" y="1121798"/>
            <a:ext cx="1310016" cy="990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Otimizador</a:t>
            </a:r>
          </a:p>
        </p:txBody>
      </p:sp>
      <p:sp>
        <p:nvSpPr>
          <p:cNvPr id="9" name="Shape 996">
            <a:extLst>
              <a:ext uri="{FF2B5EF4-FFF2-40B4-BE49-F238E27FC236}">
                <a16:creationId xmlns:a16="http://schemas.microsoft.com/office/drawing/2014/main" id="{5B27B9AB-5BD0-48BD-891F-12DD11FFB527}"/>
              </a:ext>
            </a:extLst>
          </p:cNvPr>
          <p:cNvSpPr/>
          <p:nvPr/>
        </p:nvSpPr>
        <p:spPr>
          <a:xfrm>
            <a:off x="1357773" y="1394333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11" name="Shape 997">
            <a:extLst>
              <a:ext uri="{FF2B5EF4-FFF2-40B4-BE49-F238E27FC236}">
                <a16:creationId xmlns:a16="http://schemas.microsoft.com/office/drawing/2014/main" id="{5991038E-9319-4C3B-B9D7-E4C115B9A7E3}"/>
              </a:ext>
            </a:extLst>
          </p:cNvPr>
          <p:cNvSpPr/>
          <p:nvPr/>
        </p:nvSpPr>
        <p:spPr>
          <a:xfrm>
            <a:off x="2635205" y="1578998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998">
            <a:extLst>
              <a:ext uri="{FF2B5EF4-FFF2-40B4-BE49-F238E27FC236}">
                <a16:creationId xmlns:a16="http://schemas.microsoft.com/office/drawing/2014/main" id="{BE7767DA-A3C7-4C99-8207-9B274FED29C2}"/>
              </a:ext>
            </a:extLst>
          </p:cNvPr>
          <p:cNvSpPr/>
          <p:nvPr/>
        </p:nvSpPr>
        <p:spPr>
          <a:xfrm>
            <a:off x="3138567" y="1121798"/>
            <a:ext cx="1310016" cy="9906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>
                <a:solidFill>
                  <a:srgbClr val="000000"/>
                </a:solidFill>
              </a:defRPr>
            </a:pPr>
            <a:r>
              <a:rPr lang="en-US" dirty="0" err="1"/>
              <a:t>Gerador</a:t>
            </a:r>
            <a:r>
              <a:rPr lang="en-US" dirty="0"/>
              <a:t> de Código</a:t>
            </a:r>
          </a:p>
        </p:txBody>
      </p:sp>
      <p:sp>
        <p:nvSpPr>
          <p:cNvPr id="15" name="Shape 999">
            <a:extLst>
              <a:ext uri="{FF2B5EF4-FFF2-40B4-BE49-F238E27FC236}">
                <a16:creationId xmlns:a16="http://schemas.microsoft.com/office/drawing/2014/main" id="{667B5A77-B6BC-4EA8-8833-0F3B6E932A3E}"/>
              </a:ext>
            </a:extLst>
          </p:cNvPr>
          <p:cNvSpPr/>
          <p:nvPr/>
        </p:nvSpPr>
        <p:spPr>
          <a:xfrm>
            <a:off x="3314712" y="1394333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42915">
              <a:defRPr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7" name="Shape 1002">
            <a:extLst>
              <a:ext uri="{FF2B5EF4-FFF2-40B4-BE49-F238E27FC236}">
                <a16:creationId xmlns:a16="http://schemas.microsoft.com/office/drawing/2014/main" id="{939CC23E-CCFB-4C93-BC46-1C9066802F83}"/>
              </a:ext>
            </a:extLst>
          </p:cNvPr>
          <p:cNvSpPr/>
          <p:nvPr/>
        </p:nvSpPr>
        <p:spPr>
          <a:xfrm>
            <a:off x="5820348" y="1394333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42915">
              <a:defRPr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9" name="Shape 1003">
            <a:extLst>
              <a:ext uri="{FF2B5EF4-FFF2-40B4-BE49-F238E27FC236}">
                <a16:creationId xmlns:a16="http://schemas.microsoft.com/office/drawing/2014/main" id="{F123B5EB-84C4-40D8-8831-07ECEC67C6CD}"/>
              </a:ext>
            </a:extLst>
          </p:cNvPr>
          <p:cNvSpPr/>
          <p:nvPr/>
        </p:nvSpPr>
        <p:spPr>
          <a:xfrm>
            <a:off x="768733" y="1120899"/>
            <a:ext cx="558718" cy="41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square" lIns="45718" tIns="45718" rIns="45718" bIns="45718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IR</a:t>
            </a:r>
          </a:p>
        </p:txBody>
      </p:sp>
      <p:sp>
        <p:nvSpPr>
          <p:cNvPr id="21" name="Shape 1003">
            <a:extLst>
              <a:ext uri="{FF2B5EF4-FFF2-40B4-BE49-F238E27FC236}">
                <a16:creationId xmlns:a16="http://schemas.microsoft.com/office/drawing/2014/main" id="{F08B8BA9-0C5A-4F57-985E-FFB3D8002B5D}"/>
              </a:ext>
            </a:extLst>
          </p:cNvPr>
          <p:cNvSpPr/>
          <p:nvPr/>
        </p:nvSpPr>
        <p:spPr>
          <a:xfrm>
            <a:off x="2604926" y="1120898"/>
            <a:ext cx="558718" cy="41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wrap="square" lIns="45718" tIns="45718" rIns="45718" bIns="45718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IR</a:t>
            </a:r>
          </a:p>
        </p:txBody>
      </p:sp>
      <p:sp>
        <p:nvSpPr>
          <p:cNvPr id="23" name="Shape 1003">
            <a:extLst>
              <a:ext uri="{FF2B5EF4-FFF2-40B4-BE49-F238E27FC236}">
                <a16:creationId xmlns:a16="http://schemas.microsoft.com/office/drawing/2014/main" id="{FFA8BA18-6779-4756-BA6D-25F1877A09B7}"/>
              </a:ext>
            </a:extLst>
          </p:cNvPr>
          <p:cNvSpPr/>
          <p:nvPr/>
        </p:nvSpPr>
        <p:spPr>
          <a:xfrm>
            <a:off x="4089902" y="738872"/>
            <a:ext cx="1254992" cy="41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wrap="square" lIns="45718" tIns="45718" rIns="45718" bIns="45718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Assembly</a:t>
            </a:r>
          </a:p>
        </p:txBody>
      </p:sp>
      <p:sp>
        <p:nvSpPr>
          <p:cNvPr id="25" name="Shape 997">
            <a:extLst>
              <a:ext uri="{FF2B5EF4-FFF2-40B4-BE49-F238E27FC236}">
                <a16:creationId xmlns:a16="http://schemas.microsoft.com/office/drawing/2014/main" id="{C41C38DD-E81D-4CF9-9C2C-0FF53AE1F7CF}"/>
              </a:ext>
            </a:extLst>
          </p:cNvPr>
          <p:cNvSpPr/>
          <p:nvPr/>
        </p:nvSpPr>
        <p:spPr>
          <a:xfrm>
            <a:off x="4471399" y="1572836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998">
            <a:extLst>
              <a:ext uri="{FF2B5EF4-FFF2-40B4-BE49-F238E27FC236}">
                <a16:creationId xmlns:a16="http://schemas.microsoft.com/office/drawing/2014/main" id="{E4EA7511-6F0F-463D-9C9D-EC5837FCD4A1}"/>
              </a:ext>
            </a:extLst>
          </p:cNvPr>
          <p:cNvSpPr/>
          <p:nvPr/>
        </p:nvSpPr>
        <p:spPr>
          <a:xfrm>
            <a:off x="4974761" y="1115636"/>
            <a:ext cx="1310016" cy="990600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>
                <a:solidFill>
                  <a:srgbClr val="000000"/>
                </a:solidFill>
              </a:defRPr>
            </a:pPr>
            <a:r>
              <a:rPr lang="en-US" dirty="0"/>
              <a:t>Assembler</a:t>
            </a:r>
          </a:p>
        </p:txBody>
      </p:sp>
      <p:sp>
        <p:nvSpPr>
          <p:cNvPr id="29" name="Shape 997">
            <a:extLst>
              <a:ext uri="{FF2B5EF4-FFF2-40B4-BE49-F238E27FC236}">
                <a16:creationId xmlns:a16="http://schemas.microsoft.com/office/drawing/2014/main" id="{AC2FA614-D905-43DE-A099-9A299EC8E52E}"/>
              </a:ext>
            </a:extLst>
          </p:cNvPr>
          <p:cNvSpPr/>
          <p:nvPr/>
        </p:nvSpPr>
        <p:spPr>
          <a:xfrm>
            <a:off x="6326078" y="1603644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" name="Shape 1003">
            <a:extLst>
              <a:ext uri="{FF2B5EF4-FFF2-40B4-BE49-F238E27FC236}">
                <a16:creationId xmlns:a16="http://schemas.microsoft.com/office/drawing/2014/main" id="{7B0409DE-DB46-4229-88D7-7DB1013E9514}"/>
              </a:ext>
            </a:extLst>
          </p:cNvPr>
          <p:cNvSpPr/>
          <p:nvPr/>
        </p:nvSpPr>
        <p:spPr>
          <a:xfrm>
            <a:off x="6640856" y="1077766"/>
            <a:ext cx="1760253" cy="738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square" lIns="45718" tIns="45718" rIns="45718" bIns="45718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Código </a:t>
            </a:r>
            <a:r>
              <a:rPr lang="en-US" dirty="0" err="1"/>
              <a:t>Executável</a:t>
            </a:r>
          </a:p>
        </p:txBody>
      </p:sp>
    </p:spTree>
    <p:extLst>
      <p:ext uri="{BB962C8B-B14F-4D97-AF65-F5344CB8AC3E}">
        <p14:creationId xmlns:p14="http://schemas.microsoft.com/office/powerpoint/2010/main" val="152359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Assemblers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43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Assembler é usado para isolar programador de detalhes da arquitetura</a:t>
            </a:r>
          </a:p>
          <a:p>
            <a:r>
              <a:rPr lang="pt-BR" dirty="0"/>
              <a:t>Exemplos: </a:t>
            </a:r>
          </a:p>
          <a:p>
            <a:pPr lvl="1"/>
            <a:r>
              <a:rPr lang="pt-BR" dirty="0" err="1"/>
              <a:t>Jasmin</a:t>
            </a:r>
            <a:r>
              <a:rPr lang="pt-BR" dirty="0"/>
              <a:t> </a:t>
            </a:r>
            <a:r>
              <a:rPr lang="en-US" dirty="0"/>
              <a:t>http://jasmin.sourceforge.net/</a:t>
            </a:r>
            <a:endParaRPr lang="pt-BR" dirty="0"/>
          </a:p>
          <a:p>
            <a:pPr lvl="1"/>
            <a:r>
              <a:rPr lang="pt-BR" dirty="0"/>
              <a:t>MSIL (Microsoft  </a:t>
            </a:r>
            <a:r>
              <a:rPr lang="pt-BR" dirty="0" err="1"/>
              <a:t>Intermediate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  <a:p>
            <a:pPr lvl="2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3947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6347</TotalTime>
  <Words>3031</Words>
  <Application>Microsoft Office PowerPoint</Application>
  <PresentationFormat>On-screen Show (4:3)</PresentationFormat>
  <Paragraphs>720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Tema do Office</vt:lpstr>
      <vt:lpstr>Geração de código</vt:lpstr>
      <vt:lpstr>Pipeline</vt:lpstr>
      <vt:lpstr>Um algoritmo simples de geração de código</vt:lpstr>
      <vt:lpstr>Geração de Código</vt:lpstr>
      <vt:lpstr>Idéia Algo por exemplo "x = y op z"</vt:lpstr>
      <vt:lpstr>Exemplo</vt:lpstr>
      <vt:lpstr>Exemplo</vt:lpstr>
      <vt:lpstr>Assembler</vt:lpstr>
      <vt:lpstr>Assemblers</vt:lpstr>
      <vt:lpstr>Exemplo Jasmin (para Java)</vt:lpstr>
      <vt:lpstr>Exemplo: MSIL (1/3)</vt:lpstr>
      <vt:lpstr>Exemplo: MSIL (2/3)</vt:lpstr>
      <vt:lpstr>Exemplo: MSIL (3/3)</vt:lpstr>
      <vt:lpstr>Aula prática—ilasm.exe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Ambiente de Execução e  Geração de Código</dc:title>
  <dc:creator>MARCELO</dc:creator>
  <cp:lastModifiedBy>damorim</cp:lastModifiedBy>
  <cp:revision>548</cp:revision>
  <dcterms:created xsi:type="dcterms:W3CDTF">2014-12-05T21:01:38Z</dcterms:created>
  <dcterms:modified xsi:type="dcterms:W3CDTF">2020-11-24T11:53:13Z</dcterms:modified>
</cp:coreProperties>
</file>