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77" r:id="rId3"/>
    <p:sldId id="257" r:id="rId4"/>
    <p:sldId id="258" r:id="rId5"/>
    <p:sldId id="259" r:id="rId6"/>
    <p:sldId id="263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F058DD-F214-467F-BE5E-477C807DDC7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809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Até seção 3.5, página 146;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482EE3E-267C-451F-AA36-1B9BBDE6FD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51C8F9-EC02-47F9-B3E5-B561E7CB504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F339D7-EEBE-4DF6-A8D8-CA6FCADC6E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An</a:t>
            </a:r>
            <a:r>
              <a:rPr lang="pt-BR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áLise</a:t>
            </a:r>
            <a:r>
              <a:rPr lang="pt-BR" sz="4000" b="1" strike="noStrike" cap="all" spc="-1" dirty="0" smtClean="0">
                <a:solidFill>
                  <a:srgbClr val="000000"/>
                </a:solidFill>
                <a:latin typeface="Calibri"/>
              </a:rPr>
              <a:t> léxica</a:t>
            </a:r>
            <a:endParaRPr lang="en-US" sz="4000" b="1" strike="noStrike" cap="al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253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Números em Pascal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00080" y="1714320"/>
            <a:ext cx="7286400" cy="2040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 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opt_fraction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.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opt_exponent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(E (+|-|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|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 opt_fraction opt_exponent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Implementação do lexer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Expressões regulares (ER) como entrada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Ferramentas geram autômatos reconhecedores para ERs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Lex, Flex, JLex, Alex,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 (para 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81320" y="215280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Compilador lex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(lex ou flex)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85840" y="2152800"/>
            <a:ext cx="257940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Especificação de tokens
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712840" y="2388960"/>
            <a:ext cx="1828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Lex.yy.c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5"/>
          <p:cNvSpPr/>
          <p:nvPr/>
        </p:nvSpPr>
        <p:spPr>
          <a:xfrm>
            <a:off x="2419200" y="260964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3181320" y="337176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compiler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285840" y="3524400"/>
            <a:ext cx="25794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lex.yy.c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063120" y="3600360"/>
            <a:ext cx="1828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2419200" y="38289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3181320" y="451476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85840" y="4743360"/>
            <a:ext cx="25794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5960520" y="4766040"/>
            <a:ext cx="2742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Sequência de tokens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5467320" y="497196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14"/>
          <p:cNvSpPr/>
          <p:nvPr/>
        </p:nvSpPr>
        <p:spPr>
          <a:xfrm>
            <a:off x="2419200" y="49719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"/>
          <p:cNvSpPr/>
          <p:nvPr/>
        </p:nvSpPr>
        <p:spPr>
          <a:xfrm>
            <a:off x="5470920" y="378612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6"/>
          <p:cNvSpPr/>
          <p:nvPr/>
        </p:nvSpPr>
        <p:spPr>
          <a:xfrm>
            <a:off x="5473080" y="257184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- estrutura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42960" y="1714320"/>
            <a:ext cx="85341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Declarações – variáveis, constantes, defs.regulares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%%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regras de tradução – expr. regulares e ações em 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Padrão       { ação }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%%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procedimentos auxiliares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- exemplo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declarações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delim     [ \t\n]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ws        {delim}+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letter    [A-Za-z]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digit     [0-9]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        {letter}({letter}|{digit})*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    {digit}+(\.{digit}+)?
                (E[+\-]?{digit}+)?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– exemplo 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regras de tradução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{ws}       {/* no action and no return */}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        {return(IF);}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       {return(THEN);}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       {return(ELSE);}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{id}       {yylval=install_id();return(ID);}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{number}   {yylval=install_num();
          return(NUMBER);}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“&lt;“        {yylval = LT; return(RELOP);}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“&lt;=“       {yylval = LE; return(RELOP);}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– exemplo 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funções auxiliares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install_id() {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	Copia lexema para a tabela de símbolos.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Primeiro caracter do lexema é apontado pela variável yytext e o comprimento é definido pela variável yylength.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install_num() { … 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terminais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gramática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definem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tokens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64475" y="457444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ar1 = 23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20659" y="51314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AssignStmt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32146" y="59619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69609" y="59619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Number</a:t>
            </a:r>
            <a:endParaRPr lang="pt-BR" dirty="0"/>
          </a:p>
        </p:txBody>
      </p:sp>
      <p:cxnSp>
        <p:nvCxnSpPr>
          <p:cNvPr id="5" name="Conector de seta reta 4"/>
          <p:cNvCxnSpPr>
            <a:stCxn id="3" idx="2"/>
            <a:endCxn id="6" idx="0"/>
          </p:cNvCxnSpPr>
          <p:nvPr/>
        </p:nvCxnSpPr>
        <p:spPr>
          <a:xfrm flipH="1">
            <a:off x="2020659" y="5500780"/>
            <a:ext cx="675826" cy="46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endCxn id="7" idx="0"/>
          </p:cNvCxnSpPr>
          <p:nvPr/>
        </p:nvCxnSpPr>
        <p:spPr>
          <a:xfrm>
            <a:off x="2696485" y="5500780"/>
            <a:ext cx="675826" cy="46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3" idx="0"/>
          </p:cNvCxnSpPr>
          <p:nvPr/>
        </p:nvCxnSpPr>
        <p:spPr>
          <a:xfrm>
            <a:off x="2683744" y="4759112"/>
            <a:ext cx="12741" cy="372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252907" y="5316114"/>
            <a:ext cx="488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terminais/</a:t>
            </a:r>
            <a:r>
              <a:rPr lang="pt-BR" sz="3200" dirty="0" err="1" smtClean="0">
                <a:latin typeface="Calibri" panose="020F0502020204030204" pitchFamily="34" charset="0"/>
              </a:rPr>
              <a:t>tokens</a:t>
            </a:r>
            <a:r>
              <a:rPr lang="pt-BR" sz="3200" dirty="0" smtClean="0">
                <a:latin typeface="Calibri" panose="020F0502020204030204" pitchFamily="34" charset="0"/>
              </a:rPr>
              <a:t>/nós folha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80499" y="5439001"/>
            <a:ext cx="80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AST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686929" y="1817816"/>
            <a:ext cx="33874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</a:p>
          <a:p>
            <a:r>
              <a:rPr lang="pt-BR" dirty="0" err="1" smtClean="0"/>
              <a:t>Stmt</a:t>
            </a:r>
            <a:r>
              <a:rPr lang="pt-BR" dirty="0" smtClean="0"/>
              <a:t> ::= </a:t>
            </a:r>
            <a:r>
              <a:rPr lang="pt-BR" dirty="0" err="1" smtClean="0"/>
              <a:t>AssignStmt</a:t>
            </a:r>
            <a:r>
              <a:rPr lang="pt-BR" dirty="0"/>
              <a:t> </a:t>
            </a:r>
            <a:r>
              <a:rPr lang="en-US" dirty="0" smtClean="0"/>
              <a:t>| …</a:t>
            </a:r>
            <a:endParaRPr lang="pt-BR" dirty="0" smtClean="0"/>
          </a:p>
          <a:p>
            <a:r>
              <a:rPr lang="pt-BR" dirty="0" err="1" smtClean="0"/>
              <a:t>AssignStmt</a:t>
            </a:r>
            <a:r>
              <a:rPr lang="pt-BR" dirty="0" smtClean="0"/>
              <a:t> ::= </a:t>
            </a:r>
            <a:r>
              <a:rPr lang="pt-BR" b="1" dirty="0" smtClean="0"/>
              <a:t>Id</a:t>
            </a:r>
            <a:r>
              <a:rPr lang="pt-BR" dirty="0" smtClean="0"/>
              <a:t> = Expression</a:t>
            </a:r>
          </a:p>
          <a:p>
            <a:r>
              <a:rPr lang="en-US" dirty="0" smtClean="0"/>
              <a:t>Expression ::= </a:t>
            </a:r>
            <a:r>
              <a:rPr lang="en-US" b="1" dirty="0" smtClean="0"/>
              <a:t>Number</a:t>
            </a:r>
            <a:r>
              <a:rPr lang="en-US" dirty="0" smtClean="0"/>
              <a:t> | Id | …</a:t>
            </a:r>
          </a:p>
          <a:p>
            <a:endParaRPr lang="en-US" dirty="0"/>
          </a:p>
          <a:p>
            <a:r>
              <a:rPr lang="en-US" dirty="0" smtClean="0"/>
              <a:t>Id ::= &lt;ER&gt;</a:t>
            </a:r>
          </a:p>
          <a:p>
            <a:r>
              <a:rPr lang="en-US" dirty="0" smtClean="0"/>
              <a:t>Number ::= &lt;ER&gt;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21866" y="254109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BNF</a:t>
            </a:r>
            <a:endParaRPr lang="pt-BR" sz="3200" dirty="0">
              <a:latin typeface="Calibri" panose="020F0502020204030204" pitchFamily="34" charset="0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5290419" y="2105848"/>
            <a:ext cx="0" cy="8640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276208" y="3185968"/>
            <a:ext cx="14211" cy="564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6443" y="2245508"/>
            <a:ext cx="32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Definição sintática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714770" y="3133715"/>
            <a:ext cx="277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libri" panose="020F0502020204030204" pitchFamily="34" charset="0"/>
              </a:rPr>
              <a:t>Definição léxica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27" name="CustomShape 5"/>
          <p:cNvSpPr/>
          <p:nvPr/>
        </p:nvSpPr>
        <p:spPr>
          <a:xfrm>
            <a:off x="414650" y="4517552"/>
            <a:ext cx="618176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5"/>
          <p:cNvSpPr/>
          <p:nvPr/>
        </p:nvSpPr>
        <p:spPr>
          <a:xfrm>
            <a:off x="1351479" y="4520457"/>
            <a:ext cx="415637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726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Analisador léxico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805040" y="2362320"/>
            <a:ext cx="2209320" cy="9903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767560" y="2362320"/>
            <a:ext cx="2057040" cy="990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014720" y="3200400"/>
            <a:ext cx="175212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getNextToken()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22280" y="2438280"/>
            <a:ext cx="108036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
fonte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471920" y="2362320"/>
            <a:ext cx="9903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4014720" y="2857680"/>
            <a:ext cx="175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8"/>
          <p:cNvSpPr/>
          <p:nvPr/>
        </p:nvSpPr>
        <p:spPr>
          <a:xfrm>
            <a:off x="1347480" y="2819160"/>
            <a:ext cx="4572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9"/>
          <p:cNvSpPr/>
          <p:nvPr/>
        </p:nvSpPr>
        <p:spPr>
          <a:xfrm flipH="1">
            <a:off x="4014720" y="3124080"/>
            <a:ext cx="17524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3786120" y="4419720"/>
            <a:ext cx="2057040" cy="990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 de 
símbolos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11"/>
          <p:cNvSpPr/>
          <p:nvPr/>
        </p:nvSpPr>
        <p:spPr>
          <a:xfrm flipH="1" flipV="1">
            <a:off x="3481200" y="3352680"/>
            <a:ext cx="838080" cy="106668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12"/>
          <p:cNvSpPr/>
          <p:nvPr/>
        </p:nvSpPr>
        <p:spPr>
          <a:xfrm flipV="1">
            <a:off x="5462280" y="3352680"/>
            <a:ext cx="609840" cy="106668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7824960" y="2895480"/>
            <a:ext cx="533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 cap="rnd">
            <a:solidFill>
              <a:schemeClr val="tx1"/>
            </a:solidFill>
            <a:custDash>
              <a:ds d="500000" sp="4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4"/>
          <p:cNvSpPr/>
          <p:nvPr/>
        </p:nvSpPr>
        <p:spPr>
          <a:xfrm>
            <a:off x="428760" y="3859560"/>
            <a:ext cx="2714400" cy="15526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Outros nomes: scanner e lexical analyzer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Tokens,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Padrões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7931224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possíveis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associados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um s</a:t>
            </a:r>
            <a:r>
              <a:rPr lang="pt-BR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ímbolo</a:t>
            </a:r>
            <a:r>
              <a:rPr lang="pt-B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terminal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instanciação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par com o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token (p. ex.,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opcionais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“var1 = 23”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867328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&lt;ID, {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lexval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“var1”}&gt;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este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token: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seq. de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caracteres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seguida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dígito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“var1”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Distingue-se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instâncias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um token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seus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352680" y="2570528"/>
            <a:ext cx="5285880" cy="2010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M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C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valor 2&gt;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46040" y="3331208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48200" y="3372968"/>
            <a:ext cx="29052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781200" y="3372968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1085760" y="3377648"/>
            <a:ext cx="359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1500840" y="3375128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1800360" y="3377648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132640" y="3375128"/>
            <a:ext cx="40716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2586240" y="3375488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Distingue-se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instâncias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um token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seus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352680" y="2570528"/>
            <a:ext cx="5285880" cy="2010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M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C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exp_op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valor 2&gt;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46040" y="3331208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48200" y="3372968"/>
            <a:ext cx="29052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781200" y="3372968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1085760" y="3377648"/>
            <a:ext cx="359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1500840" y="3375128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1800360" y="3377648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132640" y="3375128"/>
            <a:ext cx="40716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2586240" y="3375488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ângulo 1"/>
          <p:cNvSpPr/>
          <p:nvPr/>
        </p:nvSpPr>
        <p:spPr>
          <a:xfrm>
            <a:off x="1072680" y="5085184"/>
            <a:ext cx="708664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guardar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informações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auxiliares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sobre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tokens.         P. ex.,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970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Expressões regulares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especificação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Expressividade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suficiente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4006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          Zero ou mais instâncias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          Uma ou mais instâncias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           Zero ou uma instância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[…]     classes de caracteres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[A-Za-z][A-Za-z0-9]*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| B     Instância de A ou instância de B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         Instância de A seguida de instância de B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Identificadores em Pascal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00080" y="1714320"/>
            <a:ext cx="728640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[A- Za-z]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[0-9]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477</Words>
  <Application>Microsoft Office PowerPoint</Application>
  <PresentationFormat>Apresentação na tela (4:3)</PresentationFormat>
  <Paragraphs>127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Léxica</dc:title>
  <dc:subject/>
  <dc:creator>MARCELO</dc:creator>
  <dc:description/>
  <cp:lastModifiedBy>damorim</cp:lastModifiedBy>
  <cp:revision>12</cp:revision>
  <dcterms:created xsi:type="dcterms:W3CDTF">2015-04-10T15:27:31Z</dcterms:created>
  <dcterms:modified xsi:type="dcterms:W3CDTF">2019-03-20T14:24:04Z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