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7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323" r:id="rId10"/>
    <p:sldId id="264" r:id="rId11"/>
    <p:sldId id="265" r:id="rId12"/>
    <p:sldId id="31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326" r:id="rId37"/>
    <p:sldId id="290" r:id="rId38"/>
    <p:sldId id="324" r:id="rId39"/>
    <p:sldId id="291" r:id="rId40"/>
    <p:sldId id="292" r:id="rId41"/>
    <p:sldId id="318" r:id="rId42"/>
    <p:sldId id="294" r:id="rId43"/>
    <p:sldId id="295" r:id="rId44"/>
    <p:sldId id="328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7" r:id="rId53"/>
    <p:sldId id="308" r:id="rId54"/>
    <p:sldId id="310" r:id="rId55"/>
    <p:sldId id="311" r:id="rId56"/>
    <p:sldId id="312" r:id="rId57"/>
    <p:sldId id="309" r:id="rId58"/>
    <p:sldId id="313" r:id="rId59"/>
    <p:sldId id="314" r:id="rId60"/>
    <p:sldId id="315" r:id="rId61"/>
    <p:sldId id="316" r:id="rId62"/>
    <p:sldId id="321" r:id="rId63"/>
    <p:sldId id="320" r:id="rId64"/>
    <p:sldId id="322" r:id="rId6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>
        <p:scale>
          <a:sx n="76" d="100"/>
          <a:sy n="76" d="100"/>
        </p:scale>
        <p:origin x="-33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análise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sintática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523" y="4953000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de uma linguagem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estruturalmente válidas             de uma 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a sintaxe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993704" y="2452651"/>
            <a:ext cx="878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AST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262538" y="35312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3079220" y="3276600"/>
            <a:ext cx="1797580" cy="2819400"/>
            <a:chOff x="7183263" y="3833192"/>
            <a:chExt cx="1797580" cy="2819400"/>
          </a:xfrm>
        </p:grpSpPr>
        <p:sp>
          <p:nvSpPr>
            <p:cNvPr id="10" name="Retângulo 9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12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3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4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7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21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22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3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4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5" name="Straight Connector 23"/>
              <p:cNvCxnSpPr>
                <a:stCxn id="12" idx="2"/>
                <a:endCxn id="15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>
                <a:stCxn id="13" idx="0"/>
                <a:endCxn id="12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1"/>
              <p:cNvCxnSpPr>
                <a:stCxn id="12" idx="2"/>
                <a:endCxn id="14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33"/>
              <p:cNvCxnSpPr>
                <a:stCxn id="13" idx="2"/>
                <a:endCxn id="17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4"/>
              <p:cNvCxnSpPr>
                <a:stCxn id="13" idx="2"/>
                <a:endCxn id="18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7"/>
              <p:cNvCxnSpPr>
                <a:stCxn id="19" idx="0"/>
                <a:endCxn id="13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1"/>
              <p:cNvCxnSpPr>
                <a:stCxn id="17" idx="2"/>
                <a:endCxn id="20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42"/>
              <p:cNvCxnSpPr>
                <a:stCxn id="17" idx="2"/>
                <a:endCxn id="21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45"/>
              <p:cNvCxnSpPr>
                <a:stCxn id="17" idx="2"/>
                <a:endCxn id="22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48"/>
              <p:cNvCxnSpPr>
                <a:stCxn id="20" idx="2"/>
                <a:endCxn id="24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53"/>
              <p:cNvCxnSpPr>
                <a:stCxn id="14" idx="2"/>
                <a:endCxn id="23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5"/>
          <p:cNvSpPr/>
          <p:nvPr/>
        </p:nvSpPr>
        <p:spPr>
          <a:xfrm>
            <a:off x="5262538" y="49315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37" name="Rectangular Callout 6"/>
          <p:cNvSpPr/>
          <p:nvPr/>
        </p:nvSpPr>
        <p:spPr>
          <a:xfrm>
            <a:off x="2590800" y="5936465"/>
            <a:ext cx="2415846" cy="833809"/>
          </a:xfrm>
          <a:prstGeom prst="wedgeRectCallout">
            <a:avLst>
              <a:gd name="adj1" fmla="val 55700"/>
              <a:gd name="adj2" fmla="val -10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caracteriza ambiguidade!</a:t>
            </a:r>
            <a:endParaRPr lang="pt-BR" sz="2400" dirty="0"/>
          </a:p>
        </p:txBody>
      </p:sp>
      <p:sp>
        <p:nvSpPr>
          <p:cNvPr id="3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40" name="Rectangular Callout 6"/>
          <p:cNvSpPr/>
          <p:nvPr/>
        </p:nvSpPr>
        <p:spPr>
          <a:xfrm>
            <a:off x="4876800" y="2209800"/>
            <a:ext cx="4158500" cy="990600"/>
          </a:xfrm>
          <a:prstGeom prst="wedgeRectCallout">
            <a:avLst>
              <a:gd name="adj1" fmla="val -2071"/>
              <a:gd name="adj2" fmla="val 7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confundir com duas derivações para a mesma </a:t>
            </a:r>
            <a:r>
              <a:rPr lang="pt-BR" sz="2400" dirty="0" err="1" smtClean="0"/>
              <a:t>string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65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389" y="2110636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| Sb | 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                         </a:t>
            </a: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</a:t>
            </a:r>
            <a:r>
              <a:rPr lang="pt-BR" dirty="0" err="1" smtClean="0"/>
              <a:t>ificuldade</a:t>
            </a:r>
            <a:r>
              <a:rPr lang="pt-BR" dirty="0" smtClean="0"/>
              <a:t> 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1444" y="350520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1924056" y="486252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15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Escolha a gramática que elimina recursão à esquerda corretamente da 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3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4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i="1" dirty="0" smtClean="0"/>
          </a:p>
        </p:txBody>
      </p:sp>
      <p:sp>
        <p:nvSpPr>
          <p:cNvPr id="15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7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19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19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de entender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flexível</a:t>
            </a:r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Sintetizados--dependem dos nós filho</a:t>
            </a:r>
          </a:p>
          <a:p>
            <a:r>
              <a:rPr lang="pt-BR" dirty="0" smtClean="0"/>
              <a:t>Herdados--dependem de nós pai e irmão</a:t>
            </a:r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“</a:t>
            </a:r>
            <a:r>
              <a:rPr lang="pt-BR" dirty="0" err="1" smtClean="0"/>
              <a:t>bottom-up</a:t>
            </a:r>
            <a:r>
              <a:rPr lang="pt-BR" dirty="0" smtClean="0"/>
              <a:t>”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seguir              fazem parte 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exemplo, 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de árvores sintáticas para a gramática 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397" y="1371599"/>
            <a:ext cx="427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Defina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tipos</a:t>
            </a:r>
            <a:r>
              <a:rPr lang="en-US" sz="3200" dirty="0" smtClean="0"/>
              <a:t> de dados</a:t>
            </a:r>
            <a:endParaRPr lang="en-US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4800" y="22098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Expression {}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 e1, Expression e2) { ... } ...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Sub(Expression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e1, Expression e2) { ...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Num(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{...}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" y="202590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{ expr.res = new Add(expr.res, factor.res)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–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expr.res = new Sub(expr.res, factor.res)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 {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actor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{ factor.res = 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factor.res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dirty="0">
              <a:solidFill>
                <a:srgbClr val="262699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0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(0)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...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058" y="1198096"/>
            <a:ext cx="8552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Atributo</a:t>
            </a:r>
            <a:r>
              <a:rPr lang="en-US" sz="3200" dirty="0" smtClean="0"/>
              <a:t> res</a:t>
            </a:r>
            <a:r>
              <a:rPr lang="en-US" sz="3200" dirty="0"/>
              <a:t> </a:t>
            </a:r>
            <a:r>
              <a:rPr lang="en-US" sz="3200" dirty="0" err="1" smtClean="0"/>
              <a:t>representa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correspondente</a:t>
            </a:r>
            <a:r>
              <a:rPr lang="en-US" sz="3200" dirty="0" smtClean="0"/>
              <a:t> da AST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" y="1271619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 </a:t>
            </a:r>
            <a:r>
              <a:rPr lang="en-US" sz="3200" dirty="0" smtClean="0"/>
              <a:t>a entrada “5 </a:t>
            </a:r>
            <a:r>
              <a:rPr lang="en-US" sz="3200" dirty="0"/>
              <a:t>+ (3 – 2</a:t>
            </a:r>
            <a:r>
              <a:rPr lang="en-US" sz="3200" dirty="0" smtClean="0"/>
              <a:t>)”, o valor de res do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raiz</a:t>
            </a:r>
            <a:r>
              <a:rPr lang="en-US" sz="3200" dirty="0" smtClean="0"/>
              <a:t> </a:t>
            </a:r>
            <a:r>
              <a:rPr lang="en-US" sz="3200" dirty="0" err="1" smtClean="0"/>
              <a:t>seria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281195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Add(new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 new Sub(new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(3), 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9"/>
          <p:cNvSpPr/>
          <p:nvPr/>
        </p:nvSpPr>
        <p:spPr>
          <a:xfrm>
            <a:off x="914400" y="4145340"/>
            <a:ext cx="7315200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Lembre que definição de </a:t>
            </a:r>
            <a:r>
              <a:rPr lang="pt-BR" sz="3200" dirty="0" err="1" smtClean="0">
                <a:solidFill>
                  <a:schemeClr val="tx1"/>
                </a:solidFill>
              </a:rPr>
              <a:t>parsers</a:t>
            </a:r>
            <a:r>
              <a:rPr lang="pt-BR" sz="3200" dirty="0" smtClean="0">
                <a:solidFill>
                  <a:schemeClr val="tx1"/>
                </a:solidFill>
              </a:rPr>
              <a:t> não é a única aplicação de gramática de atributos, mas, certamente, é a mais popular.</a:t>
            </a:r>
          </a:p>
        </p:txBody>
      </p:sp>
    </p:spTree>
    <p:extLst>
      <p:ext uri="{BB962C8B-B14F-4D97-AF65-F5344CB8AC3E}">
        <p14:creationId xmlns:p14="http://schemas.microsoft.com/office/powerpoint/2010/main" val="3297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de uma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Demonstra a construção de uma </a:t>
            </a:r>
            <a:r>
              <a:rPr lang="pt-BR" dirty="0" err="1" smtClean="0"/>
              <a:t>string</a:t>
            </a:r>
            <a:r>
              <a:rPr lang="pt-BR" dirty="0" smtClean="0"/>
              <a:t> que faz parte da gramática</a:t>
            </a:r>
          </a:p>
        </p:txBody>
      </p:sp>
      <p:sp>
        <p:nvSpPr>
          <p:cNvPr id="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10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por derivação</a:t>
            </a:r>
          </a:p>
          <a:p>
            <a:r>
              <a:rPr lang="pt-BR" dirty="0" smtClean="0"/>
              <a:t>Uma derivação ==&gt; Uma árvore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7217485" y="3352800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6"/>
          <p:cNvSpPr txBox="1"/>
          <p:nvPr/>
        </p:nvSpPr>
        <p:spPr>
          <a:xfrm>
            <a:off x="7217485" y="2743200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Árvore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por derivação</a:t>
            </a:r>
          </a:p>
          <a:p>
            <a:r>
              <a:rPr lang="pt-BR" dirty="0"/>
              <a:t>Uma derivação </a:t>
            </a:r>
            <a:r>
              <a:rPr lang="pt-BR" dirty="0" smtClean="0"/>
              <a:t>==&gt; </a:t>
            </a:r>
            <a:r>
              <a:rPr lang="pt-BR" dirty="0"/>
              <a:t>Uma </a:t>
            </a:r>
            <a:r>
              <a:rPr lang="pt-BR" dirty="0" smtClean="0"/>
              <a:t>árvore</a:t>
            </a:r>
          </a:p>
          <a:p>
            <a:pPr lvl="1"/>
            <a:r>
              <a:rPr lang="pt-BR" dirty="0" smtClean="0"/>
              <a:t>Mas uma árvore =/=&gt; uma derivação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5338738" y="37598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976538" y="3657600"/>
            <a:ext cx="1797580" cy="2819400"/>
            <a:chOff x="7183263" y="3833192"/>
            <a:chExt cx="1797580" cy="2819400"/>
          </a:xfrm>
        </p:grpSpPr>
        <p:sp>
          <p:nvSpPr>
            <p:cNvPr id="7" name="Retângulo 6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5"/>
          <p:cNvSpPr/>
          <p:nvPr/>
        </p:nvSpPr>
        <p:spPr>
          <a:xfrm>
            <a:off x="5338738" y="51601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4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15095</TotalTime>
  <Words>2350</Words>
  <Application>Microsoft Office PowerPoint</Application>
  <PresentationFormat>Apresentação na tela (4:3)</PresentationFormat>
  <Paragraphs>673</Paragraphs>
  <Slides>64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Tema do Office</vt:lpstr>
      <vt:lpstr>Apresentação do PowerPoint</vt:lpstr>
      <vt:lpstr>Análise Sintática</vt:lpstr>
      <vt:lpstr>Analisador Sintático</vt:lpstr>
      <vt:lpstr>Parsing</vt:lpstr>
      <vt:lpstr>Especificação da Sintaxe</vt:lpstr>
      <vt:lpstr>Exercício. Qual das strings a seguir              fazem parte de L(G)?</vt:lpstr>
      <vt:lpstr>Derivação de uma string</vt:lpstr>
      <vt:lpstr>Parsing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</vt:lpstr>
      <vt:lpstr>Ambiguidade</vt:lpstr>
      <vt:lpstr>Exercício: Quais das seguintes gramáticas são ambíguas?</vt:lpstr>
      <vt:lpstr>Recursão à esquerda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damorim</cp:lastModifiedBy>
  <cp:revision>42</cp:revision>
  <cp:lastPrinted>2015-04-24T12:45:01Z</cp:lastPrinted>
  <dcterms:created xsi:type="dcterms:W3CDTF">2015-04-24T11:28:40Z</dcterms:created>
  <dcterms:modified xsi:type="dcterms:W3CDTF">2019-03-28T16:19:45Z</dcterms:modified>
</cp:coreProperties>
</file>