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sldIdLst>
    <p:sldId id="335" r:id="rId2"/>
    <p:sldId id="258" r:id="rId3"/>
    <p:sldId id="315" r:id="rId4"/>
    <p:sldId id="260" r:id="rId5"/>
    <p:sldId id="318" r:id="rId6"/>
    <p:sldId id="261" r:id="rId7"/>
    <p:sldId id="265" r:id="rId8"/>
    <p:sldId id="320" r:id="rId9"/>
    <p:sldId id="321" r:id="rId10"/>
    <p:sldId id="322" r:id="rId11"/>
    <p:sldId id="323" r:id="rId12"/>
    <p:sldId id="324" r:id="rId13"/>
    <p:sldId id="325" r:id="rId14"/>
    <p:sldId id="332" r:id="rId15"/>
    <p:sldId id="333" r:id="rId16"/>
    <p:sldId id="334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331" r:id="rId34"/>
    <p:sldId id="284" r:id="rId35"/>
    <p:sldId id="285" r:id="rId36"/>
    <p:sldId id="286" r:id="rId37"/>
    <p:sldId id="330" r:id="rId38"/>
    <p:sldId id="287" r:id="rId39"/>
    <p:sldId id="288" r:id="rId40"/>
    <p:sldId id="289" r:id="rId41"/>
    <p:sldId id="290" r:id="rId42"/>
    <p:sldId id="328" r:id="rId43"/>
    <p:sldId id="291" r:id="rId44"/>
    <p:sldId id="292" r:id="rId45"/>
    <p:sldId id="293" r:id="rId46"/>
    <p:sldId id="294" r:id="rId47"/>
    <p:sldId id="295" r:id="rId48"/>
    <p:sldId id="296" r:id="rId49"/>
    <p:sldId id="297" r:id="rId50"/>
    <p:sldId id="298" r:id="rId51"/>
    <p:sldId id="299" r:id="rId52"/>
    <p:sldId id="300" r:id="rId53"/>
    <p:sldId id="301" r:id="rId54"/>
    <p:sldId id="302" r:id="rId55"/>
    <p:sldId id="303" r:id="rId56"/>
    <p:sldId id="304" r:id="rId57"/>
    <p:sldId id="305" r:id="rId5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B579CF-57C6-40B8-8A42-18CB459347AB}" v="7" dt="2020-11-23T21:50:32.840"/>
    <p1510:client id="{68512AA5-AF24-4148-A638-A84F978FE952}" v="9" dt="2020-11-16T13:28:04.1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07F658-AE08-4AEE-A57F-CB2B7F06D381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14ED2F-A3A4-4353-928B-735CE0A75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657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Shape 104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41" name="Shape 104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na prática, pilha cresce para endereços menores de memória e heap para endereços maiores, nos exemplos por conveniência de notação, a pilha vai crescer para endereços mais altos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Shape 112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29" name="Shape 112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voltando ao nosso exemplo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Shape 113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35" name="Shape 113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 array é global, espaço é alocado antes da execução de main</a:t>
            </a:r>
          </a:p>
          <a:p>
            <a:r>
              <a:t>ativação do procedimento main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Shape 114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41" name="Shape 114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ao controle alcançar a primeira chamada no corpo de main</a:t>
            </a:r>
          </a:p>
          <a:p>
            <a:r>
              <a:t>procedimento r é ativado e o registro é empilhado</a:t>
            </a:r>
          </a:p>
          <a:p>
            <a:r>
              <a:t>registro tem espaço para a variável i</a:t>
            </a:r>
          </a:p>
          <a:p>
            <a:r>
              <a:t>ao terminar ativação registro é desempilhado, deixando apenas main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Shape 114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47" name="Shape 114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controle alcança chamada de qs com parâmetros reais 1 e 9, registro é empilhado, com espaço para parâmetros m e n e variável local i</a:t>
            </a:r>
          </a:p>
          <a:p>
            <a:r>
              <a:t>espaçø usado por r é reutilizado na pilha, nada de r é disponível para qs(1,9)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Shape 115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53" name="Shape 115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veja que ao termos procedimentos recursivos, é natural que tenhamos vários registros de ativação na pilha ao mesmo tempo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Shape 115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59" name="Shape 115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 array é global, espaço é alocado antes da execução de main</a:t>
            </a:r>
          </a:p>
          <a:p>
            <a:r>
              <a:t>ativação do procedimento main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CBF7D-D235-4929-9373-909BBCE9BA6E}" type="slidenum">
              <a:rPr lang="pt-BR" smtClean="0"/>
              <a:pPr/>
              <a:t>32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D083-53B3-4835-AC18-05B6039641BC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25E77-0D27-40BA-9772-6E083986A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628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D083-53B3-4835-AC18-05B6039641BC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25E77-0D27-40BA-9772-6E083986A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618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D083-53B3-4835-AC18-05B6039641BC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25E77-0D27-40BA-9772-6E083986A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233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4723805" y="1821656"/>
            <a:ext cx="3750469" cy="4420195"/>
          </a:xfrm>
          <a:prstGeom prst="rect">
            <a:avLst/>
          </a:prstGeom>
        </p:spPr>
        <p:txBody>
          <a:bodyPr lIns="64291" tIns="32145" rIns="64291" bIns="32145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669726" y="1821656"/>
            <a:ext cx="3750469" cy="4420195"/>
          </a:xfrm>
          <a:prstGeom prst="rect">
            <a:avLst/>
          </a:prstGeom>
        </p:spPr>
        <p:txBody>
          <a:bodyPr/>
          <a:lstStyle>
            <a:lvl1pPr marL="241093" indent="-241093">
              <a:spcBef>
                <a:spcPts val="2250"/>
              </a:spcBef>
              <a:defRPr sz="2000"/>
            </a:lvl1pPr>
            <a:lvl2pPr marL="482186" indent="-241093">
              <a:spcBef>
                <a:spcPts val="2250"/>
              </a:spcBef>
              <a:defRPr sz="2000"/>
            </a:lvl2pPr>
            <a:lvl3pPr marL="866149" indent="-241093">
              <a:spcBef>
                <a:spcPts val="2250"/>
              </a:spcBef>
              <a:defRPr sz="2000"/>
            </a:lvl3pPr>
            <a:lvl4pPr marL="1178677" indent="-241093">
              <a:spcBef>
                <a:spcPts val="2250"/>
              </a:spcBef>
              <a:defRPr sz="2000"/>
            </a:lvl4pPr>
            <a:lvl5pPr marL="1491205" indent="-241093">
              <a:spcBef>
                <a:spcPts val="2250"/>
              </a:spcBef>
              <a:defRPr sz="2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1435492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5825742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D083-53B3-4835-AC18-05B6039641BC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25E77-0D27-40BA-9772-6E083986A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061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D083-53B3-4835-AC18-05B6039641BC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25E77-0D27-40BA-9772-6E083986A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74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D083-53B3-4835-AC18-05B6039641BC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25E77-0D27-40BA-9772-6E083986A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699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D083-53B3-4835-AC18-05B6039641BC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25E77-0D27-40BA-9772-6E083986A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110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D083-53B3-4835-AC18-05B6039641BC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25E77-0D27-40BA-9772-6E083986A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976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D083-53B3-4835-AC18-05B6039641BC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25E77-0D27-40BA-9772-6E083986A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454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D083-53B3-4835-AC18-05B6039641BC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25E77-0D27-40BA-9772-6E083986A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031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D083-53B3-4835-AC18-05B6039641BC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25E77-0D27-40BA-9772-6E083986A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561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5D083-53B3-4835-AC18-05B6039641BC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25E77-0D27-40BA-9772-6E083986A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25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Ambiente de execução</a:t>
            </a:r>
            <a:endParaRPr lang="en-US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6408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Shape 113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Exemplo</a:t>
            </a:r>
          </a:p>
        </p:txBody>
      </p:sp>
      <p:pic>
        <p:nvPicPr>
          <p:cNvPr id="1138" name="pasted-image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8616" y="2531687"/>
            <a:ext cx="4466768" cy="3009064"/>
          </a:xfrm>
          <a:prstGeom prst="rect">
            <a:avLst/>
          </a:prstGeom>
          <a:ln w="12700">
            <a:miter lim="400000"/>
          </a:ln>
        </p:spPr>
      </p:pic>
      <p:sp>
        <p:nvSpPr>
          <p:cNvPr id="1139" name="Shape 1139"/>
          <p:cNvSpPr/>
          <p:nvPr/>
        </p:nvSpPr>
        <p:spPr>
          <a:xfrm>
            <a:off x="1788403" y="6366068"/>
            <a:ext cx="5567195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/>
          <a:p>
            <a:pPr>
              <a:defRPr sz="1500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Adaptado de</a:t>
            </a:r>
            <a:r>
              <a:t> Alfred Aho, Monica Lam, Ravi Sethi, Jeffrey Ullman</a:t>
            </a:r>
            <a:br/>
            <a:r>
              <a:rPr b="1" i="1">
                <a:latin typeface="Helvetica"/>
                <a:ea typeface="Helvetica"/>
                <a:cs typeface="Helvetica"/>
                <a:sym typeface="Helvetica"/>
              </a:rPr>
              <a:t>Compilers: Principles, Techniques &amp; Tools</a:t>
            </a:r>
          </a:p>
        </p:txBody>
      </p:sp>
    </p:spTree>
    <p:extLst>
      <p:ext uri="{BB962C8B-B14F-4D97-AF65-F5344CB8AC3E}">
        <p14:creationId xmlns:p14="http://schemas.microsoft.com/office/powerpoint/2010/main" val="3383221721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Shape 114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Exemplo</a:t>
            </a:r>
          </a:p>
        </p:txBody>
      </p:sp>
      <p:pic>
        <p:nvPicPr>
          <p:cNvPr id="1144" name="pasted-image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8616" y="2531687"/>
            <a:ext cx="4466768" cy="3009064"/>
          </a:xfrm>
          <a:prstGeom prst="rect">
            <a:avLst/>
          </a:prstGeom>
          <a:ln w="12700">
            <a:miter lim="400000"/>
          </a:ln>
        </p:spPr>
      </p:pic>
      <p:sp>
        <p:nvSpPr>
          <p:cNvPr id="1145" name="Shape 1145"/>
          <p:cNvSpPr/>
          <p:nvPr/>
        </p:nvSpPr>
        <p:spPr>
          <a:xfrm>
            <a:off x="1788403" y="6366068"/>
            <a:ext cx="5567195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/>
          <a:p>
            <a:pPr>
              <a:defRPr sz="1500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Adaptado de</a:t>
            </a:r>
            <a:r>
              <a:t> Alfred Aho, Monica Lam, Ravi Sethi, Jeffrey Ullman</a:t>
            </a:r>
            <a:br/>
            <a:r>
              <a:rPr b="1" i="1">
                <a:latin typeface="Helvetica"/>
                <a:ea typeface="Helvetica"/>
                <a:cs typeface="Helvetica"/>
                <a:sym typeface="Helvetica"/>
              </a:rPr>
              <a:t>Compilers: Principles, Techniques &amp; Tools</a:t>
            </a:r>
          </a:p>
        </p:txBody>
      </p:sp>
    </p:spTree>
    <p:extLst>
      <p:ext uri="{BB962C8B-B14F-4D97-AF65-F5344CB8AC3E}">
        <p14:creationId xmlns:p14="http://schemas.microsoft.com/office/powerpoint/2010/main" val="1143823667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Shape 114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Exemplo</a:t>
            </a:r>
          </a:p>
        </p:txBody>
      </p:sp>
      <p:pic>
        <p:nvPicPr>
          <p:cNvPr id="1150" name="pasted-image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8616" y="1736415"/>
            <a:ext cx="4466768" cy="4599608"/>
          </a:xfrm>
          <a:prstGeom prst="rect">
            <a:avLst/>
          </a:prstGeom>
          <a:ln w="12700">
            <a:miter lim="400000"/>
          </a:ln>
        </p:spPr>
      </p:pic>
      <p:sp>
        <p:nvSpPr>
          <p:cNvPr id="1151" name="Shape 1151"/>
          <p:cNvSpPr/>
          <p:nvPr/>
        </p:nvSpPr>
        <p:spPr>
          <a:xfrm>
            <a:off x="1788403" y="6366068"/>
            <a:ext cx="5567195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/>
          <a:p>
            <a:pPr>
              <a:defRPr sz="1500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Adaptado de</a:t>
            </a:r>
            <a:r>
              <a:t> Alfred Aho, Monica Lam, Ravi Sethi, Jeffrey Ullman</a:t>
            </a:r>
            <a:br/>
            <a:r>
              <a:rPr b="1" i="1">
                <a:latin typeface="Helvetica"/>
                <a:ea typeface="Helvetica"/>
                <a:cs typeface="Helvetica"/>
                <a:sym typeface="Helvetica"/>
              </a:rPr>
              <a:t>Compilers: Principles, Techniques &amp; Tools</a:t>
            </a:r>
          </a:p>
        </p:txBody>
      </p:sp>
    </p:spTree>
    <p:extLst>
      <p:ext uri="{BB962C8B-B14F-4D97-AF65-F5344CB8AC3E}">
        <p14:creationId xmlns:p14="http://schemas.microsoft.com/office/powerpoint/2010/main" val="394134233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Shape 115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Exemplo</a:t>
            </a:r>
          </a:p>
        </p:txBody>
      </p:sp>
      <p:pic>
        <p:nvPicPr>
          <p:cNvPr id="1156" name="pasted-image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0440" y="3115389"/>
            <a:ext cx="4463121" cy="1841660"/>
          </a:xfrm>
          <a:prstGeom prst="rect">
            <a:avLst/>
          </a:prstGeom>
          <a:ln w="12700">
            <a:miter lim="400000"/>
          </a:ln>
        </p:spPr>
      </p:pic>
      <p:sp>
        <p:nvSpPr>
          <p:cNvPr id="1157" name="Shape 1157"/>
          <p:cNvSpPr/>
          <p:nvPr/>
        </p:nvSpPr>
        <p:spPr>
          <a:xfrm>
            <a:off x="1788403" y="6366068"/>
            <a:ext cx="5567195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/>
          <a:p>
            <a:pPr>
              <a:defRPr sz="1500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Adaptado de</a:t>
            </a:r>
            <a:r>
              <a:t> Alfred Aho, Monica Lam, Ravi Sethi, Jeffrey Ullman</a:t>
            </a:r>
            <a:br/>
            <a:r>
              <a:rPr b="1" i="1">
                <a:latin typeface="Helvetica"/>
                <a:ea typeface="Helvetica"/>
                <a:cs typeface="Helvetica"/>
                <a:sym typeface="Helvetica"/>
              </a:rPr>
              <a:t>Compilers: Principles, Techniques &amp; Tools</a:t>
            </a:r>
          </a:p>
        </p:txBody>
      </p:sp>
    </p:spTree>
    <p:extLst>
      <p:ext uri="{BB962C8B-B14F-4D97-AF65-F5344CB8AC3E}">
        <p14:creationId xmlns:p14="http://schemas.microsoft.com/office/powerpoint/2010/main" val="283446074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686800" cy="4528065"/>
          </a:xfrm>
        </p:spPr>
        <p:txBody>
          <a:bodyPr>
            <a:normAutofit/>
          </a:bodyPr>
          <a:lstStyle/>
          <a:p>
            <a:r>
              <a:rPr lang="pt-BR" dirty="0"/>
              <a:t>Em Java, a pilha também é usada na interpretação de instruções =&gt; </a:t>
            </a:r>
            <a:r>
              <a:rPr lang="pt-BR" dirty="0" err="1"/>
              <a:t>operand</a:t>
            </a:r>
            <a:r>
              <a:rPr lang="pt-BR" dirty="0"/>
              <a:t> </a:t>
            </a:r>
            <a:r>
              <a:rPr lang="pt-BR" dirty="0" err="1"/>
              <a:t>stack</a:t>
            </a:r>
            <a:endParaRPr lang="pt-BR" dirty="0"/>
          </a:p>
          <a:p>
            <a:pPr marL="457200" lvl="1" indent="0">
              <a:buNone/>
            </a:pPr>
            <a:endParaRPr lang="pt-BR" dirty="0"/>
          </a:p>
          <a:p>
            <a:r>
              <a:rPr lang="pt-BR" dirty="0"/>
              <a:t>Como você representaria o estado de uma JVM</a:t>
            </a:r>
            <a:r>
              <a:rPr lang="en-US" dirty="0"/>
              <a:t>?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377132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5358" y="2071678"/>
            <a:ext cx="7927170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2400" b="1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>
                <a:latin typeface="Courier New" pitchFamily="49" charset="0"/>
                <a:cs typeface="Courier New" pitchFamily="49" charset="0"/>
              </a:rPr>
              <a:t>Foo</a:t>
            </a:r>
            <a:r>
              <a:rPr lang="pt-BR" sz="2400" b="1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pt-BR" sz="2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400" b="1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>
                <a:latin typeface="Courier New" pitchFamily="49" charset="0"/>
                <a:cs typeface="Courier New" pitchFamily="49" charset="0"/>
              </a:rPr>
              <a:t>static</a:t>
            </a:r>
            <a:r>
              <a:rPr lang="pt-BR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2400" b="1" dirty="0">
                <a:latin typeface="Courier New" pitchFamily="49" charset="0"/>
                <a:cs typeface="Courier New" pitchFamily="49" charset="0"/>
              </a:rPr>
              <a:t>(String[] </a:t>
            </a:r>
            <a:r>
              <a:rPr lang="pt-BR" sz="2400" b="1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pt-BR" sz="2400" b="1" dirty="0"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pt-BR" sz="24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2400" b="1" dirty="0">
                <a:latin typeface="Courier New" pitchFamily="49" charset="0"/>
                <a:cs typeface="Courier New" pitchFamily="49" charset="0"/>
              </a:rPr>
              <a:t> t = 10;</a:t>
            </a:r>
          </a:p>
          <a:p>
            <a:r>
              <a:rPr lang="pt-BR" sz="2400" b="1" dirty="0">
                <a:latin typeface="Courier New" pitchFamily="49" charset="0"/>
                <a:cs typeface="Courier New" pitchFamily="49" charset="0"/>
              </a:rPr>
              <a:t>    t += t + 1;</a:t>
            </a:r>
          </a:p>
          <a:p>
            <a:r>
              <a:rPr lang="pt-BR" sz="24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pt-BR" sz="24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38901" y="5000636"/>
            <a:ext cx="5161991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pt-BR" sz="24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javac</a:t>
            </a:r>
            <a:r>
              <a:rPr lang="pt-BR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Foo</a:t>
            </a:r>
            <a:r>
              <a:rPr lang="pt-BR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24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java</a:t>
            </a:r>
            <a:endParaRPr lang="pt-BR" sz="2400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pt-BR" sz="24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javap</a:t>
            </a:r>
            <a:r>
              <a:rPr lang="pt-BR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-</a:t>
            </a:r>
            <a:r>
              <a:rPr lang="pt-BR" sz="24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classpath</a:t>
            </a:r>
            <a:r>
              <a:rPr lang="pt-BR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. -c </a:t>
            </a:r>
            <a:r>
              <a:rPr lang="pt-BR" sz="24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Foo</a:t>
            </a:r>
            <a:endParaRPr lang="pt-BR" sz="2400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7572396" y="5214950"/>
            <a:ext cx="785818" cy="500066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57914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0034" y="1309293"/>
            <a:ext cx="8331127" cy="5262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16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pt-BR" sz="16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javac</a:t>
            </a:r>
            <a:r>
              <a:rPr lang="pt-BR" sz="16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Foo</a:t>
            </a:r>
            <a:r>
              <a:rPr lang="pt-BR" sz="16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java</a:t>
            </a:r>
            <a:endParaRPr lang="pt-BR" sz="1600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pt-BR" sz="16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javap</a:t>
            </a:r>
            <a:r>
              <a:rPr lang="pt-BR" sz="16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-</a:t>
            </a:r>
            <a:r>
              <a:rPr lang="pt-BR" sz="16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classpath</a:t>
            </a:r>
            <a:r>
              <a:rPr lang="pt-BR" sz="16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. -c </a:t>
            </a:r>
            <a:r>
              <a:rPr lang="pt-BR" sz="16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Foo</a:t>
            </a:r>
            <a:endParaRPr lang="pt-BR" sz="1600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Foo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extends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java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lang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Object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Foo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Code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0:   aload_0</a:t>
            </a: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1:  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invokespecial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#1; //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Method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java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lang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Object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."&lt;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&gt;":()V</a:t>
            </a: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4:  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return</a:t>
            </a:r>
            <a:endParaRPr lang="pt-BR" sz="1600" b="1" dirty="0">
              <a:latin typeface="Courier New" pitchFamily="49" charset="0"/>
              <a:cs typeface="Courier New" pitchFamily="49" charset="0"/>
            </a:endParaRPr>
          </a:p>
          <a:p>
            <a:endParaRPr lang="pt-BR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static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Code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0:  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bipush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10</a:t>
            </a: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2:   istore_0</a:t>
            </a: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3:   iload_0</a:t>
            </a: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4:   iload_0</a:t>
            </a: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5:   iconst_1</a:t>
            </a: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6:  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iadd</a:t>
            </a:r>
            <a:endParaRPr lang="pt-BR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7:  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iadd</a:t>
            </a:r>
            <a:endParaRPr lang="pt-BR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8:   istore_0</a:t>
            </a: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9:  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return</a:t>
            </a:r>
            <a:endParaRPr lang="pt-BR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638800" y="4267200"/>
            <a:ext cx="2438400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lvl="1"/>
            <a:r>
              <a:rPr lang="pt-BR" dirty="0"/>
              <a:t>Total de 204 instruções; próximo de 100 quando consideramos apenas uma por grupo (</a:t>
            </a:r>
            <a:r>
              <a:rPr lang="pt-BR" dirty="0" err="1"/>
              <a:t>iadd</a:t>
            </a:r>
            <a:r>
              <a:rPr lang="pt-BR" dirty="0"/>
              <a:t>, </a:t>
            </a:r>
            <a:r>
              <a:rPr lang="pt-BR" dirty="0" err="1"/>
              <a:t>dadd</a:t>
            </a:r>
            <a:r>
              <a:rPr lang="pt-BR" dirty="0"/>
              <a:t>, etc.)</a:t>
            </a:r>
          </a:p>
        </p:txBody>
      </p:sp>
    </p:spTree>
    <p:extLst>
      <p:ext uri="{BB962C8B-B14F-4D97-AF65-F5344CB8AC3E}">
        <p14:creationId xmlns:p14="http://schemas.microsoft.com/office/powerpoint/2010/main" val="19368949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para um procedimento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0034" y="1928802"/>
            <a:ext cx="3393878" cy="3046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static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Code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pt-B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0:   </a:t>
            </a:r>
            <a:r>
              <a:rPr lang="pt-BR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bipush</a:t>
            </a:r>
            <a:r>
              <a:rPr lang="pt-B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10</a:t>
            </a:r>
          </a:p>
          <a:p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2:   istore_0</a:t>
            </a: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3:   iload_0</a:t>
            </a: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4:   iload_0</a:t>
            </a: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5:   iconst_1</a:t>
            </a: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6:  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iadd</a:t>
            </a:r>
            <a:endParaRPr lang="pt-BR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7:  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iadd</a:t>
            </a:r>
            <a:endParaRPr lang="pt-BR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8:   istore_0</a:t>
            </a: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9:  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return</a:t>
            </a:r>
            <a:endParaRPr lang="pt-BR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0" y="2214554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10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0" y="2571744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?</a:t>
            </a:r>
          </a:p>
        </p:txBody>
      </p:sp>
      <p:sp>
        <p:nvSpPr>
          <p:cNvPr id="10" name="Rectangular Callout 9"/>
          <p:cNvSpPr/>
          <p:nvPr/>
        </p:nvSpPr>
        <p:spPr>
          <a:xfrm>
            <a:off x="6000760" y="1928802"/>
            <a:ext cx="3000396" cy="1143008"/>
          </a:xfrm>
          <a:prstGeom prst="wedgeRectCallout">
            <a:avLst>
              <a:gd name="adj1" fmla="val -66207"/>
              <a:gd name="adj2" fmla="val 3219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/>
              <a:t>Reservado para variáveis locais</a:t>
            </a:r>
          </a:p>
        </p:txBody>
      </p:sp>
    </p:spTree>
    <p:extLst>
      <p:ext uri="{BB962C8B-B14F-4D97-AF65-F5344CB8AC3E}">
        <p14:creationId xmlns:p14="http://schemas.microsoft.com/office/powerpoint/2010/main" val="39622388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para um procedimento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0034" y="1928802"/>
            <a:ext cx="3393878" cy="3046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static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Code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0:   </a:t>
            </a:r>
            <a:r>
              <a:rPr lang="pt-BR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bipush</a:t>
            </a: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10</a:t>
            </a:r>
          </a:p>
          <a:p>
            <a:r>
              <a:rPr lang="pt-B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2:   istore_0</a:t>
            </a: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3:   iload_0</a:t>
            </a: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4:   iload_0</a:t>
            </a: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5:   iconst_1</a:t>
            </a: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6:  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iadd</a:t>
            </a:r>
            <a:endParaRPr lang="pt-BR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7:  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iadd</a:t>
            </a:r>
            <a:endParaRPr lang="pt-BR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8:   istore_0</a:t>
            </a: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9:  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return</a:t>
            </a:r>
            <a:endParaRPr lang="pt-BR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0" y="2571744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10</a:t>
            </a:r>
          </a:p>
        </p:txBody>
      </p:sp>
      <p:sp>
        <p:nvSpPr>
          <p:cNvPr id="10" name="Rectangular Callout 9"/>
          <p:cNvSpPr/>
          <p:nvPr/>
        </p:nvSpPr>
        <p:spPr>
          <a:xfrm>
            <a:off x="6000760" y="1928802"/>
            <a:ext cx="3000396" cy="1143008"/>
          </a:xfrm>
          <a:prstGeom prst="wedgeRectCallout">
            <a:avLst>
              <a:gd name="adj1" fmla="val -66207"/>
              <a:gd name="adj2" fmla="val 3219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/>
              <a:t>Reservado para variáveis locais</a:t>
            </a:r>
          </a:p>
        </p:txBody>
      </p:sp>
    </p:spTree>
    <p:extLst>
      <p:ext uri="{BB962C8B-B14F-4D97-AF65-F5344CB8AC3E}">
        <p14:creationId xmlns:p14="http://schemas.microsoft.com/office/powerpoint/2010/main" val="40069199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para um procedimento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0034" y="1928802"/>
            <a:ext cx="3393878" cy="3046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static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Code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0:   </a:t>
            </a:r>
            <a:r>
              <a:rPr lang="pt-BR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bipush</a:t>
            </a: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10</a:t>
            </a:r>
          </a:p>
          <a:p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2:   istore_0</a:t>
            </a:r>
          </a:p>
          <a:p>
            <a:r>
              <a:rPr lang="pt-B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3:   iload_0</a:t>
            </a:r>
          </a:p>
          <a:p>
            <a:r>
              <a:rPr lang="pt-B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4:   iload_0</a:t>
            </a: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5:   iconst_1</a:t>
            </a: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6:  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iadd</a:t>
            </a:r>
            <a:endParaRPr lang="pt-BR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7:  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iadd</a:t>
            </a:r>
            <a:endParaRPr lang="pt-BR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8:   istore_0</a:t>
            </a: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9:  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return</a:t>
            </a:r>
            <a:endParaRPr lang="pt-BR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0" y="2214554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10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0" y="2571744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10</a:t>
            </a:r>
          </a:p>
        </p:txBody>
      </p:sp>
      <p:sp>
        <p:nvSpPr>
          <p:cNvPr id="10" name="Rectangular Callout 9"/>
          <p:cNvSpPr/>
          <p:nvPr/>
        </p:nvSpPr>
        <p:spPr>
          <a:xfrm>
            <a:off x="6000760" y="1928802"/>
            <a:ext cx="3000396" cy="1143008"/>
          </a:xfrm>
          <a:prstGeom prst="wedgeRectCallout">
            <a:avLst>
              <a:gd name="adj1" fmla="val -66207"/>
              <a:gd name="adj2" fmla="val 3219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/>
              <a:t>Reservado para variáveis locais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0" y="1857364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930539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Estado de um programa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5257799"/>
          </a:xfrm>
        </p:spPr>
        <p:txBody>
          <a:bodyPr/>
          <a:lstStyle/>
          <a:p>
            <a:r>
              <a:rPr lang="pt-BR" dirty="0"/>
              <a:t>Execução de um programa é resultado de uma sequência de transições de estado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TextBox 3"/>
          <p:cNvSpPr txBox="1"/>
          <p:nvPr/>
        </p:nvSpPr>
        <p:spPr>
          <a:xfrm>
            <a:off x="2571736" y="2873514"/>
            <a:ext cx="40046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/>
              <a:t>S</a:t>
            </a:r>
            <a:r>
              <a:rPr lang="pt-BR" sz="4000" baseline="-25000" dirty="0"/>
              <a:t>1</a:t>
            </a:r>
            <a:r>
              <a:rPr lang="pt-BR" sz="4000" dirty="0"/>
              <a:t> </a:t>
            </a:r>
            <a:r>
              <a:rPr lang="pt-BR" sz="4000" dirty="0">
                <a:sym typeface="Wingdings"/>
              </a:rPr>
              <a:t> </a:t>
            </a:r>
            <a:r>
              <a:rPr lang="pt-BR" sz="4000" dirty="0"/>
              <a:t>S</a:t>
            </a:r>
            <a:r>
              <a:rPr lang="pt-BR" sz="4000" baseline="-25000" dirty="0"/>
              <a:t>2</a:t>
            </a:r>
            <a:r>
              <a:rPr lang="pt-BR" sz="4000" dirty="0"/>
              <a:t> </a:t>
            </a:r>
            <a:r>
              <a:rPr lang="pt-BR" sz="4000" dirty="0">
                <a:sym typeface="Wingdings"/>
              </a:rPr>
              <a:t> ...  </a:t>
            </a:r>
            <a:r>
              <a:rPr lang="pt-BR" sz="4000" dirty="0"/>
              <a:t>S</a:t>
            </a:r>
            <a:r>
              <a:rPr lang="pt-BR" sz="4000" baseline="-25000" dirty="0"/>
              <a:t>n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29827532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para um procedimento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0034" y="1928802"/>
            <a:ext cx="3393878" cy="3046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static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Code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0:   </a:t>
            </a:r>
            <a:r>
              <a:rPr lang="pt-BR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bipush</a:t>
            </a: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10</a:t>
            </a:r>
          </a:p>
          <a:p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2:   istore_0</a:t>
            </a:r>
          </a:p>
          <a:p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3:   iload_0</a:t>
            </a:r>
          </a:p>
          <a:p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4:   iload_0</a:t>
            </a:r>
          </a:p>
          <a:p>
            <a:r>
              <a:rPr lang="pt-B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5:   iconst_1</a:t>
            </a: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6:  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iadd</a:t>
            </a:r>
            <a:endParaRPr lang="pt-BR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7:  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iadd</a:t>
            </a:r>
            <a:endParaRPr lang="pt-BR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8:   istore_0</a:t>
            </a: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9:  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return</a:t>
            </a:r>
            <a:endParaRPr lang="pt-BR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0" y="2214554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10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0" y="2571744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10</a:t>
            </a:r>
          </a:p>
        </p:txBody>
      </p:sp>
      <p:sp>
        <p:nvSpPr>
          <p:cNvPr id="10" name="Rectangular Callout 9"/>
          <p:cNvSpPr/>
          <p:nvPr/>
        </p:nvSpPr>
        <p:spPr>
          <a:xfrm>
            <a:off x="6000760" y="1928802"/>
            <a:ext cx="3000396" cy="1143008"/>
          </a:xfrm>
          <a:prstGeom prst="wedgeRectCallout">
            <a:avLst>
              <a:gd name="adj1" fmla="val -66207"/>
              <a:gd name="adj2" fmla="val 3219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/>
              <a:t>Reservado para variáveis locais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0" y="1857364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10</a:t>
            </a:r>
          </a:p>
        </p:txBody>
      </p:sp>
      <p:sp>
        <p:nvSpPr>
          <p:cNvPr id="9" name="Rectangle 8"/>
          <p:cNvSpPr/>
          <p:nvPr/>
        </p:nvSpPr>
        <p:spPr>
          <a:xfrm>
            <a:off x="4572000" y="1500174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4817796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para um procedimento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0034" y="1928802"/>
            <a:ext cx="3393878" cy="3046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static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Code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0:   </a:t>
            </a:r>
            <a:r>
              <a:rPr lang="pt-BR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bipush</a:t>
            </a: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10</a:t>
            </a:r>
          </a:p>
          <a:p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2:   istore_0</a:t>
            </a:r>
          </a:p>
          <a:p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3:   iload_0</a:t>
            </a:r>
          </a:p>
          <a:p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4:   iload_0</a:t>
            </a:r>
          </a:p>
          <a:p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5:   iconst_1</a:t>
            </a:r>
          </a:p>
          <a:p>
            <a:r>
              <a:rPr lang="pt-B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6:   </a:t>
            </a:r>
            <a:r>
              <a:rPr lang="pt-BR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iadd</a:t>
            </a:r>
            <a:endParaRPr lang="pt-BR" sz="16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7:   </a:t>
            </a:r>
            <a:r>
              <a:rPr lang="pt-BR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iadd</a:t>
            </a:r>
            <a:endParaRPr lang="pt-BR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8:   istore_0</a:t>
            </a: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9:  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return</a:t>
            </a:r>
            <a:endParaRPr lang="pt-BR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0" y="2214554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10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0" y="2571744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10</a:t>
            </a:r>
          </a:p>
        </p:txBody>
      </p:sp>
      <p:sp>
        <p:nvSpPr>
          <p:cNvPr id="10" name="Rectangular Callout 9"/>
          <p:cNvSpPr/>
          <p:nvPr/>
        </p:nvSpPr>
        <p:spPr>
          <a:xfrm>
            <a:off x="6000760" y="1928802"/>
            <a:ext cx="3000396" cy="1143008"/>
          </a:xfrm>
          <a:prstGeom prst="wedgeRectCallout">
            <a:avLst>
              <a:gd name="adj1" fmla="val -66207"/>
              <a:gd name="adj2" fmla="val 3219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/>
              <a:t>Reservado para variáveis locais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0" y="1857364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6492081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para um procedimento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0034" y="1928802"/>
            <a:ext cx="3393878" cy="3046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static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Code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0:   </a:t>
            </a:r>
            <a:r>
              <a:rPr lang="pt-BR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bipush</a:t>
            </a: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10</a:t>
            </a:r>
          </a:p>
          <a:p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2:   istore_0</a:t>
            </a:r>
          </a:p>
          <a:p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3:   iload_0</a:t>
            </a:r>
          </a:p>
          <a:p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4:   iload_0</a:t>
            </a:r>
          </a:p>
          <a:p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5:   iconst_1</a:t>
            </a:r>
          </a:p>
          <a:p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6:   </a:t>
            </a:r>
            <a:r>
              <a:rPr lang="pt-BR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iadd</a:t>
            </a:r>
            <a:endParaRPr lang="pt-BR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7:   </a:t>
            </a:r>
            <a:r>
              <a:rPr lang="pt-BR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iadd</a:t>
            </a:r>
            <a:endParaRPr lang="pt-BR" sz="16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8:   istore_0</a:t>
            </a: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9:  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return</a:t>
            </a:r>
            <a:endParaRPr lang="pt-BR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0" y="2214554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21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0" y="2571744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10</a:t>
            </a:r>
          </a:p>
        </p:txBody>
      </p:sp>
      <p:sp>
        <p:nvSpPr>
          <p:cNvPr id="10" name="Rectangular Callout 9"/>
          <p:cNvSpPr/>
          <p:nvPr/>
        </p:nvSpPr>
        <p:spPr>
          <a:xfrm>
            <a:off x="6000760" y="1928802"/>
            <a:ext cx="3000396" cy="1143008"/>
          </a:xfrm>
          <a:prstGeom prst="wedgeRectCallout">
            <a:avLst>
              <a:gd name="adj1" fmla="val -66207"/>
              <a:gd name="adj2" fmla="val 3219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/>
              <a:t>Reservado para variáveis locais</a:t>
            </a:r>
          </a:p>
        </p:txBody>
      </p:sp>
    </p:spTree>
    <p:extLst>
      <p:ext uri="{BB962C8B-B14F-4D97-AF65-F5344CB8AC3E}">
        <p14:creationId xmlns:p14="http://schemas.microsoft.com/office/powerpoint/2010/main" val="37752255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para um procedimento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0034" y="1928802"/>
            <a:ext cx="3393878" cy="3046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static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Code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0:   </a:t>
            </a:r>
            <a:r>
              <a:rPr lang="pt-BR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bipush</a:t>
            </a: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10</a:t>
            </a:r>
          </a:p>
          <a:p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2:   istore_0</a:t>
            </a:r>
          </a:p>
          <a:p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3:   iload_0</a:t>
            </a:r>
          </a:p>
          <a:p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4:   iload_0</a:t>
            </a:r>
          </a:p>
          <a:p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5:   iconst_1</a:t>
            </a:r>
          </a:p>
          <a:p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6:   </a:t>
            </a:r>
            <a:r>
              <a:rPr lang="pt-BR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iadd</a:t>
            </a:r>
            <a:endParaRPr lang="pt-BR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7:   </a:t>
            </a:r>
            <a:r>
              <a:rPr lang="pt-BR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iadd</a:t>
            </a:r>
            <a:endParaRPr lang="pt-BR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8:   istore_0</a:t>
            </a: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9:  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return</a:t>
            </a:r>
            <a:endParaRPr lang="pt-BR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0" y="2571744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21</a:t>
            </a:r>
          </a:p>
        </p:txBody>
      </p:sp>
      <p:sp>
        <p:nvSpPr>
          <p:cNvPr id="10" name="Rectangular Callout 9"/>
          <p:cNvSpPr/>
          <p:nvPr/>
        </p:nvSpPr>
        <p:spPr>
          <a:xfrm>
            <a:off x="6000760" y="1928802"/>
            <a:ext cx="3000396" cy="1143008"/>
          </a:xfrm>
          <a:prstGeom prst="wedgeRectCallout">
            <a:avLst>
              <a:gd name="adj1" fmla="val -66207"/>
              <a:gd name="adj2" fmla="val 3219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/>
              <a:t>Reservado para variáveis locais</a:t>
            </a:r>
          </a:p>
        </p:txBody>
      </p:sp>
    </p:spTree>
    <p:extLst>
      <p:ext uri="{BB962C8B-B14F-4D97-AF65-F5344CB8AC3E}">
        <p14:creationId xmlns:p14="http://schemas.microsoft.com/office/powerpoint/2010/main" val="12519799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para um procedimento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0034" y="1928802"/>
            <a:ext cx="3393878" cy="3046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static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Code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0:   </a:t>
            </a:r>
            <a:r>
              <a:rPr lang="pt-BR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bipush</a:t>
            </a: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10</a:t>
            </a:r>
          </a:p>
          <a:p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2:   istore_0</a:t>
            </a:r>
          </a:p>
          <a:p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3:   iload_0</a:t>
            </a:r>
          </a:p>
          <a:p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4:   iload_0</a:t>
            </a:r>
          </a:p>
          <a:p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5:   iconst_1</a:t>
            </a:r>
          </a:p>
          <a:p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6:   </a:t>
            </a:r>
            <a:r>
              <a:rPr lang="pt-BR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iadd</a:t>
            </a:r>
            <a:endParaRPr lang="pt-BR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7:   </a:t>
            </a:r>
            <a:r>
              <a:rPr lang="pt-BR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iadd</a:t>
            </a:r>
            <a:endParaRPr lang="pt-BR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8:   istore_0</a:t>
            </a:r>
          </a:p>
          <a:p>
            <a:r>
              <a:rPr lang="pt-B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9:   </a:t>
            </a:r>
            <a:r>
              <a:rPr lang="pt-BR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endParaRPr lang="pt-BR" sz="16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0" y="2571744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21</a:t>
            </a:r>
          </a:p>
        </p:txBody>
      </p:sp>
      <p:sp>
        <p:nvSpPr>
          <p:cNvPr id="10" name="Rectangular Callout 9"/>
          <p:cNvSpPr/>
          <p:nvPr/>
        </p:nvSpPr>
        <p:spPr>
          <a:xfrm>
            <a:off x="6000760" y="1928802"/>
            <a:ext cx="3000396" cy="1143008"/>
          </a:xfrm>
          <a:prstGeom prst="wedgeRectCallout">
            <a:avLst>
              <a:gd name="adj1" fmla="val -66207"/>
              <a:gd name="adj2" fmla="val 3219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/>
              <a:t>Retorna ao chamador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16187" y="3429000"/>
            <a:ext cx="3714776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O registro de ativação contém endereço para onde o controle deve retornar.  Isto é, próximo PC.</a:t>
            </a:r>
          </a:p>
        </p:txBody>
      </p:sp>
    </p:spTree>
    <p:extLst>
      <p:ext uri="{BB962C8B-B14F-4D97-AF65-F5344CB8AC3E}">
        <p14:creationId xmlns:p14="http://schemas.microsoft.com/office/powerpoint/2010/main" val="19886231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786" y="274638"/>
            <a:ext cx="7901014" cy="1143000"/>
          </a:xfrm>
        </p:spPr>
        <p:txBody>
          <a:bodyPr>
            <a:normAutofit fontScale="90000"/>
          </a:bodyPr>
          <a:lstStyle/>
          <a:p>
            <a:r>
              <a:rPr lang="pt-BR" dirty="0"/>
              <a:t>Exemplo para vários procedimentos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5358" y="1714488"/>
            <a:ext cx="7742825" cy="3046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2400" b="1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>
                <a:latin typeface="Courier New" pitchFamily="49" charset="0"/>
                <a:cs typeface="Courier New" pitchFamily="49" charset="0"/>
              </a:rPr>
              <a:t>Foo</a:t>
            </a:r>
            <a:r>
              <a:rPr lang="pt-BR" sz="2400" b="1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pt-BR" sz="2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400" b="1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>
                <a:latin typeface="Courier New" pitchFamily="49" charset="0"/>
                <a:cs typeface="Courier New" pitchFamily="49" charset="0"/>
              </a:rPr>
              <a:t>static</a:t>
            </a:r>
            <a:r>
              <a:rPr lang="pt-BR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2400" b="1" dirty="0">
                <a:latin typeface="Courier New" pitchFamily="49" charset="0"/>
                <a:cs typeface="Courier New" pitchFamily="49" charset="0"/>
              </a:rPr>
              <a:t>(String[] </a:t>
            </a:r>
            <a:r>
              <a:rPr lang="pt-BR" sz="2400" b="1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pt-BR" sz="2400" b="1" dirty="0"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pt-BR" sz="2400" b="1" dirty="0">
                <a:latin typeface="Courier New" pitchFamily="49" charset="0"/>
                <a:cs typeface="Courier New" pitchFamily="49" charset="0"/>
              </a:rPr>
              <a:t>    bar(10);</a:t>
            </a:r>
          </a:p>
          <a:p>
            <a:r>
              <a:rPr lang="pt-BR" sz="24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pt-BR" sz="2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400" b="1" dirty="0" err="1">
                <a:latin typeface="Courier New" pitchFamily="49" charset="0"/>
                <a:cs typeface="Courier New" pitchFamily="49" charset="0"/>
              </a:rPr>
              <a:t>static</a:t>
            </a:r>
            <a:r>
              <a:rPr lang="pt-BR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2400" b="1" dirty="0">
                <a:latin typeface="Courier New" pitchFamily="49" charset="0"/>
                <a:cs typeface="Courier New" pitchFamily="49" charset="0"/>
              </a:rPr>
              <a:t> bar(</a:t>
            </a:r>
            <a:r>
              <a:rPr lang="pt-BR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2400" b="1" dirty="0">
                <a:latin typeface="Courier New" pitchFamily="49" charset="0"/>
                <a:cs typeface="Courier New" pitchFamily="49" charset="0"/>
              </a:rPr>
              <a:t> t){</a:t>
            </a:r>
          </a:p>
          <a:p>
            <a:r>
              <a:rPr lang="pt-BR" sz="2400" b="1" dirty="0">
                <a:latin typeface="Courier New" pitchFamily="49" charset="0"/>
                <a:cs typeface="Courier New" pitchFamily="49" charset="0"/>
              </a:rPr>
              <a:t>    t += t + 1;</a:t>
            </a:r>
          </a:p>
          <a:p>
            <a:r>
              <a:rPr lang="pt-BR" sz="24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pt-BR" sz="24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50722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786" y="274638"/>
            <a:ext cx="7901014" cy="1143000"/>
          </a:xfrm>
        </p:spPr>
        <p:txBody>
          <a:bodyPr>
            <a:normAutofit fontScale="90000"/>
          </a:bodyPr>
          <a:lstStyle/>
          <a:p>
            <a:r>
              <a:rPr lang="pt-BR" dirty="0"/>
              <a:t>Exemplo para vários procedimentos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5358" y="1714488"/>
            <a:ext cx="7742825" cy="3046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2400" b="1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>
                <a:latin typeface="Courier New" pitchFamily="49" charset="0"/>
                <a:cs typeface="Courier New" pitchFamily="49" charset="0"/>
              </a:rPr>
              <a:t>Foo</a:t>
            </a:r>
            <a:r>
              <a:rPr lang="pt-BR" sz="2400" b="1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pt-BR" sz="2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400" b="1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>
                <a:latin typeface="Courier New" pitchFamily="49" charset="0"/>
                <a:cs typeface="Courier New" pitchFamily="49" charset="0"/>
              </a:rPr>
              <a:t>static</a:t>
            </a:r>
            <a:r>
              <a:rPr lang="pt-BR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2400" b="1" dirty="0">
                <a:latin typeface="Courier New" pitchFamily="49" charset="0"/>
                <a:cs typeface="Courier New" pitchFamily="49" charset="0"/>
              </a:rPr>
              <a:t>(String[] </a:t>
            </a:r>
            <a:r>
              <a:rPr lang="pt-BR" sz="2400" b="1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pt-BR" sz="2400" b="1" dirty="0"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pt-BR" sz="2400" b="1" dirty="0">
                <a:latin typeface="Courier New" pitchFamily="49" charset="0"/>
                <a:cs typeface="Courier New" pitchFamily="49" charset="0"/>
              </a:rPr>
              <a:t>    bar(10);</a:t>
            </a:r>
          </a:p>
          <a:p>
            <a:r>
              <a:rPr lang="pt-BR" sz="24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pt-BR" sz="2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400" b="1" dirty="0" err="1">
                <a:latin typeface="Courier New" pitchFamily="49" charset="0"/>
                <a:cs typeface="Courier New" pitchFamily="49" charset="0"/>
              </a:rPr>
              <a:t>static</a:t>
            </a:r>
            <a:r>
              <a:rPr lang="pt-BR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2400" b="1" dirty="0">
                <a:latin typeface="Courier New" pitchFamily="49" charset="0"/>
                <a:cs typeface="Courier New" pitchFamily="49" charset="0"/>
              </a:rPr>
              <a:t> bar(</a:t>
            </a:r>
            <a:r>
              <a:rPr lang="pt-BR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2400" b="1" dirty="0">
                <a:latin typeface="Courier New" pitchFamily="49" charset="0"/>
                <a:cs typeface="Courier New" pitchFamily="49" charset="0"/>
              </a:rPr>
              <a:t> t){</a:t>
            </a:r>
          </a:p>
          <a:p>
            <a:r>
              <a:rPr lang="pt-BR" sz="2400" b="1" dirty="0">
                <a:latin typeface="Courier New" pitchFamily="49" charset="0"/>
                <a:cs typeface="Courier New" pitchFamily="49" charset="0"/>
              </a:rPr>
              <a:t>    t += t + 1;</a:t>
            </a:r>
          </a:p>
          <a:p>
            <a:r>
              <a:rPr lang="pt-BR" sz="24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pt-BR" sz="24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714348" y="6072206"/>
            <a:ext cx="1643074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/>
              <a:t>main</a:t>
            </a:r>
            <a:endParaRPr lang="pt-BR" dirty="0"/>
          </a:p>
        </p:txBody>
      </p:sp>
      <p:sp>
        <p:nvSpPr>
          <p:cNvPr id="7" name="Rectangle 6"/>
          <p:cNvSpPr/>
          <p:nvPr/>
        </p:nvSpPr>
        <p:spPr>
          <a:xfrm>
            <a:off x="1142976" y="5643578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42643673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786" y="274638"/>
            <a:ext cx="7901014" cy="1143000"/>
          </a:xfrm>
        </p:spPr>
        <p:txBody>
          <a:bodyPr>
            <a:normAutofit fontScale="90000"/>
          </a:bodyPr>
          <a:lstStyle/>
          <a:p>
            <a:r>
              <a:rPr lang="pt-BR" dirty="0"/>
              <a:t>Exemplo para vários procedimentos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5358" y="1714488"/>
            <a:ext cx="7742825" cy="3046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2400" b="1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>
                <a:latin typeface="Courier New" pitchFamily="49" charset="0"/>
                <a:cs typeface="Courier New" pitchFamily="49" charset="0"/>
              </a:rPr>
              <a:t>Foo</a:t>
            </a:r>
            <a:r>
              <a:rPr lang="pt-BR" sz="2400" b="1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pt-BR" sz="2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400" b="1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>
                <a:latin typeface="Courier New" pitchFamily="49" charset="0"/>
                <a:cs typeface="Courier New" pitchFamily="49" charset="0"/>
              </a:rPr>
              <a:t>static</a:t>
            </a:r>
            <a:r>
              <a:rPr lang="pt-BR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2400" b="1" dirty="0">
                <a:latin typeface="Courier New" pitchFamily="49" charset="0"/>
                <a:cs typeface="Courier New" pitchFamily="49" charset="0"/>
              </a:rPr>
              <a:t>(String[] </a:t>
            </a:r>
            <a:r>
              <a:rPr lang="pt-BR" sz="2400" b="1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pt-BR" sz="2400" b="1" dirty="0"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pt-BR" sz="2400" b="1" dirty="0">
                <a:latin typeface="Courier New" pitchFamily="49" charset="0"/>
                <a:cs typeface="Courier New" pitchFamily="49" charset="0"/>
              </a:rPr>
              <a:t>    bar(10);</a:t>
            </a:r>
          </a:p>
          <a:p>
            <a:r>
              <a:rPr lang="pt-BR" sz="24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pt-BR" sz="2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400" b="1" dirty="0" err="1">
                <a:latin typeface="Courier New" pitchFamily="49" charset="0"/>
                <a:cs typeface="Courier New" pitchFamily="49" charset="0"/>
              </a:rPr>
              <a:t>static</a:t>
            </a:r>
            <a:r>
              <a:rPr lang="pt-BR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2400" b="1" dirty="0">
                <a:latin typeface="Courier New" pitchFamily="49" charset="0"/>
                <a:cs typeface="Courier New" pitchFamily="49" charset="0"/>
              </a:rPr>
              <a:t> bar(</a:t>
            </a:r>
            <a:r>
              <a:rPr lang="pt-BR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2400" b="1" dirty="0">
                <a:latin typeface="Courier New" pitchFamily="49" charset="0"/>
                <a:cs typeface="Courier New" pitchFamily="49" charset="0"/>
              </a:rPr>
              <a:t> t){</a:t>
            </a:r>
          </a:p>
          <a:p>
            <a:r>
              <a:rPr lang="pt-BR" sz="2400" b="1" dirty="0">
                <a:latin typeface="Courier New" pitchFamily="49" charset="0"/>
                <a:cs typeface="Courier New" pitchFamily="49" charset="0"/>
              </a:rPr>
              <a:t>    t += t + 1;</a:t>
            </a:r>
          </a:p>
          <a:p>
            <a:r>
              <a:rPr lang="pt-BR" sz="24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pt-BR" sz="24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714348" y="6072206"/>
            <a:ext cx="1643074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/>
              <a:t>main</a:t>
            </a:r>
            <a:endParaRPr lang="pt-BR" dirty="0"/>
          </a:p>
        </p:txBody>
      </p:sp>
      <p:sp>
        <p:nvSpPr>
          <p:cNvPr id="6" name="Rectangle 5"/>
          <p:cNvSpPr/>
          <p:nvPr/>
        </p:nvSpPr>
        <p:spPr>
          <a:xfrm>
            <a:off x="2643174" y="5500702"/>
            <a:ext cx="1643074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bar</a:t>
            </a:r>
          </a:p>
        </p:txBody>
      </p:sp>
      <p:sp>
        <p:nvSpPr>
          <p:cNvPr id="7" name="Rectangle 6"/>
          <p:cNvSpPr/>
          <p:nvPr/>
        </p:nvSpPr>
        <p:spPr>
          <a:xfrm>
            <a:off x="1142976" y="5643578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10</a:t>
            </a:r>
          </a:p>
        </p:txBody>
      </p:sp>
      <p:sp>
        <p:nvSpPr>
          <p:cNvPr id="8" name="Rectangle 7"/>
          <p:cNvSpPr/>
          <p:nvPr/>
        </p:nvSpPr>
        <p:spPr>
          <a:xfrm>
            <a:off x="2643174" y="6072206"/>
            <a:ext cx="1643074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/>
              <a:t>main</a:t>
            </a:r>
            <a:endParaRPr lang="pt-BR" dirty="0"/>
          </a:p>
        </p:txBody>
      </p:sp>
      <p:sp>
        <p:nvSpPr>
          <p:cNvPr id="9" name="Rectangle 8"/>
          <p:cNvSpPr/>
          <p:nvPr/>
        </p:nvSpPr>
        <p:spPr>
          <a:xfrm>
            <a:off x="3071802" y="5000636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6869023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786" y="274638"/>
            <a:ext cx="7901014" cy="1143000"/>
          </a:xfrm>
        </p:spPr>
        <p:txBody>
          <a:bodyPr>
            <a:normAutofit fontScale="90000"/>
          </a:bodyPr>
          <a:lstStyle/>
          <a:p>
            <a:r>
              <a:rPr lang="pt-BR" dirty="0"/>
              <a:t>Exemplo para vários procedimentos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5358" y="1714488"/>
            <a:ext cx="7742825" cy="3046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2400" b="1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>
                <a:latin typeface="Courier New" pitchFamily="49" charset="0"/>
                <a:cs typeface="Courier New" pitchFamily="49" charset="0"/>
              </a:rPr>
              <a:t>Foo</a:t>
            </a:r>
            <a:r>
              <a:rPr lang="pt-BR" sz="2400" b="1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pt-BR" sz="2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400" b="1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>
                <a:latin typeface="Courier New" pitchFamily="49" charset="0"/>
                <a:cs typeface="Courier New" pitchFamily="49" charset="0"/>
              </a:rPr>
              <a:t>static</a:t>
            </a:r>
            <a:r>
              <a:rPr lang="pt-BR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2400" b="1" dirty="0">
                <a:latin typeface="Courier New" pitchFamily="49" charset="0"/>
                <a:cs typeface="Courier New" pitchFamily="49" charset="0"/>
              </a:rPr>
              <a:t>(String[] </a:t>
            </a:r>
            <a:r>
              <a:rPr lang="pt-BR" sz="2400" b="1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pt-BR" sz="2400" b="1" dirty="0"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pt-BR" sz="2400" b="1" dirty="0">
                <a:latin typeface="Courier New" pitchFamily="49" charset="0"/>
                <a:cs typeface="Courier New" pitchFamily="49" charset="0"/>
              </a:rPr>
              <a:t>    bar(10);</a:t>
            </a:r>
          </a:p>
          <a:p>
            <a:r>
              <a:rPr lang="pt-BR" sz="24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pt-BR" sz="2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400" b="1" dirty="0" err="1">
                <a:latin typeface="Courier New" pitchFamily="49" charset="0"/>
                <a:cs typeface="Courier New" pitchFamily="49" charset="0"/>
              </a:rPr>
              <a:t>static</a:t>
            </a:r>
            <a:r>
              <a:rPr lang="pt-BR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2400" b="1" dirty="0">
                <a:latin typeface="Courier New" pitchFamily="49" charset="0"/>
                <a:cs typeface="Courier New" pitchFamily="49" charset="0"/>
              </a:rPr>
              <a:t> bar(</a:t>
            </a:r>
            <a:r>
              <a:rPr lang="pt-BR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2400" b="1" dirty="0">
                <a:latin typeface="Courier New" pitchFamily="49" charset="0"/>
                <a:cs typeface="Courier New" pitchFamily="49" charset="0"/>
              </a:rPr>
              <a:t> t){</a:t>
            </a:r>
          </a:p>
          <a:p>
            <a:r>
              <a:rPr lang="pt-BR" sz="2400" b="1" dirty="0">
                <a:latin typeface="Courier New" pitchFamily="49" charset="0"/>
                <a:cs typeface="Courier New" pitchFamily="49" charset="0"/>
              </a:rPr>
              <a:t>    t += t + 1;</a:t>
            </a:r>
          </a:p>
          <a:p>
            <a:r>
              <a:rPr lang="pt-BR" sz="24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pt-BR" sz="24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714348" y="6072206"/>
            <a:ext cx="1643074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/>
              <a:t>main</a:t>
            </a:r>
            <a:endParaRPr lang="pt-BR" dirty="0"/>
          </a:p>
        </p:txBody>
      </p:sp>
      <p:sp>
        <p:nvSpPr>
          <p:cNvPr id="6" name="Rectangle 5"/>
          <p:cNvSpPr/>
          <p:nvPr/>
        </p:nvSpPr>
        <p:spPr>
          <a:xfrm>
            <a:off x="2643174" y="5500702"/>
            <a:ext cx="1643074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bar</a:t>
            </a:r>
          </a:p>
        </p:txBody>
      </p:sp>
      <p:sp>
        <p:nvSpPr>
          <p:cNvPr id="7" name="Rectangle 6"/>
          <p:cNvSpPr/>
          <p:nvPr/>
        </p:nvSpPr>
        <p:spPr>
          <a:xfrm>
            <a:off x="1142976" y="5643578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10</a:t>
            </a:r>
          </a:p>
        </p:txBody>
      </p:sp>
      <p:sp>
        <p:nvSpPr>
          <p:cNvPr id="8" name="Rectangle 7"/>
          <p:cNvSpPr/>
          <p:nvPr/>
        </p:nvSpPr>
        <p:spPr>
          <a:xfrm>
            <a:off x="2643174" y="6072206"/>
            <a:ext cx="1643074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/>
              <a:t>main</a:t>
            </a:r>
            <a:endParaRPr lang="pt-BR" dirty="0"/>
          </a:p>
        </p:txBody>
      </p:sp>
      <p:sp>
        <p:nvSpPr>
          <p:cNvPr id="9" name="Rectangle 8"/>
          <p:cNvSpPr/>
          <p:nvPr/>
        </p:nvSpPr>
        <p:spPr>
          <a:xfrm>
            <a:off x="3071802" y="5000636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10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757124" y="5715016"/>
            <a:ext cx="386644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/>
              <a:t>...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572000" y="5500702"/>
            <a:ext cx="1643074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bar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572000" y="6072206"/>
            <a:ext cx="1643074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/>
              <a:t>main</a:t>
            </a:r>
            <a:endParaRPr lang="pt-BR" dirty="0"/>
          </a:p>
        </p:txBody>
      </p:sp>
      <p:sp>
        <p:nvSpPr>
          <p:cNvPr id="14" name="Rectangle 13"/>
          <p:cNvSpPr/>
          <p:nvPr/>
        </p:nvSpPr>
        <p:spPr>
          <a:xfrm>
            <a:off x="5000628" y="5000636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10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000628" y="4572008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8610270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786" y="274638"/>
            <a:ext cx="7901014" cy="1143000"/>
          </a:xfrm>
        </p:spPr>
        <p:txBody>
          <a:bodyPr>
            <a:normAutofit fontScale="90000"/>
          </a:bodyPr>
          <a:lstStyle/>
          <a:p>
            <a:r>
              <a:rPr lang="pt-BR" dirty="0"/>
              <a:t>Exemplo para vários procedimentos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5358" y="1714488"/>
            <a:ext cx="7742825" cy="3046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2400" b="1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>
                <a:latin typeface="Courier New" pitchFamily="49" charset="0"/>
                <a:cs typeface="Courier New" pitchFamily="49" charset="0"/>
              </a:rPr>
              <a:t>Foo</a:t>
            </a:r>
            <a:r>
              <a:rPr lang="pt-BR" sz="2400" b="1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pt-BR" sz="2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400" b="1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>
                <a:latin typeface="Courier New" pitchFamily="49" charset="0"/>
                <a:cs typeface="Courier New" pitchFamily="49" charset="0"/>
              </a:rPr>
              <a:t>static</a:t>
            </a:r>
            <a:r>
              <a:rPr lang="pt-BR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2400" b="1" dirty="0">
                <a:latin typeface="Courier New" pitchFamily="49" charset="0"/>
                <a:cs typeface="Courier New" pitchFamily="49" charset="0"/>
              </a:rPr>
              <a:t>(String[] </a:t>
            </a:r>
            <a:r>
              <a:rPr lang="pt-BR" sz="2400" b="1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pt-BR" sz="2400" b="1" dirty="0"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pt-BR" sz="2400" b="1" dirty="0">
                <a:latin typeface="Courier New" pitchFamily="49" charset="0"/>
                <a:cs typeface="Courier New" pitchFamily="49" charset="0"/>
              </a:rPr>
              <a:t>    bar(10);</a:t>
            </a:r>
          </a:p>
          <a:p>
            <a:r>
              <a:rPr lang="pt-BR" sz="24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pt-BR" sz="2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400" b="1" dirty="0" err="1">
                <a:latin typeface="Courier New" pitchFamily="49" charset="0"/>
                <a:cs typeface="Courier New" pitchFamily="49" charset="0"/>
              </a:rPr>
              <a:t>static</a:t>
            </a:r>
            <a:r>
              <a:rPr lang="pt-BR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2400" b="1" dirty="0">
                <a:latin typeface="Courier New" pitchFamily="49" charset="0"/>
                <a:cs typeface="Courier New" pitchFamily="49" charset="0"/>
              </a:rPr>
              <a:t> bar(</a:t>
            </a:r>
            <a:r>
              <a:rPr lang="pt-BR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2400" b="1" dirty="0">
                <a:latin typeface="Courier New" pitchFamily="49" charset="0"/>
                <a:cs typeface="Courier New" pitchFamily="49" charset="0"/>
              </a:rPr>
              <a:t> t){</a:t>
            </a:r>
          </a:p>
          <a:p>
            <a:r>
              <a:rPr lang="pt-BR" sz="2400" b="1" dirty="0">
                <a:latin typeface="Courier New" pitchFamily="49" charset="0"/>
                <a:cs typeface="Courier New" pitchFamily="49" charset="0"/>
              </a:rPr>
              <a:t>    t += t + 1;</a:t>
            </a:r>
          </a:p>
          <a:p>
            <a:r>
              <a:rPr lang="pt-BR" sz="24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pt-BR" sz="24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714348" y="6072206"/>
            <a:ext cx="1643074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/>
              <a:t>main</a:t>
            </a:r>
            <a:endParaRPr lang="pt-BR" dirty="0"/>
          </a:p>
        </p:txBody>
      </p:sp>
      <p:sp>
        <p:nvSpPr>
          <p:cNvPr id="6" name="Rectangle 5"/>
          <p:cNvSpPr/>
          <p:nvPr/>
        </p:nvSpPr>
        <p:spPr>
          <a:xfrm>
            <a:off x="2643174" y="5500702"/>
            <a:ext cx="1643074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bar</a:t>
            </a:r>
          </a:p>
        </p:txBody>
      </p:sp>
      <p:sp>
        <p:nvSpPr>
          <p:cNvPr id="7" name="Rectangle 6"/>
          <p:cNvSpPr/>
          <p:nvPr/>
        </p:nvSpPr>
        <p:spPr>
          <a:xfrm>
            <a:off x="1142976" y="5643578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10</a:t>
            </a:r>
          </a:p>
        </p:txBody>
      </p:sp>
      <p:sp>
        <p:nvSpPr>
          <p:cNvPr id="8" name="Rectangle 7"/>
          <p:cNvSpPr/>
          <p:nvPr/>
        </p:nvSpPr>
        <p:spPr>
          <a:xfrm>
            <a:off x="2643174" y="6072206"/>
            <a:ext cx="1643074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/>
              <a:t>main</a:t>
            </a:r>
            <a:endParaRPr lang="pt-BR" dirty="0"/>
          </a:p>
        </p:txBody>
      </p:sp>
      <p:sp>
        <p:nvSpPr>
          <p:cNvPr id="9" name="Rectangle 8"/>
          <p:cNvSpPr/>
          <p:nvPr/>
        </p:nvSpPr>
        <p:spPr>
          <a:xfrm>
            <a:off x="3071802" y="5000636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10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572000" y="5500702"/>
            <a:ext cx="1643074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bar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572000" y="6072206"/>
            <a:ext cx="1643074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/>
              <a:t>main</a:t>
            </a:r>
            <a:endParaRPr lang="pt-BR" dirty="0"/>
          </a:p>
        </p:txBody>
      </p:sp>
      <p:sp>
        <p:nvSpPr>
          <p:cNvPr id="14" name="Rectangle 13"/>
          <p:cNvSpPr/>
          <p:nvPr/>
        </p:nvSpPr>
        <p:spPr>
          <a:xfrm>
            <a:off x="5000628" y="5000636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10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000628" y="4572008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10</a:t>
            </a:r>
          </a:p>
        </p:txBody>
      </p:sp>
      <p:sp>
        <p:nvSpPr>
          <p:cNvPr id="16" name="Rectangular Callout 15"/>
          <p:cNvSpPr/>
          <p:nvPr/>
        </p:nvSpPr>
        <p:spPr>
          <a:xfrm>
            <a:off x="6000760" y="3071810"/>
            <a:ext cx="2786082" cy="2357454"/>
          </a:xfrm>
          <a:prstGeom prst="wedgeRectCallout">
            <a:avLst>
              <a:gd name="adj1" fmla="val -38735"/>
              <a:gd name="adj2" fmla="val 8248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Referência para variáveis locais  e parâmetros do procedimento.</a:t>
            </a:r>
          </a:p>
        </p:txBody>
      </p:sp>
      <p:sp>
        <p:nvSpPr>
          <p:cNvPr id="17" name="TextBox 9"/>
          <p:cNvSpPr txBox="1"/>
          <p:nvPr/>
        </p:nvSpPr>
        <p:spPr>
          <a:xfrm>
            <a:off x="6757124" y="5715016"/>
            <a:ext cx="386644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534648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asted-image.pdf"/>
          <p:cNvPicPr>
            <a:picLocks noGrp="1" noChangeAspect="1"/>
          </p:cNvPicPr>
          <p:nvPr>
            <p:ph type="pic" idx="13"/>
          </p:nvPr>
        </p:nvPicPr>
        <p:blipFill>
          <a:blip r:embed="rId3"/>
          <a:srcRect/>
          <a:stretch>
            <a:fillRect/>
          </a:stretch>
        </p:blipFill>
        <p:spPr>
          <a:xfrm>
            <a:off x="6096000" y="1447800"/>
            <a:ext cx="2845682" cy="4420195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600200"/>
            <a:ext cx="5638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41093" indent="-241093" algn="l" defTabSz="914400" rtl="0" eaLnBrk="1" latinLnBrk="0" hangingPunct="1">
              <a:spcBef>
                <a:spcPts val="225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2186" indent="-241093" algn="l" defTabSz="914400" rtl="0" eaLnBrk="1" latinLnBrk="0" hangingPunct="1">
              <a:spcBef>
                <a:spcPts val="225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6149" indent="-241093" algn="l" defTabSz="914400" rtl="0" eaLnBrk="1" latinLnBrk="0" hangingPunct="1">
              <a:spcBef>
                <a:spcPts val="225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8677" indent="-241093" algn="l" defTabSz="914400" rtl="0" eaLnBrk="1" latinLnBrk="0" hangingPunct="1">
              <a:spcBef>
                <a:spcPts val="225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1205" indent="-241093" algn="l" defTabSz="914400" rtl="0" eaLnBrk="1" latinLnBrk="0" hangingPunct="1">
              <a:spcBef>
                <a:spcPts val="225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b="1" dirty="0"/>
              <a:t>Área estática</a:t>
            </a:r>
            <a:r>
              <a:rPr lang="pt-BR" sz="3200" dirty="0"/>
              <a:t>: espaço para meta-dados associados ao código</a:t>
            </a:r>
          </a:p>
          <a:p>
            <a:r>
              <a:rPr lang="pt-BR" sz="3200" b="1" dirty="0" err="1"/>
              <a:t>Heap</a:t>
            </a:r>
            <a:r>
              <a:rPr lang="pt-BR" sz="3200" dirty="0"/>
              <a:t>: espaço reservado para alocação dinâmica de memória</a:t>
            </a:r>
          </a:p>
          <a:p>
            <a:r>
              <a:rPr lang="pt-BR" sz="3200" b="1" dirty="0"/>
              <a:t>Pilha</a:t>
            </a:r>
            <a:r>
              <a:rPr lang="pt-BR" sz="3200" dirty="0"/>
              <a:t>: Contexto de chamada de funções</a:t>
            </a:r>
          </a:p>
          <a:p>
            <a:r>
              <a:rPr lang="pt-BR" sz="3200" b="1" dirty="0" err="1"/>
              <a:t>Program</a:t>
            </a:r>
            <a:r>
              <a:rPr lang="pt-BR" sz="3200" b="1" dirty="0"/>
              <a:t> </a:t>
            </a:r>
            <a:r>
              <a:rPr lang="pt-BR" sz="3200" b="1" dirty="0" err="1"/>
              <a:t>Counter</a:t>
            </a:r>
            <a:r>
              <a:rPr lang="pt-BR" sz="3200" b="1" dirty="0"/>
              <a:t> (PC)</a:t>
            </a:r>
            <a:r>
              <a:rPr lang="pt-BR" sz="3200" dirty="0"/>
              <a:t>: instrução corrente</a:t>
            </a:r>
          </a:p>
          <a:p>
            <a:endParaRPr lang="pt-BR" sz="3200" dirty="0"/>
          </a:p>
          <a:p>
            <a:endParaRPr lang="pt-BR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16083" y="274638"/>
            <a:ext cx="8243455" cy="11430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Representação</a:t>
            </a:r>
            <a:r>
              <a:rPr lang="en-US" dirty="0"/>
              <a:t> da </a:t>
            </a:r>
            <a:r>
              <a:rPr lang="en-US" dirty="0" err="1"/>
              <a:t>memória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(de um </a:t>
            </a:r>
            <a:r>
              <a:rPr lang="en-US" dirty="0" err="1"/>
              <a:t>programa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execução</a:t>
            </a:r>
            <a:r>
              <a:rPr lang="en-US" dirty="0"/>
              <a:t>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281653"/>
      </p:ext>
    </p:extLst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Heap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610600" cy="4525963"/>
          </a:xfrm>
        </p:spPr>
        <p:txBody>
          <a:bodyPr/>
          <a:lstStyle/>
          <a:p>
            <a:r>
              <a:rPr lang="pt-BR" dirty="0"/>
              <a:t>Grafo </a:t>
            </a:r>
          </a:p>
          <a:p>
            <a:pPr lvl="1"/>
            <a:r>
              <a:rPr lang="pt-BR" dirty="0"/>
              <a:t>Nós correspondem as alocações dinâmica de dados</a:t>
            </a:r>
          </a:p>
          <a:p>
            <a:pPr lvl="1"/>
            <a:r>
              <a:rPr lang="pt-BR" dirty="0"/>
              <a:t>Aresta correspondem a referências para tais dados</a:t>
            </a:r>
          </a:p>
          <a:p>
            <a:pPr lvl="2"/>
            <a:r>
              <a:rPr lang="pt-BR" dirty="0"/>
              <a:t>Importante!</a:t>
            </a:r>
          </a:p>
          <a:p>
            <a:pPr lvl="3"/>
            <a:r>
              <a:rPr lang="pt-BR" dirty="0"/>
              <a:t>Referências podem partir da pilha ou da área estática também</a:t>
            </a:r>
          </a:p>
          <a:p>
            <a:pPr lvl="2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087486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28662" y="1785926"/>
            <a:ext cx="7742825" cy="4154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2400" b="1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>
                <a:latin typeface="Courier New" pitchFamily="49" charset="0"/>
                <a:cs typeface="Courier New" pitchFamily="49" charset="0"/>
              </a:rPr>
              <a:t>Tree</a:t>
            </a:r>
            <a:r>
              <a:rPr lang="pt-BR" sz="2400" b="1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pt-BR" sz="2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400" b="1" dirty="0" err="1">
                <a:latin typeface="Courier New" pitchFamily="49" charset="0"/>
                <a:cs typeface="Courier New" pitchFamily="49" charset="0"/>
              </a:rPr>
              <a:t>Node</a:t>
            </a:r>
            <a:r>
              <a:rPr lang="pt-BR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>
                <a:latin typeface="Courier New" pitchFamily="49" charset="0"/>
                <a:cs typeface="Courier New" pitchFamily="49" charset="0"/>
              </a:rPr>
              <a:t>root</a:t>
            </a:r>
            <a:r>
              <a:rPr lang="pt-BR" sz="2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pt-BR" sz="2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400" b="1" dirty="0" err="1">
                <a:latin typeface="Courier New" pitchFamily="49" charset="0"/>
                <a:cs typeface="Courier New" pitchFamily="49" charset="0"/>
              </a:rPr>
              <a:t>static</a:t>
            </a:r>
            <a:r>
              <a:rPr lang="pt-BR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>
                <a:latin typeface="Courier New" pitchFamily="49" charset="0"/>
                <a:cs typeface="Courier New" pitchFamily="49" charset="0"/>
              </a:rPr>
              <a:t>Node</a:t>
            </a:r>
            <a:r>
              <a:rPr lang="pt-BR" sz="2400" b="1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pt-BR" sz="24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2400" b="1" dirty="0" err="1">
                <a:latin typeface="Courier New" pitchFamily="49" charset="0"/>
                <a:cs typeface="Courier New" pitchFamily="49" charset="0"/>
              </a:rPr>
              <a:t>Node</a:t>
            </a:r>
            <a:r>
              <a:rPr lang="pt-BR" sz="2400" b="1" dirty="0">
                <a:latin typeface="Courier New" pitchFamily="49" charset="0"/>
                <a:cs typeface="Courier New" pitchFamily="49" charset="0"/>
              </a:rPr>
              <a:t> l, r; </a:t>
            </a:r>
            <a:r>
              <a:rPr lang="pt-BR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>
                <a:latin typeface="Courier New" pitchFamily="49" charset="0"/>
                <a:cs typeface="Courier New" pitchFamily="49" charset="0"/>
              </a:rPr>
              <a:t>val</a:t>
            </a:r>
            <a:r>
              <a:rPr lang="pt-BR" sz="2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pt-BR" sz="24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2400" b="1" dirty="0" err="1">
                <a:latin typeface="Courier New" pitchFamily="49" charset="0"/>
                <a:cs typeface="Courier New" pitchFamily="49" charset="0"/>
              </a:rPr>
              <a:t>Node</a:t>
            </a:r>
            <a:r>
              <a:rPr lang="pt-BR" sz="2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2400" b="1" dirty="0">
                <a:latin typeface="Courier New" pitchFamily="49" charset="0"/>
                <a:cs typeface="Courier New" pitchFamily="49" charset="0"/>
              </a:rPr>
              <a:t> v) { </a:t>
            </a:r>
            <a:r>
              <a:rPr lang="pt-BR" sz="2400" b="1" dirty="0" err="1">
                <a:latin typeface="Courier New" pitchFamily="49" charset="0"/>
                <a:cs typeface="Courier New" pitchFamily="49" charset="0"/>
              </a:rPr>
              <a:t>val</a:t>
            </a:r>
            <a:r>
              <a:rPr lang="pt-BR" sz="2400" b="1" dirty="0">
                <a:latin typeface="Courier New" pitchFamily="49" charset="0"/>
                <a:cs typeface="Courier New" pitchFamily="49" charset="0"/>
              </a:rPr>
              <a:t> = v; }...</a:t>
            </a:r>
          </a:p>
          <a:p>
            <a:r>
              <a:rPr lang="pt-BR" sz="24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pt-BR" sz="2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400" b="1" dirty="0" err="1">
                <a:latin typeface="Courier New" pitchFamily="49" charset="0"/>
                <a:cs typeface="Courier New" pitchFamily="49" charset="0"/>
              </a:rPr>
              <a:t>Tree</a:t>
            </a:r>
            <a:r>
              <a:rPr lang="pt-BR" sz="2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2400" b="1" dirty="0">
                <a:latin typeface="Courier New" pitchFamily="49" charset="0"/>
                <a:cs typeface="Courier New" pitchFamily="49" charset="0"/>
              </a:rPr>
              <a:t> v) {</a:t>
            </a:r>
          </a:p>
          <a:p>
            <a:r>
              <a:rPr lang="pt-BR" sz="24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2400" b="1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2400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pt-BR" sz="2400" b="1" dirty="0" err="1">
                <a:latin typeface="Courier New" pitchFamily="49" charset="0"/>
                <a:cs typeface="Courier New" pitchFamily="49" charset="0"/>
              </a:rPr>
              <a:t>root</a:t>
            </a:r>
            <a:r>
              <a:rPr lang="pt-BR" sz="2400" b="1" dirty="0">
                <a:latin typeface="Courier New" pitchFamily="49" charset="0"/>
                <a:cs typeface="Courier New" pitchFamily="49" charset="0"/>
              </a:rPr>
              <a:t> == </a:t>
            </a:r>
            <a:r>
              <a:rPr lang="pt-BR" sz="2400" b="1" dirty="0" err="1">
                <a:latin typeface="Courier New" pitchFamily="49" charset="0"/>
                <a:cs typeface="Courier New" pitchFamily="49" charset="0"/>
              </a:rPr>
              <a:t>null</a:t>
            </a:r>
            <a:r>
              <a:rPr lang="pt-BR" sz="2400" b="1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pt-BR" sz="2400" b="1" dirty="0" err="1">
                <a:latin typeface="Courier New" pitchFamily="49" charset="0"/>
                <a:cs typeface="Courier New" pitchFamily="49" charset="0"/>
              </a:rPr>
              <a:t>root</a:t>
            </a:r>
            <a:r>
              <a:rPr lang="pt-BR" sz="24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2400" b="1" dirty="0" err="1">
                <a:latin typeface="Courier New" pitchFamily="49" charset="0"/>
                <a:cs typeface="Courier New" pitchFamily="49" charset="0"/>
              </a:rPr>
              <a:t>new</a:t>
            </a:r>
            <a:r>
              <a:rPr lang="pt-BR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>
                <a:latin typeface="Courier New" pitchFamily="49" charset="0"/>
                <a:cs typeface="Courier New" pitchFamily="49" charset="0"/>
              </a:rPr>
              <a:t>Node</a:t>
            </a:r>
            <a:r>
              <a:rPr lang="pt-BR" sz="2400" b="1" dirty="0">
                <a:latin typeface="Courier New" pitchFamily="49" charset="0"/>
                <a:cs typeface="Courier New" pitchFamily="49" charset="0"/>
              </a:rPr>
              <a:t>(v);</a:t>
            </a:r>
          </a:p>
          <a:p>
            <a:r>
              <a:rPr lang="pt-BR" sz="24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2400" b="1" dirty="0" err="1">
                <a:latin typeface="Courier New" pitchFamily="49" charset="0"/>
                <a:cs typeface="Courier New" pitchFamily="49" charset="0"/>
              </a:rPr>
              <a:t>else</a:t>
            </a:r>
            <a:r>
              <a:rPr lang="pt-BR" sz="2400" b="1" dirty="0">
                <a:latin typeface="Courier New" pitchFamily="49" charset="0"/>
                <a:cs typeface="Courier New" pitchFamily="49" charset="0"/>
              </a:rPr>
              <a:t> ...</a:t>
            </a:r>
          </a:p>
          <a:p>
            <a:r>
              <a:rPr lang="pt-BR" sz="2400" b="1" dirty="0">
                <a:latin typeface="Courier New" pitchFamily="49" charset="0"/>
                <a:cs typeface="Courier New" pitchFamily="49" charset="0"/>
              </a:rPr>
              <a:t>  } ...</a:t>
            </a:r>
          </a:p>
          <a:p>
            <a:r>
              <a:rPr lang="pt-BR" sz="24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37418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85786" y="1857364"/>
            <a:ext cx="7742825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2400" b="1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>
                <a:latin typeface="Courier New" pitchFamily="49" charset="0"/>
                <a:cs typeface="Courier New" pitchFamily="49" charset="0"/>
              </a:rPr>
              <a:t>Tree</a:t>
            </a:r>
            <a:r>
              <a:rPr lang="pt-BR" sz="2400" b="1" dirty="0">
                <a:latin typeface="Courier New" pitchFamily="49" charset="0"/>
                <a:cs typeface="Courier New" pitchFamily="49" charset="0"/>
              </a:rPr>
              <a:t> { ... </a:t>
            </a:r>
          </a:p>
          <a:p>
            <a:r>
              <a:rPr lang="pt-BR" sz="2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400" b="1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>
                <a:latin typeface="Courier New" pitchFamily="49" charset="0"/>
                <a:cs typeface="Courier New" pitchFamily="49" charset="0"/>
              </a:rPr>
              <a:t>static</a:t>
            </a:r>
            <a:r>
              <a:rPr lang="pt-BR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2400" b="1" dirty="0">
                <a:latin typeface="Courier New" pitchFamily="49" charset="0"/>
                <a:cs typeface="Courier New" pitchFamily="49" charset="0"/>
              </a:rPr>
              <a:t>(String[] </a:t>
            </a:r>
            <a:r>
              <a:rPr lang="pt-BR" sz="2400" b="1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pt-BR" sz="2400" b="1" dirty="0"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pt-BR" sz="24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2400" b="1" dirty="0" err="1">
                <a:latin typeface="Courier New" pitchFamily="49" charset="0"/>
                <a:cs typeface="Courier New" pitchFamily="49" charset="0"/>
              </a:rPr>
              <a:t>Tree</a:t>
            </a:r>
            <a:r>
              <a:rPr lang="pt-BR" sz="2400" b="1" dirty="0">
                <a:latin typeface="Courier New" pitchFamily="49" charset="0"/>
                <a:cs typeface="Courier New" pitchFamily="49" charset="0"/>
              </a:rPr>
              <a:t> t = </a:t>
            </a:r>
            <a:r>
              <a:rPr lang="pt-BR" sz="2400" b="1" dirty="0" err="1">
                <a:latin typeface="Courier New" pitchFamily="49" charset="0"/>
                <a:cs typeface="Courier New" pitchFamily="49" charset="0"/>
              </a:rPr>
              <a:t>new</a:t>
            </a:r>
            <a:r>
              <a:rPr lang="pt-BR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>
                <a:latin typeface="Courier New" pitchFamily="49" charset="0"/>
                <a:cs typeface="Courier New" pitchFamily="49" charset="0"/>
              </a:rPr>
              <a:t>Tree</a:t>
            </a:r>
            <a:r>
              <a:rPr lang="pt-BR" sz="2400" b="1" dirty="0">
                <a:latin typeface="Courier New" pitchFamily="49" charset="0"/>
                <a:cs typeface="Courier New" pitchFamily="49" charset="0"/>
              </a:rPr>
              <a:t>(5); </a:t>
            </a:r>
          </a:p>
          <a:p>
            <a:r>
              <a:rPr lang="pt-BR" sz="24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pt-BR" sz="24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857224" y="4929198"/>
            <a:ext cx="642942" cy="6429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/>
              <a:t>root</a:t>
            </a:r>
            <a:endParaRPr lang="pt-BR" dirty="0"/>
          </a:p>
        </p:txBody>
      </p:sp>
      <p:sp>
        <p:nvSpPr>
          <p:cNvPr id="7" name="Oval 6"/>
          <p:cNvSpPr/>
          <p:nvPr/>
        </p:nvSpPr>
        <p:spPr>
          <a:xfrm>
            <a:off x="2357422" y="4786322"/>
            <a:ext cx="1571636" cy="9286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/>
              <a:t>val</a:t>
            </a:r>
            <a:r>
              <a:rPr lang="pt-BR" dirty="0"/>
              <a:t>=5, </a:t>
            </a:r>
          </a:p>
          <a:p>
            <a:pPr algn="ctr"/>
            <a:r>
              <a:rPr lang="pt-BR" dirty="0"/>
              <a:t>l= </a:t>
            </a:r>
            <a:r>
              <a:rPr lang="pt-BR" dirty="0" err="1"/>
              <a:t>null</a:t>
            </a:r>
            <a:r>
              <a:rPr lang="pt-BR" dirty="0"/>
              <a:t> , r=</a:t>
            </a:r>
            <a:r>
              <a:rPr lang="pt-BR" dirty="0" err="1"/>
              <a:t>null</a:t>
            </a:r>
            <a:endParaRPr lang="pt-BR" dirty="0"/>
          </a:p>
        </p:txBody>
      </p:sp>
      <p:cxnSp>
        <p:nvCxnSpPr>
          <p:cNvPr id="9" name="Straight Arrow Connector 8"/>
          <p:cNvCxnSpPr>
            <a:stCxn id="5" idx="3"/>
            <a:endCxn id="7" idx="2"/>
          </p:cNvCxnSpPr>
          <p:nvPr/>
        </p:nvCxnSpPr>
        <p:spPr>
          <a:xfrm>
            <a:off x="1500166" y="5250669"/>
            <a:ext cx="85725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" name="TextBox 9"/>
          <p:cNvSpPr txBox="1"/>
          <p:nvPr/>
        </p:nvSpPr>
        <p:spPr>
          <a:xfrm>
            <a:off x="4572000" y="4502546"/>
            <a:ext cx="3929090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Objetos estão na </a:t>
            </a:r>
            <a:r>
              <a:rPr lang="pt-BR" sz="2400" dirty="0" err="1"/>
              <a:t>heap</a:t>
            </a:r>
            <a:r>
              <a:rPr lang="pt-BR" sz="2400" dirty="0"/>
              <a:t>!  Instâncias não alcançáveis a partir da pilha ou campos estáticos estão sujeitas a </a:t>
            </a:r>
            <a:r>
              <a:rPr lang="pt-BR" sz="2400" dirty="0" err="1"/>
              <a:t>garbage</a:t>
            </a:r>
            <a:r>
              <a:rPr lang="pt-BR" sz="2400" dirty="0"/>
              <a:t> </a:t>
            </a:r>
            <a:r>
              <a:rPr lang="pt-BR" sz="2400" dirty="0" err="1"/>
              <a:t>collection</a:t>
            </a:r>
            <a:r>
              <a:rPr lang="pt-BR" sz="24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3250275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Liberação</a:t>
            </a:r>
            <a:r>
              <a:rPr lang="en-US" dirty="0"/>
              <a:t> </a:t>
            </a:r>
            <a:r>
              <a:rPr lang="en-US" dirty="0" err="1"/>
              <a:t>explícita</a:t>
            </a:r>
            <a:r>
              <a:rPr lang="en-US" dirty="0"/>
              <a:t> de </a:t>
            </a:r>
            <a:r>
              <a:rPr lang="en-US" dirty="0" err="1"/>
              <a:t>memória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Eficiente</a:t>
            </a:r>
            <a:r>
              <a:rPr lang="en-US" dirty="0"/>
              <a:t> </a:t>
            </a:r>
            <a:r>
              <a:rPr lang="en-US" dirty="0" err="1"/>
              <a:t>quando</a:t>
            </a:r>
            <a:r>
              <a:rPr lang="en-US" dirty="0"/>
              <a:t> </a:t>
            </a:r>
            <a:r>
              <a:rPr lang="en-US" dirty="0" err="1"/>
              <a:t>realizada</a:t>
            </a:r>
            <a:r>
              <a:rPr lang="en-US" dirty="0"/>
              <a:t> </a:t>
            </a:r>
            <a:r>
              <a:rPr lang="en-US" dirty="0" err="1"/>
              <a:t>adequadamente</a:t>
            </a:r>
            <a:endParaRPr lang="en-US" dirty="0"/>
          </a:p>
          <a:p>
            <a:pPr lvl="1"/>
            <a:r>
              <a:rPr lang="en-US" dirty="0" err="1"/>
              <a:t>Depende</a:t>
            </a:r>
            <a:r>
              <a:rPr lang="en-US" dirty="0"/>
              <a:t> do </a:t>
            </a:r>
            <a:r>
              <a:rPr lang="en-US" dirty="0" err="1"/>
              <a:t>programador</a:t>
            </a:r>
            <a:endParaRPr lang="en-US" dirty="0"/>
          </a:p>
          <a:p>
            <a:r>
              <a:rPr lang="en-US" dirty="0" err="1"/>
              <a:t>Quando</a:t>
            </a:r>
            <a:r>
              <a:rPr lang="en-US" dirty="0"/>
              <a:t> </a:t>
            </a:r>
            <a:r>
              <a:rPr lang="en-US" dirty="0" err="1"/>
              <a:t>liberação</a:t>
            </a:r>
            <a:r>
              <a:rPr lang="en-US" dirty="0"/>
              <a:t> é </a:t>
            </a:r>
            <a:r>
              <a:rPr lang="en-US" dirty="0" err="1"/>
              <a:t>inadequada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excesso</a:t>
            </a:r>
            <a:r>
              <a:rPr lang="en-US" dirty="0"/>
              <a:t>, causa </a:t>
            </a:r>
            <a:r>
              <a:rPr lang="en-US" dirty="0" err="1"/>
              <a:t>corrupção</a:t>
            </a:r>
            <a:r>
              <a:rPr lang="en-US" dirty="0"/>
              <a:t> de </a:t>
            </a:r>
            <a:r>
              <a:rPr lang="en-US" dirty="0" err="1"/>
              <a:t>memória</a:t>
            </a:r>
            <a:endParaRPr lang="en-US" dirty="0"/>
          </a:p>
          <a:p>
            <a:pPr lvl="1"/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falta</a:t>
            </a:r>
            <a:r>
              <a:rPr lang="en-US" dirty="0"/>
              <a:t>, causa </a:t>
            </a:r>
            <a:r>
              <a:rPr lang="en-US" dirty="0" err="1"/>
              <a:t>uso</a:t>
            </a:r>
            <a:r>
              <a:rPr lang="en-US" dirty="0"/>
              <a:t> </a:t>
            </a:r>
            <a:r>
              <a:rPr lang="en-US" dirty="0" err="1"/>
              <a:t>excessivo</a:t>
            </a:r>
            <a:r>
              <a:rPr lang="en-US" dirty="0"/>
              <a:t> de </a:t>
            </a:r>
            <a:r>
              <a:rPr lang="en-US" dirty="0" err="1"/>
              <a:t>memória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8451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Memory </a:t>
            </a:r>
            <a:r>
              <a:rPr lang="pt-BR" dirty="0" err="1"/>
              <a:t>Leaks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O programador pode esquecer de liberar espaço de memória</a:t>
            </a:r>
          </a:p>
          <a:p>
            <a:pPr lvl="1"/>
            <a:r>
              <a:rPr lang="pt-BR" dirty="0"/>
              <a:t>Em C(++), usa-se explicitamente comando (delete) para liberar objetos alcançáveis por uma determinada referência</a:t>
            </a:r>
          </a:p>
          <a:p>
            <a:pPr lvl="1"/>
            <a:r>
              <a:rPr lang="pt-BR" dirty="0"/>
              <a:t>Em Java, o programador precisa liberar referência para objetos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610684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Leaks: </a:t>
            </a:r>
            <a:r>
              <a:rPr lang="en-US" dirty="0" err="1"/>
              <a:t>Exemplo</a:t>
            </a:r>
            <a:endParaRPr lang="pt-BR" dirty="0"/>
          </a:p>
        </p:txBody>
      </p:sp>
      <p:grpSp>
        <p:nvGrpSpPr>
          <p:cNvPr id="4" name="Group 3"/>
          <p:cNvGrpSpPr/>
          <p:nvPr/>
        </p:nvGrpSpPr>
        <p:grpSpPr>
          <a:xfrm>
            <a:off x="642910" y="3702610"/>
            <a:ext cx="3143272" cy="2083844"/>
            <a:chOff x="714348" y="1714488"/>
            <a:chExt cx="5572164" cy="3869794"/>
          </a:xfrm>
        </p:grpSpPr>
        <p:sp>
          <p:nvSpPr>
            <p:cNvPr id="5" name="Oval 4"/>
            <p:cNvSpPr/>
            <p:nvPr/>
          </p:nvSpPr>
          <p:spPr>
            <a:xfrm>
              <a:off x="2285984" y="2571744"/>
              <a:ext cx="428628" cy="428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Oval 5"/>
            <p:cNvSpPr/>
            <p:nvPr/>
          </p:nvSpPr>
          <p:spPr>
            <a:xfrm>
              <a:off x="3214678" y="2428868"/>
              <a:ext cx="428628" cy="42862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FF00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3286116" y="3429000"/>
              <a:ext cx="428628" cy="42862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FF00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5357818" y="2143116"/>
              <a:ext cx="428628" cy="42862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FF00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5143504" y="2928934"/>
              <a:ext cx="428628" cy="42862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FF00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 rot="1497242">
              <a:off x="5357711" y="4286151"/>
              <a:ext cx="428628" cy="42862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/>
            <p:cNvSpPr/>
            <p:nvPr/>
          </p:nvSpPr>
          <p:spPr>
            <a:xfrm rot="20521650">
              <a:off x="4500562" y="3786190"/>
              <a:ext cx="428628" cy="42862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Oval 11"/>
            <p:cNvSpPr/>
            <p:nvPr/>
          </p:nvSpPr>
          <p:spPr>
            <a:xfrm rot="20511518">
              <a:off x="4357686" y="2357430"/>
              <a:ext cx="428628" cy="42862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FF00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5" idx="5"/>
              <a:endCxn id="7" idx="1"/>
            </p:cNvCxnSpPr>
            <p:nvPr/>
          </p:nvCxnSpPr>
          <p:spPr>
            <a:xfrm rot="16200000" flipH="1">
              <a:off x="2723279" y="2866163"/>
              <a:ext cx="554170" cy="69704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7" idx="0"/>
              <a:endCxn id="6" idx="4"/>
            </p:cNvCxnSpPr>
            <p:nvPr/>
          </p:nvCxnSpPr>
          <p:spPr>
            <a:xfrm rot="16200000" flipV="1">
              <a:off x="3178959" y="3107529"/>
              <a:ext cx="571504" cy="714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2" idx="2"/>
              <a:endCxn id="6" idx="6"/>
            </p:cNvCxnSpPr>
            <p:nvPr/>
          </p:nvCxnSpPr>
          <p:spPr>
            <a:xfrm rot="10800000" flipV="1">
              <a:off x="3643307" y="2638472"/>
              <a:ext cx="725033" cy="470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2" idx="6"/>
              <a:endCxn id="8" idx="2"/>
            </p:cNvCxnSpPr>
            <p:nvPr/>
          </p:nvCxnSpPr>
          <p:spPr>
            <a:xfrm flipV="1">
              <a:off x="4775661" y="2357430"/>
              <a:ext cx="582157" cy="14758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2" idx="5"/>
              <a:endCxn id="9" idx="1"/>
            </p:cNvCxnSpPr>
            <p:nvPr/>
          </p:nvCxnSpPr>
          <p:spPr>
            <a:xfrm rot="16200000" flipH="1">
              <a:off x="4823167" y="2608597"/>
              <a:ext cx="323136" cy="4430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9" idx="3"/>
              <a:endCxn id="11" idx="7"/>
            </p:cNvCxnSpPr>
            <p:nvPr/>
          </p:nvCxnSpPr>
          <p:spPr>
            <a:xfrm rot="5400000">
              <a:off x="4751868" y="3355188"/>
              <a:ext cx="514804" cy="394011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1" idx="5"/>
              <a:endCxn id="10" idx="2"/>
            </p:cNvCxnSpPr>
            <p:nvPr/>
          </p:nvCxnSpPr>
          <p:spPr>
            <a:xfrm rot="16200000" flipH="1">
              <a:off x="4985673" y="4018003"/>
              <a:ext cx="312156" cy="47193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1928794" y="1714488"/>
              <a:ext cx="4357718" cy="335758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786182" y="5214950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Heap</a:t>
              </a:r>
              <a:endParaRPr lang="pt-BR" dirty="0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V="1">
              <a:off x="785786" y="3714752"/>
              <a:ext cx="2428892" cy="7143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endCxn id="12" idx="1"/>
            </p:cNvCxnSpPr>
            <p:nvPr/>
          </p:nvCxnSpPr>
          <p:spPr>
            <a:xfrm>
              <a:off x="714348" y="1714488"/>
              <a:ext cx="3666457" cy="7604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Arrow Connector 23"/>
          <p:cNvCxnSpPr/>
          <p:nvPr/>
        </p:nvCxnSpPr>
        <p:spPr>
          <a:xfrm flipV="1">
            <a:off x="714348" y="4970909"/>
            <a:ext cx="2070274" cy="66052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85720" y="550070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785918" y="1500174"/>
            <a:ext cx="4538682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Neste cenário, objeto referenciado por p não é mais usado.  Porém, o programador esqueceu de liberar o objeto aponta por p!</a:t>
            </a:r>
          </a:p>
        </p:txBody>
      </p:sp>
    </p:spTree>
    <p:extLst>
      <p:ext uri="{BB962C8B-B14F-4D97-AF65-F5344CB8AC3E}">
        <p14:creationId xmlns:p14="http://schemas.microsoft.com/office/powerpoint/2010/main" val="34196707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Leaks: </a:t>
            </a:r>
            <a:r>
              <a:rPr lang="en-US" dirty="0" err="1"/>
              <a:t>Exemplo</a:t>
            </a:r>
            <a:endParaRPr lang="pt-BR" dirty="0"/>
          </a:p>
        </p:txBody>
      </p:sp>
      <p:grpSp>
        <p:nvGrpSpPr>
          <p:cNvPr id="3" name="Group 3"/>
          <p:cNvGrpSpPr/>
          <p:nvPr/>
        </p:nvGrpSpPr>
        <p:grpSpPr>
          <a:xfrm>
            <a:off x="642910" y="3702610"/>
            <a:ext cx="3143272" cy="2083844"/>
            <a:chOff x="714348" y="1714488"/>
            <a:chExt cx="5572164" cy="3869794"/>
          </a:xfrm>
        </p:grpSpPr>
        <p:sp>
          <p:nvSpPr>
            <p:cNvPr id="5" name="Oval 4"/>
            <p:cNvSpPr/>
            <p:nvPr/>
          </p:nvSpPr>
          <p:spPr>
            <a:xfrm>
              <a:off x="2285984" y="2571744"/>
              <a:ext cx="428628" cy="428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Oval 5"/>
            <p:cNvSpPr/>
            <p:nvPr/>
          </p:nvSpPr>
          <p:spPr>
            <a:xfrm>
              <a:off x="3214678" y="2428868"/>
              <a:ext cx="428628" cy="42862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FF00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3286116" y="3429000"/>
              <a:ext cx="428628" cy="42862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FF00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5357818" y="2143116"/>
              <a:ext cx="428628" cy="42862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FF00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5143504" y="2928934"/>
              <a:ext cx="428628" cy="42862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FF00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 rot="1497242">
              <a:off x="5357711" y="4286151"/>
              <a:ext cx="428628" cy="42862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/>
            <p:cNvSpPr/>
            <p:nvPr/>
          </p:nvSpPr>
          <p:spPr>
            <a:xfrm rot="20521650">
              <a:off x="4500562" y="3786190"/>
              <a:ext cx="428628" cy="42862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Oval 11"/>
            <p:cNvSpPr/>
            <p:nvPr/>
          </p:nvSpPr>
          <p:spPr>
            <a:xfrm rot="20511518">
              <a:off x="4357686" y="2357430"/>
              <a:ext cx="428628" cy="42862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FF00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5" idx="5"/>
              <a:endCxn id="7" idx="1"/>
            </p:cNvCxnSpPr>
            <p:nvPr/>
          </p:nvCxnSpPr>
          <p:spPr>
            <a:xfrm rot="16200000" flipH="1">
              <a:off x="2723279" y="2866163"/>
              <a:ext cx="554170" cy="69704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7" idx="0"/>
              <a:endCxn id="6" idx="4"/>
            </p:cNvCxnSpPr>
            <p:nvPr/>
          </p:nvCxnSpPr>
          <p:spPr>
            <a:xfrm rot="16200000" flipV="1">
              <a:off x="3178959" y="3107529"/>
              <a:ext cx="571504" cy="714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2" idx="2"/>
              <a:endCxn id="6" idx="6"/>
            </p:cNvCxnSpPr>
            <p:nvPr/>
          </p:nvCxnSpPr>
          <p:spPr>
            <a:xfrm rot="10800000" flipV="1">
              <a:off x="3643307" y="2638472"/>
              <a:ext cx="725033" cy="470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2" idx="6"/>
              <a:endCxn id="8" idx="2"/>
            </p:cNvCxnSpPr>
            <p:nvPr/>
          </p:nvCxnSpPr>
          <p:spPr>
            <a:xfrm flipV="1">
              <a:off x="4775661" y="2357430"/>
              <a:ext cx="582157" cy="14758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2" idx="5"/>
              <a:endCxn id="9" idx="1"/>
            </p:cNvCxnSpPr>
            <p:nvPr/>
          </p:nvCxnSpPr>
          <p:spPr>
            <a:xfrm rot="16200000" flipH="1">
              <a:off x="4823167" y="2608597"/>
              <a:ext cx="323136" cy="4430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9" idx="3"/>
              <a:endCxn id="11" idx="7"/>
            </p:cNvCxnSpPr>
            <p:nvPr/>
          </p:nvCxnSpPr>
          <p:spPr>
            <a:xfrm rot="5400000">
              <a:off x="4751868" y="3355188"/>
              <a:ext cx="514804" cy="394011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1" idx="5"/>
              <a:endCxn id="10" idx="2"/>
            </p:cNvCxnSpPr>
            <p:nvPr/>
          </p:nvCxnSpPr>
          <p:spPr>
            <a:xfrm rot="16200000" flipH="1">
              <a:off x="4985673" y="4018003"/>
              <a:ext cx="312156" cy="47193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1928794" y="1714488"/>
              <a:ext cx="4357718" cy="335758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786182" y="5214950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Heap</a:t>
              </a:r>
              <a:endParaRPr lang="pt-BR" dirty="0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V="1">
              <a:off x="785786" y="3714752"/>
              <a:ext cx="2428892" cy="7143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endCxn id="12" idx="1"/>
            </p:cNvCxnSpPr>
            <p:nvPr/>
          </p:nvCxnSpPr>
          <p:spPr>
            <a:xfrm>
              <a:off x="714348" y="1714488"/>
              <a:ext cx="3666457" cy="7604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Arrow Connector 23"/>
          <p:cNvCxnSpPr/>
          <p:nvPr/>
        </p:nvCxnSpPr>
        <p:spPr>
          <a:xfrm flipV="1">
            <a:off x="714348" y="4970909"/>
            <a:ext cx="2070274" cy="66052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85720" y="550070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</a:t>
            </a:r>
          </a:p>
        </p:txBody>
      </p:sp>
      <p:grpSp>
        <p:nvGrpSpPr>
          <p:cNvPr id="4" name="Group 29"/>
          <p:cNvGrpSpPr/>
          <p:nvPr/>
        </p:nvGrpSpPr>
        <p:grpSpPr>
          <a:xfrm>
            <a:off x="5143504" y="3700897"/>
            <a:ext cx="3143272" cy="2083844"/>
            <a:chOff x="714348" y="1714488"/>
            <a:chExt cx="5572164" cy="3869794"/>
          </a:xfrm>
        </p:grpSpPr>
        <p:sp>
          <p:nvSpPr>
            <p:cNvPr id="31" name="Oval 30"/>
            <p:cNvSpPr/>
            <p:nvPr/>
          </p:nvSpPr>
          <p:spPr>
            <a:xfrm>
              <a:off x="2285984" y="2571744"/>
              <a:ext cx="428628" cy="428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Oval 31"/>
            <p:cNvSpPr/>
            <p:nvPr/>
          </p:nvSpPr>
          <p:spPr>
            <a:xfrm>
              <a:off x="3214678" y="2428868"/>
              <a:ext cx="428628" cy="42862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FF00"/>
                </a:solidFill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3286116" y="3429000"/>
              <a:ext cx="428628" cy="42862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FF00"/>
                </a:solidFill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5357818" y="2143116"/>
              <a:ext cx="428628" cy="42862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FF00"/>
                </a:solidFill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5143504" y="2928934"/>
              <a:ext cx="428628" cy="42862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FF00"/>
                </a:solidFill>
              </a:endParaRPr>
            </a:p>
          </p:txBody>
        </p:sp>
        <p:sp>
          <p:nvSpPr>
            <p:cNvPr id="36" name="Oval 35"/>
            <p:cNvSpPr/>
            <p:nvPr/>
          </p:nvSpPr>
          <p:spPr>
            <a:xfrm rot="1497242">
              <a:off x="5357711" y="4286151"/>
              <a:ext cx="428628" cy="428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Oval 36"/>
            <p:cNvSpPr/>
            <p:nvPr/>
          </p:nvSpPr>
          <p:spPr>
            <a:xfrm rot="20521650">
              <a:off x="4500562" y="3786190"/>
              <a:ext cx="428628" cy="428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Oval 37"/>
            <p:cNvSpPr/>
            <p:nvPr/>
          </p:nvSpPr>
          <p:spPr>
            <a:xfrm rot="20511518">
              <a:off x="4357686" y="2357430"/>
              <a:ext cx="428628" cy="42862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FF00"/>
                </a:solidFill>
              </a:endParaRPr>
            </a:p>
          </p:txBody>
        </p:sp>
        <p:cxnSp>
          <p:nvCxnSpPr>
            <p:cNvPr id="39" name="Straight Arrow Connector 38"/>
            <p:cNvCxnSpPr>
              <a:stCxn id="31" idx="5"/>
              <a:endCxn id="33" idx="1"/>
            </p:cNvCxnSpPr>
            <p:nvPr/>
          </p:nvCxnSpPr>
          <p:spPr>
            <a:xfrm rot="16200000" flipH="1">
              <a:off x="2723279" y="2866163"/>
              <a:ext cx="554170" cy="69704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33" idx="0"/>
              <a:endCxn id="32" idx="4"/>
            </p:cNvCxnSpPr>
            <p:nvPr/>
          </p:nvCxnSpPr>
          <p:spPr>
            <a:xfrm rot="16200000" flipV="1">
              <a:off x="3178959" y="3107529"/>
              <a:ext cx="571504" cy="714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38" idx="2"/>
              <a:endCxn id="32" idx="6"/>
            </p:cNvCxnSpPr>
            <p:nvPr/>
          </p:nvCxnSpPr>
          <p:spPr>
            <a:xfrm rot="10800000" flipV="1">
              <a:off x="3643307" y="2638472"/>
              <a:ext cx="725033" cy="470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38" idx="6"/>
              <a:endCxn id="34" idx="2"/>
            </p:cNvCxnSpPr>
            <p:nvPr/>
          </p:nvCxnSpPr>
          <p:spPr>
            <a:xfrm flipV="1">
              <a:off x="4775661" y="2357430"/>
              <a:ext cx="582157" cy="14758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38" idx="5"/>
              <a:endCxn id="35" idx="1"/>
            </p:cNvCxnSpPr>
            <p:nvPr/>
          </p:nvCxnSpPr>
          <p:spPr>
            <a:xfrm rot="16200000" flipH="1">
              <a:off x="4823167" y="2608597"/>
              <a:ext cx="323136" cy="4430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35" idx="3"/>
              <a:endCxn id="37" idx="7"/>
            </p:cNvCxnSpPr>
            <p:nvPr/>
          </p:nvCxnSpPr>
          <p:spPr>
            <a:xfrm rot="5400000">
              <a:off x="4751868" y="3355188"/>
              <a:ext cx="514804" cy="394011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37" idx="5"/>
              <a:endCxn id="36" idx="2"/>
            </p:cNvCxnSpPr>
            <p:nvPr/>
          </p:nvCxnSpPr>
          <p:spPr>
            <a:xfrm rot="16200000" flipH="1">
              <a:off x="4985673" y="4018003"/>
              <a:ext cx="312156" cy="47193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45"/>
            <p:cNvSpPr/>
            <p:nvPr/>
          </p:nvSpPr>
          <p:spPr>
            <a:xfrm>
              <a:off x="1928794" y="1714488"/>
              <a:ext cx="4357718" cy="335758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786182" y="5214950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Heap</a:t>
              </a:r>
              <a:endParaRPr lang="pt-BR" dirty="0"/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flipV="1">
              <a:off x="785786" y="3714752"/>
              <a:ext cx="2428892" cy="7143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endCxn id="38" idx="1"/>
            </p:cNvCxnSpPr>
            <p:nvPr/>
          </p:nvCxnSpPr>
          <p:spPr>
            <a:xfrm>
              <a:off x="714348" y="1714488"/>
              <a:ext cx="3666457" cy="7604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Box 50"/>
          <p:cNvSpPr txBox="1"/>
          <p:nvPr/>
        </p:nvSpPr>
        <p:spPr>
          <a:xfrm>
            <a:off x="4837010" y="555999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929322" y="6000768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null</a:t>
            </a:r>
            <a:endParaRPr lang="pt-BR" dirty="0"/>
          </a:p>
        </p:txBody>
      </p:sp>
      <p:cxnSp>
        <p:nvCxnSpPr>
          <p:cNvPr id="55" name="Straight Arrow Connector 54"/>
          <p:cNvCxnSpPr>
            <a:stCxn id="51" idx="3"/>
            <a:endCxn id="54" idx="1"/>
          </p:cNvCxnSpPr>
          <p:nvPr/>
        </p:nvCxnSpPr>
        <p:spPr>
          <a:xfrm>
            <a:off x="5143504" y="5744664"/>
            <a:ext cx="785818" cy="4407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857752" y="1500174"/>
            <a:ext cx="3570599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Este cenário mostra o objeto sendo liberado.  Os nós em cor escura estão disponíveis para coleta.</a:t>
            </a:r>
          </a:p>
        </p:txBody>
      </p:sp>
    </p:spTree>
    <p:extLst>
      <p:ext uri="{BB962C8B-B14F-4D97-AF65-F5344CB8AC3E}">
        <p14:creationId xmlns:p14="http://schemas.microsoft.com/office/powerpoint/2010/main" val="7270867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Garbage Collection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dirty="0"/>
              <a:t>Evita </a:t>
            </a:r>
            <a:r>
              <a:rPr lang="en-US" dirty="0" err="1"/>
              <a:t>problemas</a:t>
            </a:r>
            <a:r>
              <a:rPr lang="en-US" dirty="0"/>
              <a:t> </a:t>
            </a:r>
            <a:r>
              <a:rPr lang="en-US" dirty="0" err="1"/>
              <a:t>relacionados</a:t>
            </a:r>
            <a:r>
              <a:rPr lang="en-US" dirty="0"/>
              <a:t> a </a:t>
            </a:r>
            <a:r>
              <a:rPr lang="en-US" dirty="0" err="1"/>
              <a:t>liberação</a:t>
            </a:r>
            <a:r>
              <a:rPr lang="en-US" dirty="0"/>
              <a:t> </a:t>
            </a:r>
            <a:r>
              <a:rPr lang="en-US" dirty="0" err="1"/>
              <a:t>explícita</a:t>
            </a:r>
            <a:r>
              <a:rPr lang="en-US" dirty="0"/>
              <a:t> de </a:t>
            </a:r>
            <a:r>
              <a:rPr lang="en-US" dirty="0" err="1"/>
              <a:t>memória</a:t>
            </a:r>
            <a:endParaRPr lang="en-US" dirty="0"/>
          </a:p>
          <a:p>
            <a:r>
              <a:rPr lang="en-US" dirty="0" err="1"/>
              <a:t>Faz</a:t>
            </a:r>
            <a:r>
              <a:rPr lang="en-US" dirty="0"/>
              <a:t> </a:t>
            </a:r>
            <a:r>
              <a:rPr lang="en-US" dirty="0" err="1"/>
              <a:t>limpeza</a:t>
            </a:r>
            <a:r>
              <a:rPr lang="en-US" dirty="0"/>
              <a:t> de </a:t>
            </a:r>
            <a:r>
              <a:rPr lang="en-US" dirty="0" err="1"/>
              <a:t>memória</a:t>
            </a:r>
            <a:r>
              <a:rPr lang="en-US" dirty="0"/>
              <a:t> </a:t>
            </a:r>
            <a:r>
              <a:rPr lang="en-US" dirty="0" err="1"/>
              <a:t>automaticamente</a:t>
            </a:r>
            <a:endParaRPr lang="en-US" dirty="0"/>
          </a:p>
          <a:p>
            <a:r>
              <a:rPr lang="en-US" dirty="0"/>
              <a:t>Garbage collection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funcionar</a:t>
            </a:r>
            <a:r>
              <a:rPr lang="en-US" dirty="0"/>
              <a:t>…</a:t>
            </a:r>
          </a:p>
          <a:p>
            <a:pPr lvl="1"/>
            <a:r>
              <a:rPr lang="en-US" dirty="0" err="1"/>
              <a:t>Ocasionalmente</a:t>
            </a:r>
            <a:r>
              <a:rPr lang="en-US" dirty="0"/>
              <a:t> (ex. Mark-Sweep)</a:t>
            </a:r>
          </a:p>
          <a:p>
            <a:pPr lvl="1"/>
            <a:r>
              <a:rPr lang="en-US" dirty="0" err="1"/>
              <a:t>Incrementalmente</a:t>
            </a:r>
            <a:r>
              <a:rPr lang="en-US" dirty="0"/>
              <a:t> (ex. Reference Counting)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3951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Garbage collection (Mark-Sweep)</a:t>
            </a:r>
            <a:endParaRPr lang="pt-BR" dirty="0"/>
          </a:p>
        </p:txBody>
      </p:sp>
      <p:sp>
        <p:nvSpPr>
          <p:cNvPr id="4" name="Oval 3"/>
          <p:cNvSpPr/>
          <p:nvPr/>
        </p:nvSpPr>
        <p:spPr>
          <a:xfrm>
            <a:off x="2285984" y="2571744"/>
            <a:ext cx="428628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Oval 4"/>
          <p:cNvSpPr/>
          <p:nvPr/>
        </p:nvSpPr>
        <p:spPr>
          <a:xfrm>
            <a:off x="3214678" y="2428868"/>
            <a:ext cx="428628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Oval 5"/>
          <p:cNvSpPr/>
          <p:nvPr/>
        </p:nvSpPr>
        <p:spPr>
          <a:xfrm>
            <a:off x="3286116" y="3429000"/>
            <a:ext cx="428628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Oval 6"/>
          <p:cNvSpPr/>
          <p:nvPr/>
        </p:nvSpPr>
        <p:spPr>
          <a:xfrm>
            <a:off x="5357818" y="2143116"/>
            <a:ext cx="428628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Oval 7"/>
          <p:cNvSpPr/>
          <p:nvPr/>
        </p:nvSpPr>
        <p:spPr>
          <a:xfrm>
            <a:off x="5143504" y="2928934"/>
            <a:ext cx="428628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Oval 8"/>
          <p:cNvSpPr/>
          <p:nvPr/>
        </p:nvSpPr>
        <p:spPr>
          <a:xfrm rot="1497242">
            <a:off x="5357711" y="4286151"/>
            <a:ext cx="428628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Oval 9"/>
          <p:cNvSpPr/>
          <p:nvPr/>
        </p:nvSpPr>
        <p:spPr>
          <a:xfrm rot="20521650">
            <a:off x="4500562" y="3786190"/>
            <a:ext cx="428628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Oval 10"/>
          <p:cNvSpPr/>
          <p:nvPr/>
        </p:nvSpPr>
        <p:spPr>
          <a:xfrm rot="20511518">
            <a:off x="4357686" y="2357430"/>
            <a:ext cx="428628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" name="Straight Arrow Connector 12"/>
          <p:cNvCxnSpPr>
            <a:stCxn id="4" idx="5"/>
            <a:endCxn id="6" idx="1"/>
          </p:cNvCxnSpPr>
          <p:nvPr/>
        </p:nvCxnSpPr>
        <p:spPr>
          <a:xfrm rot="16200000" flipH="1">
            <a:off x="2723279" y="2866163"/>
            <a:ext cx="554170" cy="6970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0"/>
            <a:endCxn id="5" idx="4"/>
          </p:cNvCxnSpPr>
          <p:nvPr/>
        </p:nvCxnSpPr>
        <p:spPr>
          <a:xfrm rot="16200000" flipV="1">
            <a:off x="3178959" y="3107529"/>
            <a:ext cx="571504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2"/>
            <a:endCxn id="5" idx="6"/>
          </p:cNvCxnSpPr>
          <p:nvPr/>
        </p:nvCxnSpPr>
        <p:spPr>
          <a:xfrm rot="10800000" flipV="1">
            <a:off x="3643307" y="2638472"/>
            <a:ext cx="725033" cy="47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1" idx="6"/>
            <a:endCxn id="7" idx="2"/>
          </p:cNvCxnSpPr>
          <p:nvPr/>
        </p:nvCxnSpPr>
        <p:spPr>
          <a:xfrm flipV="1">
            <a:off x="4775661" y="2357430"/>
            <a:ext cx="582157" cy="1475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1" idx="5"/>
            <a:endCxn id="8" idx="1"/>
          </p:cNvCxnSpPr>
          <p:nvPr/>
        </p:nvCxnSpPr>
        <p:spPr>
          <a:xfrm rot="16200000" flipH="1">
            <a:off x="4823167" y="2608597"/>
            <a:ext cx="323136" cy="443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3"/>
            <a:endCxn id="10" idx="7"/>
          </p:cNvCxnSpPr>
          <p:nvPr/>
        </p:nvCxnSpPr>
        <p:spPr>
          <a:xfrm rot="5400000">
            <a:off x="4751868" y="3355188"/>
            <a:ext cx="514804" cy="394011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0" idx="5"/>
            <a:endCxn id="9" idx="2"/>
          </p:cNvCxnSpPr>
          <p:nvPr/>
        </p:nvCxnSpPr>
        <p:spPr>
          <a:xfrm rot="16200000" flipH="1">
            <a:off x="4985673" y="4018003"/>
            <a:ext cx="312156" cy="4719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1928794" y="1714488"/>
            <a:ext cx="4357718" cy="33575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TextBox 50"/>
          <p:cNvSpPr txBox="1"/>
          <p:nvPr/>
        </p:nvSpPr>
        <p:spPr>
          <a:xfrm>
            <a:off x="3786182" y="5214950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Heap</a:t>
            </a:r>
            <a:endParaRPr lang="pt-BR" dirty="0"/>
          </a:p>
        </p:txBody>
      </p:sp>
      <p:cxnSp>
        <p:nvCxnSpPr>
          <p:cNvPr id="54" name="Straight Arrow Connector 53"/>
          <p:cNvCxnSpPr/>
          <p:nvPr/>
        </p:nvCxnSpPr>
        <p:spPr>
          <a:xfrm flipV="1">
            <a:off x="785786" y="3714752"/>
            <a:ext cx="2428892" cy="714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11" idx="1"/>
          </p:cNvCxnSpPr>
          <p:nvPr/>
        </p:nvCxnSpPr>
        <p:spPr>
          <a:xfrm>
            <a:off x="714348" y="1714488"/>
            <a:ext cx="3666457" cy="7604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00296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Garbage collection (Mark-Sweep)</a:t>
            </a:r>
            <a:endParaRPr lang="pt-BR" dirty="0"/>
          </a:p>
        </p:txBody>
      </p:sp>
      <p:sp>
        <p:nvSpPr>
          <p:cNvPr id="4" name="Oval 3"/>
          <p:cNvSpPr/>
          <p:nvPr/>
        </p:nvSpPr>
        <p:spPr>
          <a:xfrm>
            <a:off x="2285984" y="2571744"/>
            <a:ext cx="428628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Oval 4"/>
          <p:cNvSpPr/>
          <p:nvPr/>
        </p:nvSpPr>
        <p:spPr>
          <a:xfrm>
            <a:off x="3214678" y="2428868"/>
            <a:ext cx="428628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Oval 5"/>
          <p:cNvSpPr/>
          <p:nvPr/>
        </p:nvSpPr>
        <p:spPr>
          <a:xfrm>
            <a:off x="3286116" y="3429000"/>
            <a:ext cx="428628" cy="42862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F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357818" y="2143116"/>
            <a:ext cx="428628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Oval 7"/>
          <p:cNvSpPr/>
          <p:nvPr/>
        </p:nvSpPr>
        <p:spPr>
          <a:xfrm>
            <a:off x="5143504" y="2928934"/>
            <a:ext cx="428628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Oval 8"/>
          <p:cNvSpPr/>
          <p:nvPr/>
        </p:nvSpPr>
        <p:spPr>
          <a:xfrm rot="1497242">
            <a:off x="5357711" y="4286151"/>
            <a:ext cx="428628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Oval 9"/>
          <p:cNvSpPr/>
          <p:nvPr/>
        </p:nvSpPr>
        <p:spPr>
          <a:xfrm rot="20521650">
            <a:off x="4500562" y="3786190"/>
            <a:ext cx="428628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Oval 10"/>
          <p:cNvSpPr/>
          <p:nvPr/>
        </p:nvSpPr>
        <p:spPr>
          <a:xfrm rot="20511518">
            <a:off x="4357686" y="2357430"/>
            <a:ext cx="428628" cy="42862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F00"/>
              </a:solidFill>
            </a:endParaRPr>
          </a:p>
        </p:txBody>
      </p:sp>
      <p:cxnSp>
        <p:nvCxnSpPr>
          <p:cNvPr id="13" name="Straight Arrow Connector 12"/>
          <p:cNvCxnSpPr>
            <a:stCxn id="4" idx="5"/>
            <a:endCxn id="6" idx="1"/>
          </p:cNvCxnSpPr>
          <p:nvPr/>
        </p:nvCxnSpPr>
        <p:spPr>
          <a:xfrm rot="16200000" flipH="1">
            <a:off x="2723279" y="2866163"/>
            <a:ext cx="554170" cy="6970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0"/>
            <a:endCxn id="5" idx="4"/>
          </p:cNvCxnSpPr>
          <p:nvPr/>
        </p:nvCxnSpPr>
        <p:spPr>
          <a:xfrm rot="16200000" flipV="1">
            <a:off x="3178959" y="3107529"/>
            <a:ext cx="571504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2"/>
            <a:endCxn id="5" idx="6"/>
          </p:cNvCxnSpPr>
          <p:nvPr/>
        </p:nvCxnSpPr>
        <p:spPr>
          <a:xfrm rot="10800000" flipV="1">
            <a:off x="3643307" y="2638472"/>
            <a:ext cx="725033" cy="47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1" idx="6"/>
            <a:endCxn id="7" idx="2"/>
          </p:cNvCxnSpPr>
          <p:nvPr/>
        </p:nvCxnSpPr>
        <p:spPr>
          <a:xfrm flipV="1">
            <a:off x="4775661" y="2357430"/>
            <a:ext cx="582157" cy="1475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1" idx="5"/>
            <a:endCxn id="8" idx="1"/>
          </p:cNvCxnSpPr>
          <p:nvPr/>
        </p:nvCxnSpPr>
        <p:spPr>
          <a:xfrm rot="16200000" flipH="1">
            <a:off x="4823167" y="2608597"/>
            <a:ext cx="323136" cy="443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3"/>
            <a:endCxn id="10" idx="7"/>
          </p:cNvCxnSpPr>
          <p:nvPr/>
        </p:nvCxnSpPr>
        <p:spPr>
          <a:xfrm rot="5400000">
            <a:off x="4751868" y="3355188"/>
            <a:ext cx="514804" cy="394011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0" idx="5"/>
            <a:endCxn id="9" idx="2"/>
          </p:cNvCxnSpPr>
          <p:nvPr/>
        </p:nvCxnSpPr>
        <p:spPr>
          <a:xfrm rot="16200000" flipH="1">
            <a:off x="4985673" y="4018003"/>
            <a:ext cx="312156" cy="4719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1928794" y="1714488"/>
            <a:ext cx="4357718" cy="33575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TextBox 50"/>
          <p:cNvSpPr txBox="1"/>
          <p:nvPr/>
        </p:nvSpPr>
        <p:spPr>
          <a:xfrm>
            <a:off x="3786182" y="5214950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Heap</a:t>
            </a:r>
            <a:endParaRPr lang="pt-BR" dirty="0"/>
          </a:p>
        </p:txBody>
      </p:sp>
      <p:cxnSp>
        <p:nvCxnSpPr>
          <p:cNvPr id="54" name="Straight Arrow Connector 53"/>
          <p:cNvCxnSpPr/>
          <p:nvPr/>
        </p:nvCxnSpPr>
        <p:spPr>
          <a:xfrm flipV="1">
            <a:off x="785786" y="3714752"/>
            <a:ext cx="2428892" cy="714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11" idx="1"/>
          </p:cNvCxnSpPr>
          <p:nvPr/>
        </p:nvCxnSpPr>
        <p:spPr>
          <a:xfrm>
            <a:off x="714348" y="1714488"/>
            <a:ext cx="3666457" cy="7604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5846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083" y="274638"/>
            <a:ext cx="8243455" cy="11430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Representação</a:t>
            </a:r>
            <a:r>
              <a:rPr lang="en-US" dirty="0"/>
              <a:t> da </a:t>
            </a:r>
            <a:r>
              <a:rPr lang="en-US" dirty="0" err="1"/>
              <a:t>memória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(de um </a:t>
            </a:r>
            <a:r>
              <a:rPr lang="en-US" dirty="0" err="1"/>
              <a:t>programa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execução</a:t>
            </a:r>
            <a:r>
              <a:rPr lang="en-US" dirty="0"/>
              <a:t>)</a:t>
            </a:r>
            <a:endParaRPr lang="pt-BR" dirty="0"/>
          </a:p>
        </p:txBody>
      </p:sp>
      <p:sp>
        <p:nvSpPr>
          <p:cNvPr id="5" name="TextBox 4"/>
          <p:cNvSpPr txBox="1"/>
          <p:nvPr/>
        </p:nvSpPr>
        <p:spPr>
          <a:xfrm>
            <a:off x="1143000" y="2819400"/>
            <a:ext cx="7010400" cy="19389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4000" dirty="0"/>
              <a:t>Correção... Considerando concorrência, há um PC e pilha para cada thread do programa!</a:t>
            </a:r>
          </a:p>
        </p:txBody>
      </p:sp>
    </p:spTree>
    <p:extLst>
      <p:ext uri="{BB962C8B-B14F-4D97-AF65-F5344CB8AC3E}">
        <p14:creationId xmlns:p14="http://schemas.microsoft.com/office/powerpoint/2010/main" val="3269833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Garbage collection (Mark-Sweep)</a:t>
            </a:r>
            <a:endParaRPr lang="pt-BR" dirty="0"/>
          </a:p>
        </p:txBody>
      </p:sp>
      <p:grpSp>
        <p:nvGrpSpPr>
          <p:cNvPr id="3" name="Group 22"/>
          <p:cNvGrpSpPr/>
          <p:nvPr/>
        </p:nvGrpSpPr>
        <p:grpSpPr>
          <a:xfrm>
            <a:off x="714348" y="1714488"/>
            <a:ext cx="5572164" cy="3869794"/>
            <a:chOff x="714348" y="1714488"/>
            <a:chExt cx="5572164" cy="3869794"/>
          </a:xfrm>
        </p:grpSpPr>
        <p:sp>
          <p:nvSpPr>
            <p:cNvPr id="4" name="Oval 3"/>
            <p:cNvSpPr/>
            <p:nvPr/>
          </p:nvSpPr>
          <p:spPr>
            <a:xfrm>
              <a:off x="2285984" y="2571744"/>
              <a:ext cx="428628" cy="428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Oval 4"/>
            <p:cNvSpPr/>
            <p:nvPr/>
          </p:nvSpPr>
          <p:spPr>
            <a:xfrm>
              <a:off x="3214678" y="2428868"/>
              <a:ext cx="428628" cy="42862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FF00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3286116" y="3429000"/>
              <a:ext cx="428628" cy="42862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FF00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5357818" y="2143116"/>
              <a:ext cx="428628" cy="42862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FF00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5143504" y="2928934"/>
              <a:ext cx="428628" cy="42862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FF00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 rot="1497242">
              <a:off x="5357711" y="4286151"/>
              <a:ext cx="428628" cy="428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9"/>
            <p:cNvSpPr/>
            <p:nvPr/>
          </p:nvSpPr>
          <p:spPr>
            <a:xfrm rot="20521650">
              <a:off x="4500562" y="3786190"/>
              <a:ext cx="428628" cy="428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/>
            <p:cNvSpPr/>
            <p:nvPr/>
          </p:nvSpPr>
          <p:spPr>
            <a:xfrm rot="20511518">
              <a:off x="4357686" y="2357430"/>
              <a:ext cx="428628" cy="42862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FF00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4" idx="5"/>
              <a:endCxn id="6" idx="1"/>
            </p:cNvCxnSpPr>
            <p:nvPr/>
          </p:nvCxnSpPr>
          <p:spPr>
            <a:xfrm rot="16200000" flipH="1">
              <a:off x="2723279" y="2866163"/>
              <a:ext cx="554170" cy="69704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6" idx="0"/>
              <a:endCxn id="5" idx="4"/>
            </p:cNvCxnSpPr>
            <p:nvPr/>
          </p:nvCxnSpPr>
          <p:spPr>
            <a:xfrm rot="16200000" flipV="1">
              <a:off x="3178959" y="3107529"/>
              <a:ext cx="571504" cy="714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1" idx="2"/>
              <a:endCxn id="5" idx="6"/>
            </p:cNvCxnSpPr>
            <p:nvPr/>
          </p:nvCxnSpPr>
          <p:spPr>
            <a:xfrm rot="10800000" flipV="1">
              <a:off x="3643307" y="2638472"/>
              <a:ext cx="725033" cy="470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1" idx="6"/>
              <a:endCxn id="7" idx="2"/>
            </p:cNvCxnSpPr>
            <p:nvPr/>
          </p:nvCxnSpPr>
          <p:spPr>
            <a:xfrm flipV="1">
              <a:off x="4775661" y="2357430"/>
              <a:ext cx="582157" cy="14758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11" idx="5"/>
              <a:endCxn id="8" idx="1"/>
            </p:cNvCxnSpPr>
            <p:nvPr/>
          </p:nvCxnSpPr>
          <p:spPr>
            <a:xfrm rot="16200000" flipH="1">
              <a:off x="4823167" y="2608597"/>
              <a:ext cx="323136" cy="4430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8" idx="3"/>
              <a:endCxn id="10" idx="7"/>
            </p:cNvCxnSpPr>
            <p:nvPr/>
          </p:nvCxnSpPr>
          <p:spPr>
            <a:xfrm rot="5400000">
              <a:off x="4751868" y="3355188"/>
              <a:ext cx="514804" cy="394011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10" idx="5"/>
              <a:endCxn id="9" idx="2"/>
            </p:cNvCxnSpPr>
            <p:nvPr/>
          </p:nvCxnSpPr>
          <p:spPr>
            <a:xfrm rot="16200000" flipH="1">
              <a:off x="4985673" y="4018003"/>
              <a:ext cx="312156" cy="47193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49"/>
            <p:cNvSpPr/>
            <p:nvPr/>
          </p:nvSpPr>
          <p:spPr>
            <a:xfrm>
              <a:off x="1928794" y="1714488"/>
              <a:ext cx="4357718" cy="335758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786182" y="5214950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Heap</a:t>
              </a:r>
              <a:endParaRPr lang="pt-BR" dirty="0"/>
            </a:p>
          </p:txBody>
        </p:sp>
        <p:cxnSp>
          <p:nvCxnSpPr>
            <p:cNvPr id="54" name="Straight Arrow Connector 53"/>
            <p:cNvCxnSpPr/>
            <p:nvPr/>
          </p:nvCxnSpPr>
          <p:spPr>
            <a:xfrm flipV="1">
              <a:off x="785786" y="3714752"/>
              <a:ext cx="2428892" cy="7143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endCxn id="11" idx="1"/>
            </p:cNvCxnSpPr>
            <p:nvPr/>
          </p:nvCxnSpPr>
          <p:spPr>
            <a:xfrm>
              <a:off x="714348" y="1714488"/>
              <a:ext cx="3666457" cy="7604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395539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Garbage collection (Mark-Sweep)</a:t>
            </a:r>
            <a:endParaRPr lang="pt-BR" dirty="0"/>
          </a:p>
        </p:txBody>
      </p:sp>
      <p:sp>
        <p:nvSpPr>
          <p:cNvPr id="5" name="Oval 4"/>
          <p:cNvSpPr/>
          <p:nvPr/>
        </p:nvSpPr>
        <p:spPr>
          <a:xfrm>
            <a:off x="3214678" y="2428868"/>
            <a:ext cx="428628" cy="42862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F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286116" y="3429000"/>
            <a:ext cx="428628" cy="42862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F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357818" y="2143116"/>
            <a:ext cx="428628" cy="42862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F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143504" y="2928934"/>
            <a:ext cx="428628" cy="42862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F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 rot="20511518">
            <a:off x="4357686" y="2357430"/>
            <a:ext cx="428628" cy="42862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F00"/>
              </a:solidFill>
            </a:endParaRPr>
          </a:p>
        </p:txBody>
      </p:sp>
      <p:cxnSp>
        <p:nvCxnSpPr>
          <p:cNvPr id="16" name="Straight Arrow Connector 15"/>
          <p:cNvCxnSpPr>
            <a:stCxn id="6" idx="0"/>
            <a:endCxn id="5" idx="4"/>
          </p:cNvCxnSpPr>
          <p:nvPr/>
        </p:nvCxnSpPr>
        <p:spPr>
          <a:xfrm rot="16200000" flipV="1">
            <a:off x="3178959" y="3107529"/>
            <a:ext cx="571504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2"/>
            <a:endCxn id="5" idx="6"/>
          </p:cNvCxnSpPr>
          <p:nvPr/>
        </p:nvCxnSpPr>
        <p:spPr>
          <a:xfrm rot="10800000" flipV="1">
            <a:off x="3643307" y="2638472"/>
            <a:ext cx="725033" cy="47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1" idx="6"/>
            <a:endCxn id="7" idx="2"/>
          </p:cNvCxnSpPr>
          <p:nvPr/>
        </p:nvCxnSpPr>
        <p:spPr>
          <a:xfrm flipV="1">
            <a:off x="4775661" y="2357430"/>
            <a:ext cx="582157" cy="1475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1" idx="5"/>
            <a:endCxn id="8" idx="1"/>
          </p:cNvCxnSpPr>
          <p:nvPr/>
        </p:nvCxnSpPr>
        <p:spPr>
          <a:xfrm rot="16200000" flipH="1">
            <a:off x="4823167" y="2608597"/>
            <a:ext cx="323136" cy="443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1928794" y="1714488"/>
            <a:ext cx="4357718" cy="33575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TextBox 50"/>
          <p:cNvSpPr txBox="1"/>
          <p:nvPr/>
        </p:nvSpPr>
        <p:spPr>
          <a:xfrm>
            <a:off x="3786182" y="5214950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Heap</a:t>
            </a:r>
            <a:endParaRPr lang="pt-BR" dirty="0"/>
          </a:p>
        </p:txBody>
      </p:sp>
      <p:cxnSp>
        <p:nvCxnSpPr>
          <p:cNvPr id="54" name="Straight Arrow Connector 53"/>
          <p:cNvCxnSpPr/>
          <p:nvPr/>
        </p:nvCxnSpPr>
        <p:spPr>
          <a:xfrm flipV="1">
            <a:off x="785786" y="3714752"/>
            <a:ext cx="2428892" cy="714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11" idx="1"/>
          </p:cNvCxnSpPr>
          <p:nvPr/>
        </p:nvCxnSpPr>
        <p:spPr>
          <a:xfrm>
            <a:off x="714348" y="1714488"/>
            <a:ext cx="3666457" cy="7604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83172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74638"/>
            <a:ext cx="9220200" cy="1143000"/>
          </a:xfrm>
        </p:spPr>
        <p:txBody>
          <a:bodyPr>
            <a:normAutofit/>
          </a:bodyPr>
          <a:lstStyle/>
          <a:p>
            <a:r>
              <a:rPr lang="en-US" dirty="0"/>
              <a:t>Garbage Collection (Reference Count.)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Reference counting</a:t>
            </a:r>
          </a:p>
          <a:p>
            <a:pPr lvl="1"/>
            <a:r>
              <a:rPr lang="en-US" dirty="0" err="1"/>
              <a:t>Adiciona</a:t>
            </a:r>
            <a:r>
              <a:rPr lang="en-US" dirty="0"/>
              <a:t> campo extra a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célula</a:t>
            </a:r>
            <a:r>
              <a:rPr lang="en-US" dirty="0"/>
              <a:t> de </a:t>
            </a:r>
            <a:r>
              <a:rPr lang="en-US" dirty="0" err="1"/>
              <a:t>memória</a:t>
            </a:r>
            <a:endParaRPr lang="en-US" dirty="0"/>
          </a:p>
          <a:p>
            <a:pPr lvl="1"/>
            <a:r>
              <a:rPr lang="en-US" dirty="0" err="1"/>
              <a:t>Atualiza</a:t>
            </a:r>
            <a:r>
              <a:rPr lang="en-US" dirty="0"/>
              <a:t> campo de </a:t>
            </a:r>
            <a:r>
              <a:rPr lang="en-US" dirty="0" err="1"/>
              <a:t>acordo</a:t>
            </a:r>
            <a:r>
              <a:rPr lang="en-US" dirty="0"/>
              <a:t> com </a:t>
            </a:r>
            <a:r>
              <a:rPr lang="en-US" dirty="0" err="1"/>
              <a:t>operação</a:t>
            </a:r>
            <a:endParaRPr lang="en-US" dirty="0"/>
          </a:p>
          <a:p>
            <a:pPr lvl="1"/>
            <a:r>
              <a:rPr lang="en-US" dirty="0" err="1"/>
              <a:t>Quando</a:t>
            </a:r>
            <a:r>
              <a:rPr lang="en-US" dirty="0"/>
              <a:t> </a:t>
            </a:r>
            <a:r>
              <a:rPr lang="en-US" dirty="0" err="1"/>
              <a:t>contador</a:t>
            </a:r>
            <a:r>
              <a:rPr lang="en-US" dirty="0"/>
              <a:t> de um </a:t>
            </a:r>
            <a:r>
              <a:rPr lang="en-US" dirty="0" err="1"/>
              <a:t>objeto</a:t>
            </a:r>
            <a:r>
              <a:rPr lang="en-US" dirty="0"/>
              <a:t> </a:t>
            </a:r>
            <a:r>
              <a:rPr lang="en-US" dirty="0" err="1"/>
              <a:t>chega</a:t>
            </a:r>
            <a:r>
              <a:rPr lang="en-US" dirty="0"/>
              <a:t> a zero, </a:t>
            </a:r>
            <a:r>
              <a:rPr lang="en-US" dirty="0" err="1"/>
              <a:t>elimina</a:t>
            </a:r>
            <a:r>
              <a:rPr lang="en-US" dirty="0"/>
              <a:t>-se </a:t>
            </a: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objetos</a:t>
            </a:r>
            <a:r>
              <a:rPr lang="en-US" dirty="0"/>
              <a:t> </a:t>
            </a:r>
            <a:r>
              <a:rPr lang="en-US" dirty="0" err="1"/>
              <a:t>alcançáveis</a:t>
            </a:r>
            <a:r>
              <a:rPr lang="en-US" dirty="0"/>
              <a:t> a </a:t>
            </a:r>
            <a:r>
              <a:rPr lang="en-US" dirty="0" err="1"/>
              <a:t>partir</a:t>
            </a:r>
            <a:r>
              <a:rPr lang="en-US" dirty="0"/>
              <a:t> dele</a:t>
            </a:r>
          </a:p>
          <a:p>
            <a:r>
              <a:rPr lang="en-US" dirty="0"/>
              <a:t>Pros</a:t>
            </a:r>
          </a:p>
          <a:p>
            <a:pPr lvl="1"/>
            <a:r>
              <a:rPr lang="en-US" dirty="0" err="1"/>
              <a:t>Promove</a:t>
            </a:r>
            <a:r>
              <a:rPr lang="en-US" dirty="0"/>
              <a:t> </a:t>
            </a:r>
            <a:r>
              <a:rPr lang="en-US" dirty="0" err="1"/>
              <a:t>previsibilidade</a:t>
            </a:r>
            <a:r>
              <a:rPr lang="en-US" dirty="0"/>
              <a:t> - Evita </a:t>
            </a:r>
            <a:r>
              <a:rPr lang="en-US" dirty="0" err="1"/>
              <a:t>interrupção</a:t>
            </a:r>
            <a:r>
              <a:rPr lang="en-US" dirty="0"/>
              <a:t> da </a:t>
            </a:r>
            <a:r>
              <a:rPr lang="en-US" dirty="0" err="1"/>
              <a:t>execução</a:t>
            </a:r>
            <a:r>
              <a:rPr lang="en-US" dirty="0"/>
              <a:t> com eventual </a:t>
            </a:r>
            <a:r>
              <a:rPr lang="en-US" dirty="0" err="1"/>
              <a:t>execução</a:t>
            </a:r>
            <a:r>
              <a:rPr lang="en-US" dirty="0"/>
              <a:t> do </a:t>
            </a:r>
            <a:r>
              <a:rPr lang="en-US" dirty="0" err="1"/>
              <a:t>processo</a:t>
            </a:r>
            <a:r>
              <a:rPr lang="en-US" dirty="0"/>
              <a:t> de GC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 err="1"/>
              <a:t>Custo</a:t>
            </a:r>
            <a:r>
              <a:rPr lang="en-US" dirty="0"/>
              <a:t> de </a:t>
            </a:r>
            <a:r>
              <a:rPr lang="en-US" dirty="0" err="1"/>
              <a:t>incrementar-decrementar</a:t>
            </a:r>
            <a:endParaRPr lang="en-US" dirty="0"/>
          </a:p>
          <a:p>
            <a:pPr lvl="1"/>
            <a:r>
              <a:rPr lang="en-US" dirty="0" err="1"/>
              <a:t>Problemas</a:t>
            </a:r>
            <a:r>
              <a:rPr lang="en-US" dirty="0"/>
              <a:t> com </a:t>
            </a:r>
            <a:r>
              <a:rPr lang="en-US" dirty="0" err="1"/>
              <a:t>estruturas</a:t>
            </a:r>
            <a:r>
              <a:rPr lang="en-US" dirty="0"/>
              <a:t> </a:t>
            </a:r>
            <a:r>
              <a:rPr lang="en-US" dirty="0" err="1"/>
              <a:t>cíclicas</a:t>
            </a:r>
            <a:r>
              <a:rPr lang="en-US" dirty="0"/>
              <a:t> (</a:t>
            </a:r>
            <a:r>
              <a:rPr lang="en-US" dirty="0" err="1"/>
              <a:t>recursivas</a:t>
            </a:r>
            <a:r>
              <a:rPr lang="en-US" dirty="0"/>
              <a:t>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4403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Heap</a:t>
            </a:r>
            <a:r>
              <a:rPr lang="pt-BR" dirty="0"/>
              <a:t> e Pilha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85786" y="1428736"/>
            <a:ext cx="7742825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2400" b="1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>
                <a:latin typeface="Courier New" pitchFamily="49" charset="0"/>
                <a:cs typeface="Courier New" pitchFamily="49" charset="0"/>
              </a:rPr>
              <a:t>Tree</a:t>
            </a:r>
            <a:r>
              <a:rPr lang="pt-BR" sz="2400" b="1" dirty="0">
                <a:latin typeface="Courier New" pitchFamily="49" charset="0"/>
                <a:cs typeface="Courier New" pitchFamily="49" charset="0"/>
              </a:rPr>
              <a:t> { ... </a:t>
            </a:r>
          </a:p>
          <a:p>
            <a:r>
              <a:rPr lang="pt-BR" sz="2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400" b="1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>
                <a:latin typeface="Courier New" pitchFamily="49" charset="0"/>
                <a:cs typeface="Courier New" pitchFamily="49" charset="0"/>
              </a:rPr>
              <a:t>static</a:t>
            </a:r>
            <a:r>
              <a:rPr lang="pt-BR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2400" b="1" dirty="0">
                <a:latin typeface="Courier New" pitchFamily="49" charset="0"/>
                <a:cs typeface="Courier New" pitchFamily="49" charset="0"/>
              </a:rPr>
              <a:t>(String[] </a:t>
            </a:r>
            <a:r>
              <a:rPr lang="pt-BR" sz="2400" b="1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pt-BR" sz="2400" b="1" dirty="0"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pt-BR" sz="24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2400" b="1" dirty="0" err="1">
                <a:latin typeface="Courier New" pitchFamily="49" charset="0"/>
                <a:cs typeface="Courier New" pitchFamily="49" charset="0"/>
              </a:rPr>
              <a:t>Tree</a:t>
            </a:r>
            <a:r>
              <a:rPr lang="pt-BR" sz="2400" b="1" dirty="0">
                <a:latin typeface="Courier New" pitchFamily="49" charset="0"/>
                <a:cs typeface="Courier New" pitchFamily="49" charset="0"/>
              </a:rPr>
              <a:t> t = </a:t>
            </a:r>
            <a:r>
              <a:rPr lang="pt-BR" sz="2400" b="1" dirty="0" err="1">
                <a:latin typeface="Courier New" pitchFamily="49" charset="0"/>
                <a:cs typeface="Courier New" pitchFamily="49" charset="0"/>
              </a:rPr>
              <a:t>new</a:t>
            </a:r>
            <a:r>
              <a:rPr lang="pt-BR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>
                <a:latin typeface="Courier New" pitchFamily="49" charset="0"/>
                <a:cs typeface="Courier New" pitchFamily="49" charset="0"/>
              </a:rPr>
              <a:t>Tree</a:t>
            </a:r>
            <a:r>
              <a:rPr lang="pt-BR" sz="2400" b="1" dirty="0">
                <a:latin typeface="Courier New" pitchFamily="49" charset="0"/>
                <a:cs typeface="Courier New" pitchFamily="49" charset="0"/>
              </a:rPr>
              <a:t>(5); </a:t>
            </a:r>
          </a:p>
          <a:p>
            <a:r>
              <a:rPr lang="pt-BR" sz="24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pt-BR" sz="24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00166" y="3628605"/>
            <a:ext cx="6356227" cy="28007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16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pt-BR" sz="16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javap</a:t>
            </a:r>
            <a:r>
              <a:rPr lang="pt-BR" sz="16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-</a:t>
            </a:r>
            <a:r>
              <a:rPr lang="pt-BR" sz="16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classpath</a:t>
            </a:r>
            <a:r>
              <a:rPr lang="pt-BR" sz="16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. -c </a:t>
            </a:r>
            <a:r>
              <a:rPr lang="pt-BR" sz="16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Tree</a:t>
            </a:r>
            <a:endParaRPr lang="pt-BR" sz="1600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Tree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extends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java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lang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Object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static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java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lang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.String[]);</a:t>
            </a: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Code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0:  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new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  #2; //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Tree</a:t>
            </a:r>
            <a:endParaRPr lang="pt-BR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3:  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dup</a:t>
            </a:r>
            <a:endParaRPr lang="pt-BR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4:   iconst_5</a:t>
            </a: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5:  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invokespecial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#3; //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Method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"&lt;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&gt;":(I)V</a:t>
            </a: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8:   astore_1</a:t>
            </a: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9:  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return</a:t>
            </a:r>
            <a:endParaRPr lang="pt-BR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}}</a:t>
            </a:r>
          </a:p>
        </p:txBody>
      </p:sp>
    </p:spTree>
    <p:extLst>
      <p:ext uri="{BB962C8B-B14F-4D97-AF65-F5344CB8AC3E}">
        <p14:creationId xmlns:p14="http://schemas.microsoft.com/office/powerpoint/2010/main" val="24567656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Heap</a:t>
            </a:r>
            <a:r>
              <a:rPr lang="pt-BR" dirty="0"/>
              <a:t> e Pilha</a:t>
            </a:r>
          </a:p>
        </p:txBody>
      </p:sp>
      <p:sp>
        <p:nvSpPr>
          <p:cNvPr id="4" name="Rectangle 3"/>
          <p:cNvSpPr/>
          <p:nvPr/>
        </p:nvSpPr>
        <p:spPr>
          <a:xfrm>
            <a:off x="4214810" y="2285992"/>
            <a:ext cx="1071570" cy="6429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/>
              <a:t>root</a:t>
            </a:r>
            <a:r>
              <a:rPr lang="pt-BR" dirty="0"/>
              <a:t>=</a:t>
            </a:r>
            <a:r>
              <a:rPr lang="pt-BR" dirty="0" err="1"/>
              <a:t>null</a:t>
            </a:r>
            <a:endParaRPr lang="pt-BR" dirty="0"/>
          </a:p>
        </p:txBody>
      </p:sp>
      <p:sp>
        <p:nvSpPr>
          <p:cNvPr id="7" name="TextBox 6"/>
          <p:cNvSpPr txBox="1"/>
          <p:nvPr/>
        </p:nvSpPr>
        <p:spPr>
          <a:xfrm>
            <a:off x="1500166" y="3628605"/>
            <a:ext cx="6356227" cy="28007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16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pt-BR" sz="16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javap</a:t>
            </a:r>
            <a:r>
              <a:rPr lang="pt-BR" sz="16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-</a:t>
            </a:r>
            <a:r>
              <a:rPr lang="pt-BR" sz="16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classpath</a:t>
            </a:r>
            <a:r>
              <a:rPr lang="pt-BR" sz="16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. -c </a:t>
            </a:r>
            <a:r>
              <a:rPr lang="pt-BR" sz="16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Tree</a:t>
            </a:r>
            <a:endParaRPr lang="pt-BR" sz="1600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Tree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extends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java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lang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Object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static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java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lang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.String[]);</a:t>
            </a: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Code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0:   </a:t>
            </a:r>
            <a:r>
              <a:rPr lang="pt-BR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pt-B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#2; //</a:t>
            </a:r>
            <a:r>
              <a:rPr lang="pt-BR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Tree</a:t>
            </a:r>
            <a:endParaRPr lang="pt-BR" sz="16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3:   </a:t>
            </a:r>
            <a:r>
              <a:rPr lang="pt-BR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dup</a:t>
            </a:r>
            <a:endParaRPr lang="pt-BR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4:   iconst_5</a:t>
            </a: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5:  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invokespecial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#3; //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Method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"&lt;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&gt;":(I)V</a:t>
            </a: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8:   astore_1</a:t>
            </a: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9:  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return</a:t>
            </a:r>
            <a:endParaRPr lang="pt-BR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}}</a:t>
            </a:r>
          </a:p>
        </p:txBody>
      </p:sp>
      <p:sp>
        <p:nvSpPr>
          <p:cNvPr id="8" name="Rectangle 7"/>
          <p:cNvSpPr/>
          <p:nvPr/>
        </p:nvSpPr>
        <p:spPr>
          <a:xfrm>
            <a:off x="1500166" y="2571744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?</a:t>
            </a:r>
          </a:p>
        </p:txBody>
      </p:sp>
      <p:sp>
        <p:nvSpPr>
          <p:cNvPr id="9" name="Rectangle 8"/>
          <p:cNvSpPr/>
          <p:nvPr/>
        </p:nvSpPr>
        <p:spPr>
          <a:xfrm>
            <a:off x="1500166" y="2214554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4" name="Straight Arrow Connector 13"/>
          <p:cNvCxnSpPr>
            <a:stCxn id="9" idx="3"/>
            <a:endCxn id="4" idx="1"/>
          </p:cNvCxnSpPr>
          <p:nvPr/>
        </p:nvCxnSpPr>
        <p:spPr>
          <a:xfrm>
            <a:off x="2285984" y="2393149"/>
            <a:ext cx="1928826" cy="2143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7" name="Rectangle 26"/>
          <p:cNvSpPr/>
          <p:nvPr/>
        </p:nvSpPr>
        <p:spPr>
          <a:xfrm>
            <a:off x="1500166" y="2928934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340213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Heap</a:t>
            </a:r>
            <a:r>
              <a:rPr lang="pt-BR" dirty="0"/>
              <a:t> e Pilha</a:t>
            </a:r>
          </a:p>
        </p:txBody>
      </p:sp>
      <p:sp>
        <p:nvSpPr>
          <p:cNvPr id="4" name="Rectangle 3"/>
          <p:cNvSpPr/>
          <p:nvPr/>
        </p:nvSpPr>
        <p:spPr>
          <a:xfrm>
            <a:off x="4214810" y="2285992"/>
            <a:ext cx="1071570" cy="6429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/>
              <a:t>root</a:t>
            </a:r>
            <a:r>
              <a:rPr lang="pt-BR" dirty="0"/>
              <a:t>=</a:t>
            </a:r>
            <a:r>
              <a:rPr lang="pt-BR" dirty="0" err="1"/>
              <a:t>null</a:t>
            </a:r>
            <a:endParaRPr lang="pt-BR" dirty="0"/>
          </a:p>
        </p:txBody>
      </p:sp>
      <p:sp>
        <p:nvSpPr>
          <p:cNvPr id="7" name="TextBox 6"/>
          <p:cNvSpPr txBox="1"/>
          <p:nvPr/>
        </p:nvSpPr>
        <p:spPr>
          <a:xfrm>
            <a:off x="1500166" y="3628605"/>
            <a:ext cx="6356227" cy="28007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16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pt-BR" sz="16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javap</a:t>
            </a:r>
            <a:r>
              <a:rPr lang="pt-BR" sz="16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-</a:t>
            </a:r>
            <a:r>
              <a:rPr lang="pt-BR" sz="16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classpath</a:t>
            </a:r>
            <a:r>
              <a:rPr lang="pt-BR" sz="16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. -c </a:t>
            </a:r>
            <a:r>
              <a:rPr lang="pt-BR" sz="16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Tree</a:t>
            </a:r>
            <a:endParaRPr lang="pt-BR" sz="1600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Tree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extends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java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lang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Object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static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java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lang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.String[]);</a:t>
            </a: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Code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0:   </a:t>
            </a:r>
            <a:r>
              <a:rPr lang="pt-BR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#2; //</a:t>
            </a:r>
            <a:r>
              <a:rPr lang="pt-BR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Tree</a:t>
            </a:r>
            <a:endParaRPr lang="pt-BR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3:   </a:t>
            </a:r>
            <a:r>
              <a:rPr lang="pt-BR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dup</a:t>
            </a:r>
            <a:endParaRPr lang="pt-BR" sz="16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4:   iconst_5</a:t>
            </a: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5:  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invokespecial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#3; //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Method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"&lt;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&gt;":(I)V</a:t>
            </a: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8:   astore_1</a:t>
            </a: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9:  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return</a:t>
            </a:r>
            <a:endParaRPr lang="pt-BR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}}</a:t>
            </a:r>
          </a:p>
        </p:txBody>
      </p:sp>
      <p:sp>
        <p:nvSpPr>
          <p:cNvPr id="8" name="Rectangle 7"/>
          <p:cNvSpPr/>
          <p:nvPr/>
        </p:nvSpPr>
        <p:spPr>
          <a:xfrm>
            <a:off x="1500166" y="2571744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?</a:t>
            </a:r>
          </a:p>
        </p:txBody>
      </p:sp>
      <p:sp>
        <p:nvSpPr>
          <p:cNvPr id="9" name="Rectangle 8"/>
          <p:cNvSpPr/>
          <p:nvPr/>
        </p:nvSpPr>
        <p:spPr>
          <a:xfrm>
            <a:off x="1500166" y="2214554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4" name="Straight Arrow Connector 13"/>
          <p:cNvCxnSpPr>
            <a:stCxn id="9" idx="3"/>
            <a:endCxn id="4" idx="1"/>
          </p:cNvCxnSpPr>
          <p:nvPr/>
        </p:nvCxnSpPr>
        <p:spPr>
          <a:xfrm>
            <a:off x="2285984" y="2393149"/>
            <a:ext cx="1928826" cy="2143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7" name="Rectangle 26"/>
          <p:cNvSpPr/>
          <p:nvPr/>
        </p:nvSpPr>
        <p:spPr>
          <a:xfrm>
            <a:off x="1500166" y="2928934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?</a:t>
            </a:r>
          </a:p>
        </p:txBody>
      </p:sp>
      <p:sp>
        <p:nvSpPr>
          <p:cNvPr id="10" name="Rectangle 9"/>
          <p:cNvSpPr/>
          <p:nvPr/>
        </p:nvSpPr>
        <p:spPr>
          <a:xfrm>
            <a:off x="1500166" y="1857364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1" name="Straight Arrow Connector 10"/>
          <p:cNvCxnSpPr>
            <a:stCxn id="10" idx="3"/>
            <a:endCxn id="4" idx="1"/>
          </p:cNvCxnSpPr>
          <p:nvPr/>
        </p:nvCxnSpPr>
        <p:spPr>
          <a:xfrm>
            <a:off x="2285984" y="2035959"/>
            <a:ext cx="1928826" cy="5715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2454202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Heap</a:t>
            </a:r>
            <a:r>
              <a:rPr lang="pt-BR" dirty="0"/>
              <a:t> e Pilha</a:t>
            </a:r>
          </a:p>
        </p:txBody>
      </p:sp>
      <p:sp>
        <p:nvSpPr>
          <p:cNvPr id="4" name="Rectangle 3"/>
          <p:cNvSpPr/>
          <p:nvPr/>
        </p:nvSpPr>
        <p:spPr>
          <a:xfrm>
            <a:off x="4214810" y="2285992"/>
            <a:ext cx="1071570" cy="6429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/>
              <a:t>root</a:t>
            </a:r>
            <a:r>
              <a:rPr lang="pt-BR" dirty="0"/>
              <a:t>=</a:t>
            </a:r>
            <a:r>
              <a:rPr lang="pt-BR" dirty="0" err="1"/>
              <a:t>null</a:t>
            </a:r>
            <a:endParaRPr lang="pt-BR" dirty="0"/>
          </a:p>
        </p:txBody>
      </p:sp>
      <p:sp>
        <p:nvSpPr>
          <p:cNvPr id="7" name="TextBox 6"/>
          <p:cNvSpPr txBox="1"/>
          <p:nvPr/>
        </p:nvSpPr>
        <p:spPr>
          <a:xfrm>
            <a:off x="1500166" y="3628605"/>
            <a:ext cx="6356227" cy="28007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16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pt-BR" sz="16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javap</a:t>
            </a:r>
            <a:r>
              <a:rPr lang="pt-BR" sz="16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-</a:t>
            </a:r>
            <a:r>
              <a:rPr lang="pt-BR" sz="16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classpath</a:t>
            </a:r>
            <a:r>
              <a:rPr lang="pt-BR" sz="16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. -c </a:t>
            </a:r>
            <a:r>
              <a:rPr lang="pt-BR" sz="16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Tree</a:t>
            </a:r>
            <a:endParaRPr lang="pt-BR" sz="1600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Tree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extends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java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lang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Object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static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java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lang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.String[]);</a:t>
            </a: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Code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0:   </a:t>
            </a:r>
            <a:r>
              <a:rPr lang="pt-BR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#2; //</a:t>
            </a:r>
            <a:r>
              <a:rPr lang="pt-BR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Tree</a:t>
            </a:r>
            <a:endParaRPr lang="pt-BR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3:   </a:t>
            </a:r>
            <a:r>
              <a:rPr lang="pt-BR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dup</a:t>
            </a:r>
            <a:endParaRPr lang="pt-BR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4:   iconst_5</a:t>
            </a: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5:  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invokespecial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#3; //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Method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"&lt;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&gt;":(I)V</a:t>
            </a: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8:   astore_1</a:t>
            </a: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9:  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return</a:t>
            </a:r>
            <a:endParaRPr lang="pt-BR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}}</a:t>
            </a:r>
          </a:p>
        </p:txBody>
      </p:sp>
      <p:sp>
        <p:nvSpPr>
          <p:cNvPr id="8" name="Rectangle 7"/>
          <p:cNvSpPr/>
          <p:nvPr/>
        </p:nvSpPr>
        <p:spPr>
          <a:xfrm>
            <a:off x="1500166" y="2571744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?</a:t>
            </a:r>
          </a:p>
        </p:txBody>
      </p:sp>
      <p:sp>
        <p:nvSpPr>
          <p:cNvPr id="9" name="Rectangle 8"/>
          <p:cNvSpPr/>
          <p:nvPr/>
        </p:nvSpPr>
        <p:spPr>
          <a:xfrm>
            <a:off x="1500166" y="2214554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Rectangle 9"/>
          <p:cNvSpPr/>
          <p:nvPr/>
        </p:nvSpPr>
        <p:spPr>
          <a:xfrm>
            <a:off x="1500166" y="1857364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2" name="Straight Arrow Connector 11"/>
          <p:cNvCxnSpPr>
            <a:stCxn id="10" idx="3"/>
            <a:endCxn id="4" idx="1"/>
          </p:cNvCxnSpPr>
          <p:nvPr/>
        </p:nvCxnSpPr>
        <p:spPr>
          <a:xfrm>
            <a:off x="2285984" y="2035959"/>
            <a:ext cx="1928826" cy="5715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Straight Arrow Connector 13"/>
          <p:cNvCxnSpPr>
            <a:stCxn id="9" idx="3"/>
            <a:endCxn id="4" idx="1"/>
          </p:cNvCxnSpPr>
          <p:nvPr/>
        </p:nvCxnSpPr>
        <p:spPr>
          <a:xfrm>
            <a:off x="2285984" y="2393149"/>
            <a:ext cx="1928826" cy="2143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5" name="Rectangle 14"/>
          <p:cNvSpPr/>
          <p:nvPr/>
        </p:nvSpPr>
        <p:spPr>
          <a:xfrm>
            <a:off x="1500166" y="1500174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500166" y="2928934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1046623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Heap</a:t>
            </a:r>
            <a:r>
              <a:rPr lang="pt-BR" dirty="0"/>
              <a:t> e Pilha</a:t>
            </a:r>
          </a:p>
        </p:txBody>
      </p:sp>
      <p:sp>
        <p:nvSpPr>
          <p:cNvPr id="4" name="Rectangle 3"/>
          <p:cNvSpPr/>
          <p:nvPr/>
        </p:nvSpPr>
        <p:spPr>
          <a:xfrm>
            <a:off x="4214810" y="2285992"/>
            <a:ext cx="642942" cy="6429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/>
              <a:t>root</a:t>
            </a:r>
            <a:endParaRPr lang="pt-BR" dirty="0"/>
          </a:p>
        </p:txBody>
      </p:sp>
      <p:sp>
        <p:nvSpPr>
          <p:cNvPr id="5" name="Oval 4"/>
          <p:cNvSpPr/>
          <p:nvPr/>
        </p:nvSpPr>
        <p:spPr>
          <a:xfrm>
            <a:off x="6215074" y="2143116"/>
            <a:ext cx="1571636" cy="9286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/>
              <a:t>val</a:t>
            </a:r>
            <a:r>
              <a:rPr lang="pt-BR" dirty="0"/>
              <a:t>=5, </a:t>
            </a:r>
          </a:p>
          <a:p>
            <a:pPr algn="ctr"/>
            <a:r>
              <a:rPr lang="pt-BR" dirty="0"/>
              <a:t>l= </a:t>
            </a:r>
            <a:r>
              <a:rPr lang="pt-BR" dirty="0" err="1"/>
              <a:t>null</a:t>
            </a:r>
            <a:r>
              <a:rPr lang="pt-BR" dirty="0"/>
              <a:t> , r=</a:t>
            </a:r>
            <a:r>
              <a:rPr lang="pt-BR" dirty="0" err="1"/>
              <a:t>null</a:t>
            </a:r>
            <a:endParaRPr lang="pt-BR" dirty="0"/>
          </a:p>
        </p:txBody>
      </p:sp>
      <p:cxnSp>
        <p:nvCxnSpPr>
          <p:cNvPr id="6" name="Straight Arrow Connector 5"/>
          <p:cNvCxnSpPr>
            <a:stCxn id="4" idx="3"/>
            <a:endCxn id="5" idx="2"/>
          </p:cNvCxnSpPr>
          <p:nvPr/>
        </p:nvCxnSpPr>
        <p:spPr>
          <a:xfrm>
            <a:off x="4857752" y="2607463"/>
            <a:ext cx="135732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" name="TextBox 6"/>
          <p:cNvSpPr txBox="1"/>
          <p:nvPr/>
        </p:nvSpPr>
        <p:spPr>
          <a:xfrm>
            <a:off x="1500166" y="3628605"/>
            <a:ext cx="6356227" cy="28007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16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pt-BR" sz="16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javap</a:t>
            </a:r>
            <a:r>
              <a:rPr lang="pt-BR" sz="16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-</a:t>
            </a:r>
            <a:r>
              <a:rPr lang="pt-BR" sz="16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classpath</a:t>
            </a:r>
            <a:r>
              <a:rPr lang="pt-BR" sz="16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. -c </a:t>
            </a:r>
            <a:r>
              <a:rPr lang="pt-BR" sz="16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Tree</a:t>
            </a:r>
            <a:endParaRPr lang="pt-BR" sz="1600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Tree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extends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java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lang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Object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static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java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lang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.String[]);</a:t>
            </a:r>
          </a:p>
          <a:p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Code</a:t>
            </a: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0:   </a:t>
            </a:r>
            <a:r>
              <a:rPr lang="pt-BR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#2; //</a:t>
            </a:r>
            <a:r>
              <a:rPr lang="pt-BR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Tree</a:t>
            </a:r>
            <a:endParaRPr lang="pt-BR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3:   </a:t>
            </a:r>
            <a:r>
              <a:rPr lang="pt-BR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dup</a:t>
            </a:r>
            <a:endParaRPr lang="pt-BR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4:   iconst_5</a:t>
            </a:r>
          </a:p>
          <a:p>
            <a:r>
              <a:rPr lang="pt-B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5:   </a:t>
            </a:r>
            <a:r>
              <a:rPr lang="pt-BR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invokespecial</a:t>
            </a:r>
            <a:r>
              <a:rPr lang="pt-B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#3; //</a:t>
            </a:r>
            <a:r>
              <a:rPr lang="pt-BR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Method</a:t>
            </a:r>
            <a:r>
              <a:rPr lang="pt-B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"&lt;</a:t>
            </a:r>
            <a:r>
              <a:rPr lang="pt-BR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pt-B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&gt;":(I)V</a:t>
            </a: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8:   astore_1</a:t>
            </a: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9:  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return</a:t>
            </a:r>
            <a:endParaRPr lang="pt-BR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}}</a:t>
            </a:r>
          </a:p>
        </p:txBody>
      </p:sp>
      <p:sp>
        <p:nvSpPr>
          <p:cNvPr id="8" name="Rectangle 7"/>
          <p:cNvSpPr/>
          <p:nvPr/>
        </p:nvSpPr>
        <p:spPr>
          <a:xfrm>
            <a:off x="1500166" y="2571744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?</a:t>
            </a:r>
          </a:p>
        </p:txBody>
      </p:sp>
      <p:sp>
        <p:nvSpPr>
          <p:cNvPr id="9" name="Rectangle 8"/>
          <p:cNvSpPr/>
          <p:nvPr/>
        </p:nvSpPr>
        <p:spPr>
          <a:xfrm>
            <a:off x="1500166" y="2214554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4" name="Straight Arrow Connector 13"/>
          <p:cNvCxnSpPr>
            <a:stCxn id="9" idx="3"/>
            <a:endCxn id="4" idx="1"/>
          </p:cNvCxnSpPr>
          <p:nvPr/>
        </p:nvCxnSpPr>
        <p:spPr>
          <a:xfrm>
            <a:off x="2285984" y="2393149"/>
            <a:ext cx="1928826" cy="2143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" name="Rectangle 9"/>
          <p:cNvSpPr/>
          <p:nvPr/>
        </p:nvSpPr>
        <p:spPr>
          <a:xfrm>
            <a:off x="1500166" y="2928934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71091414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Heap</a:t>
            </a:r>
            <a:r>
              <a:rPr lang="pt-BR" dirty="0"/>
              <a:t> e Pilha</a:t>
            </a:r>
          </a:p>
        </p:txBody>
      </p:sp>
      <p:sp>
        <p:nvSpPr>
          <p:cNvPr id="4" name="Rectangle 3"/>
          <p:cNvSpPr/>
          <p:nvPr/>
        </p:nvSpPr>
        <p:spPr>
          <a:xfrm>
            <a:off x="4214810" y="2285992"/>
            <a:ext cx="642942" cy="6429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/>
              <a:t>root</a:t>
            </a:r>
            <a:endParaRPr lang="pt-BR" dirty="0"/>
          </a:p>
        </p:txBody>
      </p:sp>
      <p:sp>
        <p:nvSpPr>
          <p:cNvPr id="5" name="Oval 4"/>
          <p:cNvSpPr/>
          <p:nvPr/>
        </p:nvSpPr>
        <p:spPr>
          <a:xfrm>
            <a:off x="6215074" y="2143116"/>
            <a:ext cx="1571636" cy="9286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/>
              <a:t>val</a:t>
            </a:r>
            <a:r>
              <a:rPr lang="pt-BR" dirty="0"/>
              <a:t>=5, </a:t>
            </a:r>
          </a:p>
          <a:p>
            <a:pPr algn="ctr"/>
            <a:r>
              <a:rPr lang="pt-BR" dirty="0"/>
              <a:t>l= </a:t>
            </a:r>
            <a:r>
              <a:rPr lang="pt-BR" dirty="0" err="1"/>
              <a:t>null</a:t>
            </a:r>
            <a:r>
              <a:rPr lang="pt-BR" dirty="0"/>
              <a:t> , r=</a:t>
            </a:r>
            <a:r>
              <a:rPr lang="pt-BR" dirty="0" err="1"/>
              <a:t>null</a:t>
            </a:r>
            <a:endParaRPr lang="pt-BR" dirty="0"/>
          </a:p>
        </p:txBody>
      </p:sp>
      <p:cxnSp>
        <p:nvCxnSpPr>
          <p:cNvPr id="6" name="Straight Arrow Connector 5"/>
          <p:cNvCxnSpPr>
            <a:stCxn id="4" idx="3"/>
            <a:endCxn id="5" idx="2"/>
          </p:cNvCxnSpPr>
          <p:nvPr/>
        </p:nvCxnSpPr>
        <p:spPr>
          <a:xfrm>
            <a:off x="4857752" y="2607463"/>
            <a:ext cx="135732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" name="TextBox 6"/>
          <p:cNvSpPr txBox="1"/>
          <p:nvPr/>
        </p:nvSpPr>
        <p:spPr>
          <a:xfrm>
            <a:off x="1500166" y="3628605"/>
            <a:ext cx="6356227" cy="28007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16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pt-BR" sz="16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javap</a:t>
            </a:r>
            <a:r>
              <a:rPr lang="pt-BR" sz="16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-</a:t>
            </a:r>
            <a:r>
              <a:rPr lang="pt-BR" sz="16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classpath</a:t>
            </a:r>
            <a:r>
              <a:rPr lang="pt-BR" sz="16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. -c </a:t>
            </a:r>
            <a:r>
              <a:rPr lang="pt-BR" sz="16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Tree</a:t>
            </a:r>
            <a:endParaRPr lang="pt-BR" sz="1600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Tree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extends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java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lang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Object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static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java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lang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.String[]);</a:t>
            </a:r>
          </a:p>
          <a:p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Code</a:t>
            </a: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0:   </a:t>
            </a:r>
            <a:r>
              <a:rPr lang="pt-BR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#2; //</a:t>
            </a:r>
            <a:r>
              <a:rPr lang="pt-BR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Tree</a:t>
            </a:r>
            <a:endParaRPr lang="pt-BR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3:   </a:t>
            </a:r>
            <a:r>
              <a:rPr lang="pt-BR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dup</a:t>
            </a:r>
            <a:endParaRPr lang="pt-BR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4:   iconst_5</a:t>
            </a:r>
          </a:p>
          <a:p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5:   </a:t>
            </a:r>
            <a:r>
              <a:rPr lang="pt-BR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invokespecial</a:t>
            </a: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#3; //</a:t>
            </a:r>
            <a:r>
              <a:rPr lang="pt-BR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Method</a:t>
            </a: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"&lt;</a:t>
            </a:r>
            <a:r>
              <a:rPr lang="pt-BR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&gt;":(I)V</a:t>
            </a:r>
          </a:p>
          <a:p>
            <a:r>
              <a:rPr lang="pt-B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8:   astore_1</a:t>
            </a: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9:  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return</a:t>
            </a:r>
            <a:endParaRPr lang="pt-BR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}}</a:t>
            </a:r>
          </a:p>
        </p:txBody>
      </p:sp>
      <p:sp>
        <p:nvSpPr>
          <p:cNvPr id="8" name="Rectangle 7"/>
          <p:cNvSpPr/>
          <p:nvPr/>
        </p:nvSpPr>
        <p:spPr>
          <a:xfrm>
            <a:off x="1500166" y="2571744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4" name="Straight Arrow Connector 13"/>
          <p:cNvCxnSpPr>
            <a:stCxn id="8" idx="3"/>
            <a:endCxn id="4" idx="1"/>
          </p:cNvCxnSpPr>
          <p:nvPr/>
        </p:nvCxnSpPr>
        <p:spPr>
          <a:xfrm flipV="1">
            <a:off x="2285984" y="2607463"/>
            <a:ext cx="1928826" cy="1428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" name="Rectangle 8"/>
          <p:cNvSpPr/>
          <p:nvPr/>
        </p:nvSpPr>
        <p:spPr>
          <a:xfrm>
            <a:off x="1500166" y="2928934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8939687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Heap</a:t>
            </a:r>
            <a:r>
              <a:rPr lang="pt-BR" dirty="0"/>
              <a:t> e Área Estática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71736" y="2819400"/>
            <a:ext cx="3714776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Como organizar os dados 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57356" y="3572181"/>
            <a:ext cx="535785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Como implementar </a:t>
            </a:r>
            <a:r>
              <a:rPr lang="pt-BR" sz="2400" dirty="0" err="1"/>
              <a:t>dynamic</a:t>
            </a:r>
            <a:r>
              <a:rPr lang="pt-BR" sz="2400" dirty="0"/>
              <a:t> </a:t>
            </a:r>
            <a:r>
              <a:rPr lang="pt-BR" sz="2400" dirty="0" err="1"/>
              <a:t>binding</a:t>
            </a:r>
            <a:r>
              <a:rPr lang="pt-BR" sz="2400" dirty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3517002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Compilador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compilador</a:t>
            </a:r>
            <a:r>
              <a:rPr lang="en-US" dirty="0"/>
              <a:t> </a:t>
            </a:r>
            <a:r>
              <a:rPr lang="en-US" dirty="0" err="1"/>
              <a:t>embute</a:t>
            </a:r>
            <a:r>
              <a:rPr lang="en-US" dirty="0"/>
              <a:t> </a:t>
            </a:r>
            <a:r>
              <a:rPr lang="en-US" dirty="0" err="1"/>
              <a:t>gerenciador</a:t>
            </a:r>
            <a:r>
              <a:rPr lang="en-US" dirty="0"/>
              <a:t> de </a:t>
            </a:r>
            <a:r>
              <a:rPr lang="en-US" dirty="0" err="1"/>
              <a:t>mémória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programa</a:t>
            </a:r>
            <a:r>
              <a:rPr lang="en-US" dirty="0"/>
              <a:t> </a:t>
            </a:r>
            <a:r>
              <a:rPr lang="en-US" dirty="0" err="1"/>
              <a:t>gerado</a:t>
            </a:r>
            <a:endParaRPr lang="en-US" dirty="0"/>
          </a:p>
          <a:p>
            <a:r>
              <a:rPr lang="en-US" dirty="0"/>
              <a:t>Serve para </a:t>
            </a:r>
            <a:r>
              <a:rPr lang="en-US" dirty="0" err="1"/>
              <a:t>fazer</a:t>
            </a:r>
            <a:r>
              <a:rPr lang="en-US" dirty="0"/>
              <a:t> interface com SO</a:t>
            </a:r>
          </a:p>
        </p:txBody>
      </p:sp>
      <p:sp>
        <p:nvSpPr>
          <p:cNvPr id="5" name="Retângulo 4"/>
          <p:cNvSpPr/>
          <p:nvPr/>
        </p:nvSpPr>
        <p:spPr>
          <a:xfrm>
            <a:off x="1720269" y="4495800"/>
            <a:ext cx="1828800" cy="1131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tângulo 5"/>
          <p:cNvSpPr/>
          <p:nvPr/>
        </p:nvSpPr>
        <p:spPr>
          <a:xfrm>
            <a:off x="1720269" y="3657600"/>
            <a:ext cx="18288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gerenciador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memória</a:t>
            </a:r>
            <a:endParaRPr lang="en-US" dirty="0"/>
          </a:p>
        </p:txBody>
      </p:sp>
      <p:sp>
        <p:nvSpPr>
          <p:cNvPr id="7" name="CaixaDeTexto 6"/>
          <p:cNvSpPr txBox="1"/>
          <p:nvPr/>
        </p:nvSpPr>
        <p:spPr>
          <a:xfrm>
            <a:off x="2329867" y="5650468"/>
            <a:ext cx="563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.exe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5029200" y="4114800"/>
            <a:ext cx="18288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Representação</a:t>
            </a:r>
            <a:r>
              <a:rPr lang="en-US" dirty="0">
                <a:solidFill>
                  <a:schemeClr val="tx1"/>
                </a:solidFill>
              </a:rPr>
              <a:t> do </a:t>
            </a:r>
            <a:r>
              <a:rPr lang="en-US" dirty="0" err="1">
                <a:solidFill>
                  <a:schemeClr val="tx1"/>
                </a:solidFill>
              </a:rPr>
              <a:t>programa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memória</a:t>
            </a:r>
            <a:endParaRPr lang="en-US" dirty="0"/>
          </a:p>
        </p:txBody>
      </p:sp>
      <p:sp>
        <p:nvSpPr>
          <p:cNvPr id="14" name="Retângulo 13"/>
          <p:cNvSpPr/>
          <p:nvPr/>
        </p:nvSpPr>
        <p:spPr>
          <a:xfrm>
            <a:off x="3858490" y="5081155"/>
            <a:ext cx="2999510" cy="569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Sistema </a:t>
            </a:r>
            <a:r>
              <a:rPr lang="en-US" dirty="0" err="1"/>
              <a:t>Operacional</a:t>
            </a:r>
            <a:endParaRPr lang="en-US" dirty="0"/>
          </a:p>
        </p:txBody>
      </p:sp>
      <p:cxnSp>
        <p:nvCxnSpPr>
          <p:cNvPr id="16" name="Conector de seta reta 15"/>
          <p:cNvCxnSpPr/>
          <p:nvPr/>
        </p:nvCxnSpPr>
        <p:spPr>
          <a:xfrm>
            <a:off x="3733800" y="4076700"/>
            <a:ext cx="609600" cy="723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66986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914400" y="2362200"/>
            <a:ext cx="41148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14546" y="1714488"/>
            <a:ext cx="4628190" cy="46474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Point</a:t>
            </a: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protected</a:t>
            </a: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x,y;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Point</a:t>
            </a: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pt-BR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x, </a:t>
            </a:r>
            <a:r>
              <a:rPr lang="pt-BR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y) {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.x=x; </a:t>
            </a:r>
            <a:r>
              <a:rPr lang="pt-BR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.y=y;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move(</a:t>
            </a:r>
            <a:r>
              <a:rPr lang="pt-BR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dx, </a:t>
            </a:r>
            <a:r>
              <a:rPr lang="pt-BR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dy</a:t>
            </a: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.x += dx; </a:t>
            </a:r>
            <a:r>
              <a:rPr lang="pt-BR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.y += </a:t>
            </a:r>
            <a:r>
              <a:rPr lang="pt-BR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dy</a:t>
            </a: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area</a:t>
            </a: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0.0;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Point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that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dx=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.x –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that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.x;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.y –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that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.y;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Math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(dx*dx +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}</a:t>
            </a:r>
            <a:endParaRPr lang="pt-BR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691003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1: código</a:t>
            </a:r>
          </a:p>
        </p:txBody>
      </p: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4343400" y="2362200"/>
            <a:ext cx="1524000" cy="1219200"/>
            <a:chOff x="960" y="1824"/>
            <a:chExt cx="960" cy="768"/>
          </a:xfrm>
        </p:grpSpPr>
        <p:grpSp>
          <p:nvGrpSpPr>
            <p:cNvPr id="12" name="Group 6"/>
            <p:cNvGrpSpPr>
              <a:grpSpLocks/>
            </p:cNvGrpSpPr>
            <p:nvPr/>
          </p:nvGrpSpPr>
          <p:grpSpPr bwMode="auto">
            <a:xfrm>
              <a:off x="960" y="1824"/>
              <a:ext cx="960" cy="192"/>
              <a:chOff x="960" y="1824"/>
              <a:chExt cx="960" cy="192"/>
            </a:xfrm>
          </p:grpSpPr>
          <p:sp>
            <p:nvSpPr>
              <p:cNvPr id="25" name="Rectangle 3"/>
              <p:cNvSpPr>
                <a:spLocks noChangeArrowheads="1"/>
              </p:cNvSpPr>
              <p:nvPr/>
            </p:nvSpPr>
            <p:spPr bwMode="auto">
              <a:xfrm>
                <a:off x="960" y="1824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6" name="Oval 4"/>
              <p:cNvSpPr>
                <a:spLocks noChangeArrowheads="1"/>
              </p:cNvSpPr>
              <p:nvPr/>
            </p:nvSpPr>
            <p:spPr bwMode="auto">
              <a:xfrm>
                <a:off x="1227" y="1872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7" name="Line 5"/>
              <p:cNvSpPr>
                <a:spLocks noChangeShapeType="1"/>
              </p:cNvSpPr>
              <p:nvPr/>
            </p:nvSpPr>
            <p:spPr bwMode="auto">
              <a:xfrm>
                <a:off x="1296" y="1920"/>
                <a:ext cx="624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pt-BR"/>
              </a:p>
            </p:txBody>
          </p:sp>
        </p:grpSp>
        <p:grpSp>
          <p:nvGrpSpPr>
            <p:cNvPr id="13" name="Group 7"/>
            <p:cNvGrpSpPr>
              <a:grpSpLocks/>
            </p:cNvGrpSpPr>
            <p:nvPr/>
          </p:nvGrpSpPr>
          <p:grpSpPr bwMode="auto">
            <a:xfrm>
              <a:off x="960" y="2016"/>
              <a:ext cx="960" cy="192"/>
              <a:chOff x="960" y="1824"/>
              <a:chExt cx="960" cy="192"/>
            </a:xfrm>
          </p:grpSpPr>
          <p:sp>
            <p:nvSpPr>
              <p:cNvPr id="22" name="Rectangle 8"/>
              <p:cNvSpPr>
                <a:spLocks noChangeArrowheads="1"/>
              </p:cNvSpPr>
              <p:nvPr/>
            </p:nvSpPr>
            <p:spPr bwMode="auto">
              <a:xfrm>
                <a:off x="960" y="1824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3" name="Oval 9"/>
              <p:cNvSpPr>
                <a:spLocks noChangeArrowheads="1"/>
              </p:cNvSpPr>
              <p:nvPr/>
            </p:nvSpPr>
            <p:spPr bwMode="auto">
              <a:xfrm>
                <a:off x="1227" y="1872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4" name="Line 10"/>
              <p:cNvSpPr>
                <a:spLocks noChangeShapeType="1"/>
              </p:cNvSpPr>
              <p:nvPr/>
            </p:nvSpPr>
            <p:spPr bwMode="auto">
              <a:xfrm>
                <a:off x="1296" y="1920"/>
                <a:ext cx="624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pt-BR"/>
              </a:p>
            </p:txBody>
          </p:sp>
        </p:grpSp>
        <p:grpSp>
          <p:nvGrpSpPr>
            <p:cNvPr id="14" name="Group 13"/>
            <p:cNvGrpSpPr>
              <a:grpSpLocks/>
            </p:cNvGrpSpPr>
            <p:nvPr/>
          </p:nvGrpSpPr>
          <p:grpSpPr bwMode="auto">
            <a:xfrm>
              <a:off x="960" y="2208"/>
              <a:ext cx="960" cy="192"/>
              <a:chOff x="960" y="1824"/>
              <a:chExt cx="960" cy="192"/>
            </a:xfrm>
          </p:grpSpPr>
          <p:sp>
            <p:nvSpPr>
              <p:cNvPr id="19" name="Rectangle 12"/>
              <p:cNvSpPr>
                <a:spLocks noChangeArrowheads="1"/>
              </p:cNvSpPr>
              <p:nvPr/>
            </p:nvSpPr>
            <p:spPr bwMode="auto">
              <a:xfrm>
                <a:off x="960" y="1824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0" name="Oval 13"/>
              <p:cNvSpPr>
                <a:spLocks noChangeArrowheads="1"/>
              </p:cNvSpPr>
              <p:nvPr/>
            </p:nvSpPr>
            <p:spPr bwMode="auto">
              <a:xfrm>
                <a:off x="1227" y="1872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1" name="Line 14"/>
              <p:cNvSpPr>
                <a:spLocks noChangeShapeType="1"/>
              </p:cNvSpPr>
              <p:nvPr/>
            </p:nvSpPr>
            <p:spPr bwMode="auto">
              <a:xfrm>
                <a:off x="1296" y="1920"/>
                <a:ext cx="624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pt-BR"/>
              </a:p>
            </p:txBody>
          </p:sp>
        </p:grpSp>
        <p:grpSp>
          <p:nvGrpSpPr>
            <p:cNvPr id="15" name="Group 15"/>
            <p:cNvGrpSpPr>
              <a:grpSpLocks/>
            </p:cNvGrpSpPr>
            <p:nvPr/>
          </p:nvGrpSpPr>
          <p:grpSpPr bwMode="auto">
            <a:xfrm>
              <a:off x="960" y="2400"/>
              <a:ext cx="960" cy="192"/>
              <a:chOff x="960" y="1824"/>
              <a:chExt cx="960" cy="192"/>
            </a:xfrm>
          </p:grpSpPr>
          <p:sp>
            <p:nvSpPr>
              <p:cNvPr id="16" name="Rectangle 16"/>
              <p:cNvSpPr>
                <a:spLocks noChangeArrowheads="1"/>
              </p:cNvSpPr>
              <p:nvPr/>
            </p:nvSpPr>
            <p:spPr bwMode="auto">
              <a:xfrm>
                <a:off x="960" y="1824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7" name="Oval 17"/>
              <p:cNvSpPr>
                <a:spLocks noChangeArrowheads="1"/>
              </p:cNvSpPr>
              <p:nvPr/>
            </p:nvSpPr>
            <p:spPr bwMode="auto">
              <a:xfrm>
                <a:off x="1227" y="1872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8" name="Line 18"/>
              <p:cNvSpPr>
                <a:spLocks noChangeShapeType="1"/>
              </p:cNvSpPr>
              <p:nvPr/>
            </p:nvSpPr>
            <p:spPr bwMode="auto">
              <a:xfrm>
                <a:off x="1296" y="1920"/>
                <a:ext cx="624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pt-BR"/>
              </a:p>
            </p:txBody>
          </p:sp>
        </p:grpSp>
      </p:grpSp>
      <p:sp>
        <p:nvSpPr>
          <p:cNvPr id="6" name="Text Box 19"/>
          <p:cNvSpPr txBox="1">
            <a:spLocks noChangeArrowheads="1"/>
          </p:cNvSpPr>
          <p:nvPr/>
        </p:nvSpPr>
        <p:spPr bwMode="auto">
          <a:xfrm>
            <a:off x="5834928" y="2313702"/>
            <a:ext cx="22098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t-BR" dirty="0"/>
              <a:t> </a:t>
            </a:r>
            <a:r>
              <a:rPr lang="pt-BR" dirty="0" err="1"/>
              <a:t>init</a:t>
            </a:r>
            <a:endParaRPr lang="pt-BR" dirty="0"/>
          </a:p>
        </p:txBody>
      </p:sp>
      <p:sp>
        <p:nvSpPr>
          <p:cNvPr id="7" name="Text Box 21"/>
          <p:cNvSpPr txBox="1">
            <a:spLocks noChangeArrowheads="1"/>
          </p:cNvSpPr>
          <p:nvPr/>
        </p:nvSpPr>
        <p:spPr bwMode="auto">
          <a:xfrm>
            <a:off x="5867400" y="2590800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/>
              <a:t>move</a:t>
            </a:r>
          </a:p>
        </p:txBody>
      </p:sp>
      <p:sp>
        <p:nvSpPr>
          <p:cNvPr id="8" name="Text Box 22"/>
          <p:cNvSpPr txBox="1">
            <a:spLocks noChangeArrowheads="1"/>
          </p:cNvSpPr>
          <p:nvPr/>
        </p:nvSpPr>
        <p:spPr bwMode="auto">
          <a:xfrm>
            <a:off x="5867400" y="2895600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/>
              <a:t>area</a:t>
            </a:r>
          </a:p>
        </p:txBody>
      </p:sp>
      <p:sp>
        <p:nvSpPr>
          <p:cNvPr id="9" name="Text Box 23"/>
          <p:cNvSpPr txBox="1">
            <a:spLocks noChangeArrowheads="1"/>
          </p:cNvSpPr>
          <p:nvPr/>
        </p:nvSpPr>
        <p:spPr bwMode="auto">
          <a:xfrm>
            <a:off x="5867400" y="32004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/>
              <a:t>dist</a:t>
            </a:r>
          </a:p>
        </p:txBody>
      </p:sp>
      <p:grpSp>
        <p:nvGrpSpPr>
          <p:cNvPr id="28" name="Group 60"/>
          <p:cNvGrpSpPr>
            <a:grpSpLocks/>
          </p:cNvGrpSpPr>
          <p:nvPr/>
        </p:nvGrpSpPr>
        <p:grpSpPr bwMode="auto">
          <a:xfrm>
            <a:off x="914400" y="3581400"/>
            <a:ext cx="7086600" cy="2667000"/>
            <a:chOff x="576" y="2256"/>
            <a:chExt cx="4464" cy="1680"/>
          </a:xfrm>
        </p:grpSpPr>
        <p:grpSp>
          <p:nvGrpSpPr>
            <p:cNvPr id="29" name="Group 38"/>
            <p:cNvGrpSpPr>
              <a:grpSpLocks/>
            </p:cNvGrpSpPr>
            <p:nvPr/>
          </p:nvGrpSpPr>
          <p:grpSpPr bwMode="auto">
            <a:xfrm>
              <a:off x="960" y="2832"/>
              <a:ext cx="624" cy="589"/>
              <a:chOff x="960" y="2832"/>
              <a:chExt cx="624" cy="589"/>
            </a:xfrm>
          </p:grpSpPr>
          <p:sp>
            <p:nvSpPr>
              <p:cNvPr id="51" name="Rectangle 28"/>
              <p:cNvSpPr>
                <a:spLocks noChangeArrowheads="1"/>
              </p:cNvSpPr>
              <p:nvPr/>
            </p:nvSpPr>
            <p:spPr bwMode="auto">
              <a:xfrm>
                <a:off x="960" y="2832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52" name="Oval 29"/>
              <p:cNvSpPr>
                <a:spLocks noChangeArrowheads="1"/>
              </p:cNvSpPr>
              <p:nvPr/>
            </p:nvSpPr>
            <p:spPr bwMode="auto">
              <a:xfrm>
                <a:off x="1227" y="2880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53" name="Rectangle 32"/>
              <p:cNvSpPr>
                <a:spLocks noChangeArrowheads="1"/>
              </p:cNvSpPr>
              <p:nvPr/>
            </p:nvSpPr>
            <p:spPr bwMode="auto">
              <a:xfrm>
                <a:off x="960" y="3024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54" name="Rectangle 35"/>
              <p:cNvSpPr>
                <a:spLocks noChangeArrowheads="1"/>
              </p:cNvSpPr>
              <p:nvPr/>
            </p:nvSpPr>
            <p:spPr bwMode="auto">
              <a:xfrm>
                <a:off x="960" y="3216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55" name="Text Box 36"/>
              <p:cNvSpPr txBox="1">
                <a:spLocks noChangeArrowheads="1"/>
              </p:cNvSpPr>
              <p:nvPr/>
            </p:nvSpPr>
            <p:spPr bwMode="auto">
              <a:xfrm>
                <a:off x="1152" y="2955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pt-BR">
                    <a:solidFill>
                      <a:schemeClr val="bg1"/>
                    </a:solidFill>
                  </a:rPr>
                  <a:t>x</a:t>
                </a:r>
              </a:p>
            </p:txBody>
          </p:sp>
          <p:sp>
            <p:nvSpPr>
              <p:cNvPr id="56" name="Text Box 37"/>
              <p:cNvSpPr txBox="1">
                <a:spLocks noChangeArrowheads="1"/>
              </p:cNvSpPr>
              <p:nvPr/>
            </p:nvSpPr>
            <p:spPr bwMode="auto">
              <a:xfrm>
                <a:off x="1152" y="3133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pt-BR">
                    <a:solidFill>
                      <a:schemeClr val="bg1"/>
                    </a:solidFill>
                  </a:rPr>
                  <a:t>y</a:t>
                </a:r>
              </a:p>
            </p:txBody>
          </p:sp>
        </p:grpSp>
        <p:grpSp>
          <p:nvGrpSpPr>
            <p:cNvPr id="30" name="Group 39"/>
            <p:cNvGrpSpPr>
              <a:grpSpLocks/>
            </p:cNvGrpSpPr>
            <p:nvPr/>
          </p:nvGrpSpPr>
          <p:grpSpPr bwMode="auto">
            <a:xfrm>
              <a:off x="2928" y="2832"/>
              <a:ext cx="624" cy="589"/>
              <a:chOff x="960" y="2832"/>
              <a:chExt cx="624" cy="589"/>
            </a:xfrm>
          </p:grpSpPr>
          <p:sp>
            <p:nvSpPr>
              <p:cNvPr id="45" name="Rectangle 40"/>
              <p:cNvSpPr>
                <a:spLocks noChangeArrowheads="1"/>
              </p:cNvSpPr>
              <p:nvPr/>
            </p:nvSpPr>
            <p:spPr bwMode="auto">
              <a:xfrm>
                <a:off x="960" y="2832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6" name="Oval 41"/>
              <p:cNvSpPr>
                <a:spLocks noChangeArrowheads="1"/>
              </p:cNvSpPr>
              <p:nvPr/>
            </p:nvSpPr>
            <p:spPr bwMode="auto">
              <a:xfrm>
                <a:off x="1227" y="2880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7" name="Rectangle 42"/>
              <p:cNvSpPr>
                <a:spLocks noChangeArrowheads="1"/>
              </p:cNvSpPr>
              <p:nvPr/>
            </p:nvSpPr>
            <p:spPr bwMode="auto">
              <a:xfrm>
                <a:off x="960" y="3024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8" name="Rectangle 43"/>
              <p:cNvSpPr>
                <a:spLocks noChangeArrowheads="1"/>
              </p:cNvSpPr>
              <p:nvPr/>
            </p:nvSpPr>
            <p:spPr bwMode="auto">
              <a:xfrm>
                <a:off x="960" y="3216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9" name="Text Box 44"/>
              <p:cNvSpPr txBox="1">
                <a:spLocks noChangeArrowheads="1"/>
              </p:cNvSpPr>
              <p:nvPr/>
            </p:nvSpPr>
            <p:spPr bwMode="auto">
              <a:xfrm>
                <a:off x="1152" y="2955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pt-BR">
                    <a:solidFill>
                      <a:schemeClr val="bg1"/>
                    </a:solidFill>
                  </a:rPr>
                  <a:t>x</a:t>
                </a:r>
              </a:p>
            </p:txBody>
          </p:sp>
          <p:sp>
            <p:nvSpPr>
              <p:cNvPr id="50" name="Text Box 45"/>
              <p:cNvSpPr txBox="1">
                <a:spLocks noChangeArrowheads="1"/>
              </p:cNvSpPr>
              <p:nvPr/>
            </p:nvSpPr>
            <p:spPr bwMode="auto">
              <a:xfrm>
                <a:off x="1152" y="3133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pt-BR">
                    <a:solidFill>
                      <a:schemeClr val="bg1"/>
                    </a:solidFill>
                  </a:rPr>
                  <a:t>y</a:t>
                </a:r>
              </a:p>
            </p:txBody>
          </p:sp>
        </p:grpSp>
        <p:grpSp>
          <p:nvGrpSpPr>
            <p:cNvPr id="31" name="Group 46"/>
            <p:cNvGrpSpPr>
              <a:grpSpLocks/>
            </p:cNvGrpSpPr>
            <p:nvPr/>
          </p:nvGrpSpPr>
          <p:grpSpPr bwMode="auto">
            <a:xfrm>
              <a:off x="4224" y="2880"/>
              <a:ext cx="624" cy="589"/>
              <a:chOff x="960" y="2832"/>
              <a:chExt cx="624" cy="589"/>
            </a:xfrm>
          </p:grpSpPr>
          <p:sp>
            <p:nvSpPr>
              <p:cNvPr id="39" name="Rectangle 47"/>
              <p:cNvSpPr>
                <a:spLocks noChangeArrowheads="1"/>
              </p:cNvSpPr>
              <p:nvPr/>
            </p:nvSpPr>
            <p:spPr bwMode="auto">
              <a:xfrm>
                <a:off x="960" y="2832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0" name="Oval 48"/>
              <p:cNvSpPr>
                <a:spLocks noChangeArrowheads="1"/>
              </p:cNvSpPr>
              <p:nvPr/>
            </p:nvSpPr>
            <p:spPr bwMode="auto">
              <a:xfrm>
                <a:off x="1227" y="2880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1" name="Rectangle 49"/>
              <p:cNvSpPr>
                <a:spLocks noChangeArrowheads="1"/>
              </p:cNvSpPr>
              <p:nvPr/>
            </p:nvSpPr>
            <p:spPr bwMode="auto">
              <a:xfrm>
                <a:off x="960" y="3024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2" name="Rectangle 50"/>
              <p:cNvSpPr>
                <a:spLocks noChangeArrowheads="1"/>
              </p:cNvSpPr>
              <p:nvPr/>
            </p:nvSpPr>
            <p:spPr bwMode="auto">
              <a:xfrm>
                <a:off x="960" y="3216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3" name="Text Box 51"/>
              <p:cNvSpPr txBox="1">
                <a:spLocks noChangeArrowheads="1"/>
              </p:cNvSpPr>
              <p:nvPr/>
            </p:nvSpPr>
            <p:spPr bwMode="auto">
              <a:xfrm>
                <a:off x="1152" y="2955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pt-BR">
                    <a:solidFill>
                      <a:schemeClr val="bg1"/>
                    </a:solidFill>
                  </a:rPr>
                  <a:t>x</a:t>
                </a:r>
              </a:p>
            </p:txBody>
          </p:sp>
          <p:sp>
            <p:nvSpPr>
              <p:cNvPr id="44" name="Text Box 52"/>
              <p:cNvSpPr txBox="1">
                <a:spLocks noChangeArrowheads="1"/>
              </p:cNvSpPr>
              <p:nvPr/>
            </p:nvSpPr>
            <p:spPr bwMode="auto">
              <a:xfrm>
                <a:off x="1152" y="3133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pt-BR">
                    <a:solidFill>
                      <a:schemeClr val="bg1"/>
                    </a:solidFill>
                  </a:rPr>
                  <a:t>y</a:t>
                </a:r>
              </a:p>
            </p:txBody>
          </p:sp>
        </p:grpSp>
        <p:sp>
          <p:nvSpPr>
            <p:cNvPr id="32" name="Freeform 34"/>
            <p:cNvSpPr>
              <a:spLocks/>
            </p:cNvSpPr>
            <p:nvPr/>
          </p:nvSpPr>
          <p:spPr bwMode="auto">
            <a:xfrm>
              <a:off x="1296" y="2256"/>
              <a:ext cx="1680" cy="784"/>
            </a:xfrm>
            <a:custGeom>
              <a:avLst/>
              <a:gdLst/>
              <a:ahLst/>
              <a:cxnLst>
                <a:cxn ang="0">
                  <a:pos x="0" y="672"/>
                </a:cxn>
                <a:cxn ang="0">
                  <a:pos x="1248" y="672"/>
                </a:cxn>
                <a:cxn ang="0">
                  <a:pos x="1680" y="0"/>
                </a:cxn>
              </a:cxnLst>
              <a:rect l="0" t="0" r="r" b="b"/>
              <a:pathLst>
                <a:path w="1680" h="784">
                  <a:moveTo>
                    <a:pt x="0" y="672"/>
                  </a:moveTo>
                  <a:cubicBezTo>
                    <a:pt x="484" y="728"/>
                    <a:pt x="968" y="784"/>
                    <a:pt x="1248" y="672"/>
                  </a:cubicBezTo>
                  <a:cubicBezTo>
                    <a:pt x="1528" y="560"/>
                    <a:pt x="1560" y="80"/>
                    <a:pt x="1680" y="0"/>
                  </a:cubicBezTo>
                </a:path>
              </a:pathLst>
            </a:custGeom>
            <a:noFill/>
            <a:ln w="38100" cap="flat" cmpd="sng">
              <a:solidFill>
                <a:srgbClr val="FF33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33" name="Line 53"/>
            <p:cNvSpPr>
              <a:spLocks noChangeShapeType="1"/>
            </p:cNvSpPr>
            <p:nvPr/>
          </p:nvSpPr>
          <p:spPr bwMode="auto">
            <a:xfrm flipH="1" flipV="1">
              <a:off x="3072" y="2256"/>
              <a:ext cx="144" cy="67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34" name="Freeform 55"/>
            <p:cNvSpPr>
              <a:spLocks/>
            </p:cNvSpPr>
            <p:nvPr/>
          </p:nvSpPr>
          <p:spPr bwMode="auto">
            <a:xfrm>
              <a:off x="3160" y="2256"/>
              <a:ext cx="1352" cy="720"/>
            </a:xfrm>
            <a:custGeom>
              <a:avLst/>
              <a:gdLst/>
              <a:ahLst/>
              <a:cxnLst>
                <a:cxn ang="0">
                  <a:pos x="1352" y="720"/>
                </a:cxn>
                <a:cxn ang="0">
                  <a:pos x="392" y="336"/>
                </a:cxn>
                <a:cxn ang="0">
                  <a:pos x="56" y="0"/>
                </a:cxn>
              </a:cxnLst>
              <a:rect l="0" t="0" r="r" b="b"/>
              <a:pathLst>
                <a:path w="1352" h="720">
                  <a:moveTo>
                    <a:pt x="1352" y="720"/>
                  </a:moveTo>
                  <a:cubicBezTo>
                    <a:pt x="980" y="588"/>
                    <a:pt x="608" y="456"/>
                    <a:pt x="392" y="336"/>
                  </a:cubicBezTo>
                  <a:cubicBezTo>
                    <a:pt x="176" y="216"/>
                    <a:pt x="0" y="32"/>
                    <a:pt x="56" y="0"/>
                  </a:cubicBezTo>
                </a:path>
              </a:pathLst>
            </a:custGeom>
            <a:noFill/>
            <a:ln w="38100" cap="flat" cmpd="sng">
              <a:solidFill>
                <a:srgbClr val="FF33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35" name="Text Box 56"/>
            <p:cNvSpPr txBox="1">
              <a:spLocks noChangeArrowheads="1"/>
            </p:cNvSpPr>
            <p:nvPr/>
          </p:nvSpPr>
          <p:spPr bwMode="auto">
            <a:xfrm>
              <a:off x="2544" y="3600"/>
              <a:ext cx="10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Instâncias</a:t>
              </a:r>
            </a:p>
          </p:txBody>
        </p:sp>
        <p:sp>
          <p:nvSpPr>
            <p:cNvPr id="36" name="AutoShape 57"/>
            <p:cNvSpPr>
              <a:spLocks/>
            </p:cNvSpPr>
            <p:nvPr/>
          </p:nvSpPr>
          <p:spPr bwMode="auto">
            <a:xfrm rot="16200000">
              <a:off x="2808" y="1560"/>
              <a:ext cx="192" cy="3984"/>
            </a:xfrm>
            <a:prstGeom prst="leftBrace">
              <a:avLst>
                <a:gd name="adj1" fmla="val 262929"/>
                <a:gd name="adj2" fmla="val 51505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7" name="Rectangle 58"/>
            <p:cNvSpPr>
              <a:spLocks noChangeArrowheads="1"/>
            </p:cNvSpPr>
            <p:nvPr/>
          </p:nvSpPr>
          <p:spPr bwMode="auto">
            <a:xfrm>
              <a:off x="864" y="2688"/>
              <a:ext cx="4176" cy="1248"/>
            </a:xfrm>
            <a:prstGeom prst="rect">
              <a:avLst/>
            </a:prstGeom>
            <a:noFill/>
            <a:ln w="952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pt-BR">
                <a:solidFill>
                  <a:srgbClr val="FF3300"/>
                </a:solidFill>
              </a:endParaRPr>
            </a:p>
          </p:txBody>
        </p:sp>
        <p:sp>
          <p:nvSpPr>
            <p:cNvPr id="38" name="Text Box 59"/>
            <p:cNvSpPr txBox="1">
              <a:spLocks noChangeArrowheads="1"/>
            </p:cNvSpPr>
            <p:nvPr/>
          </p:nvSpPr>
          <p:spPr bwMode="auto">
            <a:xfrm rot="16200000">
              <a:off x="408" y="3144"/>
              <a:ext cx="6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 dirty="0" err="1"/>
                <a:t>Heap</a:t>
              </a:r>
              <a:endParaRPr lang="pt-BR" dirty="0"/>
            </a:p>
          </p:txBody>
        </p:sp>
      </p:grpSp>
      <p:sp>
        <p:nvSpPr>
          <p:cNvPr id="57" name="Text Box 59"/>
          <p:cNvSpPr txBox="1">
            <a:spLocks noChangeArrowheads="1"/>
          </p:cNvSpPr>
          <p:nvPr/>
        </p:nvSpPr>
        <p:spPr bwMode="auto">
          <a:xfrm rot="16200000">
            <a:off x="276200" y="2525188"/>
            <a:ext cx="17049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t-BR" dirty="0"/>
              <a:t>Área Estática</a:t>
            </a:r>
          </a:p>
        </p:txBody>
      </p:sp>
      <p:sp>
        <p:nvSpPr>
          <p:cNvPr id="58" name="Rectangle 58"/>
          <p:cNvSpPr>
            <a:spLocks noChangeArrowheads="1"/>
          </p:cNvSpPr>
          <p:nvPr/>
        </p:nvSpPr>
        <p:spPr bwMode="auto">
          <a:xfrm>
            <a:off x="1357290" y="2000240"/>
            <a:ext cx="6629400" cy="1981200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pt-BR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1902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2: atualização de estado</a:t>
            </a:r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5867400" y="3200400"/>
            <a:ext cx="3048000" cy="1371600"/>
            <a:chOff x="2736" y="1440"/>
            <a:chExt cx="1920" cy="864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2736" y="1488"/>
              <a:ext cx="960" cy="768"/>
              <a:chOff x="960" y="1824"/>
              <a:chExt cx="960" cy="768"/>
            </a:xfrm>
          </p:grpSpPr>
          <p:grpSp>
            <p:nvGrpSpPr>
              <p:cNvPr id="4" name="Group 5"/>
              <p:cNvGrpSpPr>
                <a:grpSpLocks/>
              </p:cNvGrpSpPr>
              <p:nvPr/>
            </p:nvGrpSpPr>
            <p:grpSpPr bwMode="auto">
              <a:xfrm>
                <a:off x="960" y="1824"/>
                <a:ext cx="960" cy="192"/>
                <a:chOff x="960" y="1824"/>
                <a:chExt cx="960" cy="192"/>
              </a:xfrm>
            </p:grpSpPr>
            <p:sp>
              <p:nvSpPr>
                <p:cNvPr id="151558" name="Rectangle 6"/>
                <p:cNvSpPr>
                  <a:spLocks noChangeArrowheads="1"/>
                </p:cNvSpPr>
                <p:nvPr/>
              </p:nvSpPr>
              <p:spPr bwMode="auto">
                <a:xfrm>
                  <a:off x="960" y="1824"/>
                  <a:ext cx="624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51559" name="Oval 7"/>
                <p:cNvSpPr>
                  <a:spLocks noChangeArrowheads="1"/>
                </p:cNvSpPr>
                <p:nvPr/>
              </p:nvSpPr>
              <p:spPr bwMode="auto">
                <a:xfrm>
                  <a:off x="1227" y="1872"/>
                  <a:ext cx="96" cy="96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51560" name="Line 8"/>
                <p:cNvSpPr>
                  <a:spLocks noChangeShapeType="1"/>
                </p:cNvSpPr>
                <p:nvPr/>
              </p:nvSpPr>
              <p:spPr bwMode="auto">
                <a:xfrm>
                  <a:off x="1296" y="1920"/>
                  <a:ext cx="624" cy="0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miter lim="800000"/>
                  <a:headEnd/>
                  <a:tailEnd type="triangle" w="med" len="med"/>
                </a:ln>
                <a:effectLst/>
              </p:spPr>
              <p:txBody>
                <a:bodyPr wrap="none"/>
                <a:lstStyle/>
                <a:p>
                  <a:endParaRPr lang="pt-BR"/>
                </a:p>
              </p:txBody>
            </p:sp>
          </p:grpSp>
          <p:grpSp>
            <p:nvGrpSpPr>
              <p:cNvPr id="5" name="Group 9"/>
              <p:cNvGrpSpPr>
                <a:grpSpLocks/>
              </p:cNvGrpSpPr>
              <p:nvPr/>
            </p:nvGrpSpPr>
            <p:grpSpPr bwMode="auto">
              <a:xfrm>
                <a:off x="960" y="2016"/>
                <a:ext cx="960" cy="192"/>
                <a:chOff x="960" y="1824"/>
                <a:chExt cx="960" cy="192"/>
              </a:xfrm>
            </p:grpSpPr>
            <p:sp>
              <p:nvSpPr>
                <p:cNvPr id="151562" name="Rectangle 10"/>
                <p:cNvSpPr>
                  <a:spLocks noChangeArrowheads="1"/>
                </p:cNvSpPr>
                <p:nvPr/>
              </p:nvSpPr>
              <p:spPr bwMode="auto">
                <a:xfrm>
                  <a:off x="960" y="1824"/>
                  <a:ext cx="624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51563" name="Oval 11"/>
                <p:cNvSpPr>
                  <a:spLocks noChangeArrowheads="1"/>
                </p:cNvSpPr>
                <p:nvPr/>
              </p:nvSpPr>
              <p:spPr bwMode="auto">
                <a:xfrm>
                  <a:off x="1227" y="1872"/>
                  <a:ext cx="96" cy="96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51564" name="Line 12"/>
                <p:cNvSpPr>
                  <a:spLocks noChangeShapeType="1"/>
                </p:cNvSpPr>
                <p:nvPr/>
              </p:nvSpPr>
              <p:spPr bwMode="auto">
                <a:xfrm>
                  <a:off x="1296" y="1920"/>
                  <a:ext cx="624" cy="0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miter lim="800000"/>
                  <a:headEnd/>
                  <a:tailEnd type="triangle" w="med" len="med"/>
                </a:ln>
                <a:effectLst/>
              </p:spPr>
              <p:txBody>
                <a:bodyPr wrap="none"/>
                <a:lstStyle/>
                <a:p>
                  <a:endParaRPr lang="pt-BR"/>
                </a:p>
              </p:txBody>
            </p:sp>
          </p:grpSp>
          <p:grpSp>
            <p:nvGrpSpPr>
              <p:cNvPr id="6" name="Group 13"/>
              <p:cNvGrpSpPr>
                <a:grpSpLocks/>
              </p:cNvGrpSpPr>
              <p:nvPr/>
            </p:nvGrpSpPr>
            <p:grpSpPr bwMode="auto">
              <a:xfrm>
                <a:off x="960" y="2208"/>
                <a:ext cx="960" cy="192"/>
                <a:chOff x="960" y="1824"/>
                <a:chExt cx="960" cy="192"/>
              </a:xfrm>
            </p:grpSpPr>
            <p:sp>
              <p:nvSpPr>
                <p:cNvPr id="151566" name="Rectangle 14"/>
                <p:cNvSpPr>
                  <a:spLocks noChangeArrowheads="1"/>
                </p:cNvSpPr>
                <p:nvPr/>
              </p:nvSpPr>
              <p:spPr bwMode="auto">
                <a:xfrm>
                  <a:off x="960" y="1824"/>
                  <a:ext cx="624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51567" name="Oval 15"/>
                <p:cNvSpPr>
                  <a:spLocks noChangeArrowheads="1"/>
                </p:cNvSpPr>
                <p:nvPr/>
              </p:nvSpPr>
              <p:spPr bwMode="auto">
                <a:xfrm>
                  <a:off x="1227" y="1872"/>
                  <a:ext cx="96" cy="96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51568" name="Line 16"/>
                <p:cNvSpPr>
                  <a:spLocks noChangeShapeType="1"/>
                </p:cNvSpPr>
                <p:nvPr/>
              </p:nvSpPr>
              <p:spPr bwMode="auto">
                <a:xfrm>
                  <a:off x="1296" y="1920"/>
                  <a:ext cx="624" cy="0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miter lim="800000"/>
                  <a:headEnd/>
                  <a:tailEnd type="triangle" w="med" len="med"/>
                </a:ln>
                <a:effectLst/>
              </p:spPr>
              <p:txBody>
                <a:bodyPr wrap="none"/>
                <a:lstStyle/>
                <a:p>
                  <a:endParaRPr lang="pt-BR"/>
                </a:p>
              </p:txBody>
            </p:sp>
          </p:grpSp>
          <p:grpSp>
            <p:nvGrpSpPr>
              <p:cNvPr id="7" name="Group 17"/>
              <p:cNvGrpSpPr>
                <a:grpSpLocks/>
              </p:cNvGrpSpPr>
              <p:nvPr/>
            </p:nvGrpSpPr>
            <p:grpSpPr bwMode="auto">
              <a:xfrm>
                <a:off x="960" y="2400"/>
                <a:ext cx="960" cy="192"/>
                <a:chOff x="960" y="1824"/>
                <a:chExt cx="960" cy="192"/>
              </a:xfrm>
            </p:grpSpPr>
            <p:sp>
              <p:nvSpPr>
                <p:cNvPr id="151570" name="Rectangle 18"/>
                <p:cNvSpPr>
                  <a:spLocks noChangeArrowheads="1"/>
                </p:cNvSpPr>
                <p:nvPr/>
              </p:nvSpPr>
              <p:spPr bwMode="auto">
                <a:xfrm>
                  <a:off x="960" y="1824"/>
                  <a:ext cx="624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51571" name="Oval 19"/>
                <p:cNvSpPr>
                  <a:spLocks noChangeArrowheads="1"/>
                </p:cNvSpPr>
                <p:nvPr/>
              </p:nvSpPr>
              <p:spPr bwMode="auto">
                <a:xfrm>
                  <a:off x="1227" y="1872"/>
                  <a:ext cx="96" cy="96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51572" name="Line 20"/>
                <p:cNvSpPr>
                  <a:spLocks noChangeShapeType="1"/>
                </p:cNvSpPr>
                <p:nvPr/>
              </p:nvSpPr>
              <p:spPr bwMode="auto">
                <a:xfrm>
                  <a:off x="1296" y="1920"/>
                  <a:ext cx="624" cy="0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miter lim="800000"/>
                  <a:headEnd/>
                  <a:tailEnd type="triangle" w="med" len="med"/>
                </a:ln>
                <a:effectLst/>
              </p:spPr>
              <p:txBody>
                <a:bodyPr wrap="none"/>
                <a:lstStyle/>
                <a:p>
                  <a:endParaRPr lang="pt-BR"/>
                </a:p>
              </p:txBody>
            </p:sp>
          </p:grpSp>
        </p:grpSp>
        <p:sp>
          <p:nvSpPr>
            <p:cNvPr id="151573" name="Text Box 21"/>
            <p:cNvSpPr txBox="1">
              <a:spLocks noChangeArrowheads="1"/>
            </p:cNvSpPr>
            <p:nvPr/>
          </p:nvSpPr>
          <p:spPr bwMode="auto">
            <a:xfrm>
              <a:off x="3648" y="1440"/>
              <a:ext cx="10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Construtor</a:t>
              </a:r>
            </a:p>
          </p:txBody>
        </p:sp>
        <p:sp>
          <p:nvSpPr>
            <p:cNvPr id="151574" name="Text Box 22"/>
            <p:cNvSpPr txBox="1">
              <a:spLocks noChangeArrowheads="1"/>
            </p:cNvSpPr>
            <p:nvPr/>
          </p:nvSpPr>
          <p:spPr bwMode="auto">
            <a:xfrm>
              <a:off x="3696" y="1632"/>
              <a:ext cx="6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move</a:t>
              </a:r>
            </a:p>
          </p:txBody>
        </p:sp>
        <p:sp>
          <p:nvSpPr>
            <p:cNvPr id="151575" name="Text Box 23"/>
            <p:cNvSpPr txBox="1">
              <a:spLocks noChangeArrowheads="1"/>
            </p:cNvSpPr>
            <p:nvPr/>
          </p:nvSpPr>
          <p:spPr bwMode="auto">
            <a:xfrm>
              <a:off x="3696" y="1824"/>
              <a:ext cx="72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area</a:t>
              </a:r>
            </a:p>
          </p:txBody>
        </p:sp>
        <p:sp>
          <p:nvSpPr>
            <p:cNvPr id="151576" name="Text Box 24"/>
            <p:cNvSpPr txBox="1">
              <a:spLocks noChangeArrowheads="1"/>
            </p:cNvSpPr>
            <p:nvPr/>
          </p:nvSpPr>
          <p:spPr bwMode="auto">
            <a:xfrm>
              <a:off x="3696" y="2016"/>
              <a:ext cx="5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dist</a:t>
              </a:r>
            </a:p>
          </p:txBody>
        </p:sp>
      </p:grpSp>
      <p:sp>
        <p:nvSpPr>
          <p:cNvPr id="151607" name="Rectangle 55"/>
          <p:cNvSpPr>
            <a:spLocks noChangeArrowheads="1"/>
          </p:cNvSpPr>
          <p:nvPr/>
        </p:nvSpPr>
        <p:spPr bwMode="auto">
          <a:xfrm>
            <a:off x="3429000" y="2514600"/>
            <a:ext cx="1676400" cy="3505200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pt-BR">
              <a:solidFill>
                <a:srgbClr val="FF3300"/>
              </a:solidFill>
            </a:endParaRPr>
          </a:p>
        </p:txBody>
      </p:sp>
      <p:sp>
        <p:nvSpPr>
          <p:cNvPr id="151608" name="Text Box 56"/>
          <p:cNvSpPr txBox="1">
            <a:spLocks noChangeArrowheads="1"/>
          </p:cNvSpPr>
          <p:nvPr/>
        </p:nvSpPr>
        <p:spPr bwMode="auto">
          <a:xfrm>
            <a:off x="3810000" y="6072206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dirty="0" err="1"/>
              <a:t>Heap</a:t>
            </a:r>
            <a:endParaRPr lang="pt-BR" dirty="0"/>
          </a:p>
        </p:txBody>
      </p:sp>
      <p:sp>
        <p:nvSpPr>
          <p:cNvPr id="151617" name="Text Box 65"/>
          <p:cNvSpPr txBox="1">
            <a:spLocks noChangeArrowheads="1"/>
          </p:cNvSpPr>
          <p:nvPr/>
        </p:nvSpPr>
        <p:spPr bwMode="auto">
          <a:xfrm>
            <a:off x="5486400" y="4724400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/>
              <a:t>Point p = new Point(2,3);</a:t>
            </a:r>
          </a:p>
        </p:txBody>
      </p:sp>
      <p:sp>
        <p:nvSpPr>
          <p:cNvPr id="151618" name="Text Box 66"/>
          <p:cNvSpPr txBox="1">
            <a:spLocks noChangeArrowheads="1"/>
          </p:cNvSpPr>
          <p:nvPr/>
        </p:nvSpPr>
        <p:spPr bwMode="auto">
          <a:xfrm>
            <a:off x="5483225" y="5054600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/>
              <a:t>Point q = new Point(0,0);</a:t>
            </a:r>
          </a:p>
        </p:txBody>
      </p:sp>
      <p:grpSp>
        <p:nvGrpSpPr>
          <p:cNvPr id="9" name="Group 76"/>
          <p:cNvGrpSpPr>
            <a:grpSpLocks/>
          </p:cNvGrpSpPr>
          <p:nvPr/>
        </p:nvGrpSpPr>
        <p:grpSpPr bwMode="auto">
          <a:xfrm>
            <a:off x="1371600" y="2667000"/>
            <a:ext cx="2362200" cy="457200"/>
            <a:chOff x="864" y="1680"/>
            <a:chExt cx="1488" cy="288"/>
          </a:xfrm>
        </p:grpSpPr>
        <p:grpSp>
          <p:nvGrpSpPr>
            <p:cNvPr id="10" name="Group 69"/>
            <p:cNvGrpSpPr>
              <a:grpSpLocks/>
            </p:cNvGrpSpPr>
            <p:nvPr/>
          </p:nvGrpSpPr>
          <p:grpSpPr bwMode="auto">
            <a:xfrm>
              <a:off x="864" y="1680"/>
              <a:ext cx="864" cy="288"/>
              <a:chOff x="864" y="1680"/>
              <a:chExt cx="864" cy="288"/>
            </a:xfrm>
          </p:grpSpPr>
          <p:grpSp>
            <p:nvGrpSpPr>
              <p:cNvPr id="11" name="Group 60"/>
              <p:cNvGrpSpPr>
                <a:grpSpLocks/>
              </p:cNvGrpSpPr>
              <p:nvPr/>
            </p:nvGrpSpPr>
            <p:grpSpPr bwMode="auto">
              <a:xfrm>
                <a:off x="1104" y="1776"/>
                <a:ext cx="624" cy="192"/>
                <a:chOff x="816" y="1776"/>
                <a:chExt cx="624" cy="192"/>
              </a:xfrm>
            </p:grpSpPr>
            <p:sp>
              <p:nvSpPr>
                <p:cNvPr id="151609" name="Rectangle 57"/>
                <p:cNvSpPr>
                  <a:spLocks noChangeArrowheads="1"/>
                </p:cNvSpPr>
                <p:nvPr/>
              </p:nvSpPr>
              <p:spPr bwMode="auto">
                <a:xfrm>
                  <a:off x="816" y="1776"/>
                  <a:ext cx="624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51610" name="Oval 58"/>
                <p:cNvSpPr>
                  <a:spLocks noChangeArrowheads="1"/>
                </p:cNvSpPr>
                <p:nvPr/>
              </p:nvSpPr>
              <p:spPr bwMode="auto">
                <a:xfrm>
                  <a:off x="1083" y="1824"/>
                  <a:ext cx="96" cy="96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  <p:sp>
            <p:nvSpPr>
              <p:cNvPr id="151619" name="Text Box 67"/>
              <p:cNvSpPr txBox="1">
                <a:spLocks noChangeArrowheads="1"/>
              </p:cNvSpPr>
              <p:nvPr/>
            </p:nvSpPr>
            <p:spPr bwMode="auto">
              <a:xfrm>
                <a:off x="864" y="1680"/>
                <a:ext cx="33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pt-BR"/>
                  <a:t>p</a:t>
                </a:r>
              </a:p>
            </p:txBody>
          </p:sp>
        </p:grpSp>
        <p:sp>
          <p:nvSpPr>
            <p:cNvPr id="151623" name="Line 71"/>
            <p:cNvSpPr>
              <a:spLocks noChangeShapeType="1"/>
            </p:cNvSpPr>
            <p:nvPr/>
          </p:nvSpPr>
          <p:spPr bwMode="auto">
            <a:xfrm>
              <a:off x="1440" y="1872"/>
              <a:ext cx="912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pt-BR"/>
            </a:p>
          </p:txBody>
        </p:sp>
      </p:grpSp>
      <p:grpSp>
        <p:nvGrpSpPr>
          <p:cNvPr id="12" name="Group 77"/>
          <p:cNvGrpSpPr>
            <a:grpSpLocks/>
          </p:cNvGrpSpPr>
          <p:nvPr/>
        </p:nvGrpSpPr>
        <p:grpSpPr bwMode="auto">
          <a:xfrm>
            <a:off x="1374775" y="3886200"/>
            <a:ext cx="2359025" cy="457200"/>
            <a:chOff x="866" y="2448"/>
            <a:chExt cx="1486" cy="288"/>
          </a:xfrm>
        </p:grpSpPr>
        <p:grpSp>
          <p:nvGrpSpPr>
            <p:cNvPr id="13" name="Group 70"/>
            <p:cNvGrpSpPr>
              <a:grpSpLocks/>
            </p:cNvGrpSpPr>
            <p:nvPr/>
          </p:nvGrpSpPr>
          <p:grpSpPr bwMode="auto">
            <a:xfrm>
              <a:off x="866" y="2448"/>
              <a:ext cx="862" cy="288"/>
              <a:chOff x="866" y="2448"/>
              <a:chExt cx="862" cy="288"/>
            </a:xfrm>
          </p:grpSpPr>
          <p:grpSp>
            <p:nvGrpSpPr>
              <p:cNvPr id="14" name="Group 61"/>
              <p:cNvGrpSpPr>
                <a:grpSpLocks/>
              </p:cNvGrpSpPr>
              <p:nvPr/>
            </p:nvGrpSpPr>
            <p:grpSpPr bwMode="auto">
              <a:xfrm>
                <a:off x="1104" y="2544"/>
                <a:ext cx="624" cy="192"/>
                <a:chOff x="816" y="1776"/>
                <a:chExt cx="624" cy="192"/>
              </a:xfrm>
            </p:grpSpPr>
            <p:sp>
              <p:nvSpPr>
                <p:cNvPr id="151614" name="Rectangle 62"/>
                <p:cNvSpPr>
                  <a:spLocks noChangeArrowheads="1"/>
                </p:cNvSpPr>
                <p:nvPr/>
              </p:nvSpPr>
              <p:spPr bwMode="auto">
                <a:xfrm>
                  <a:off x="816" y="1776"/>
                  <a:ext cx="624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51615" name="Oval 63"/>
                <p:cNvSpPr>
                  <a:spLocks noChangeArrowheads="1"/>
                </p:cNvSpPr>
                <p:nvPr/>
              </p:nvSpPr>
              <p:spPr bwMode="auto">
                <a:xfrm>
                  <a:off x="1083" y="1824"/>
                  <a:ext cx="96" cy="96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  <p:sp>
            <p:nvSpPr>
              <p:cNvPr id="151620" name="Text Box 68"/>
              <p:cNvSpPr txBox="1">
                <a:spLocks noChangeArrowheads="1"/>
              </p:cNvSpPr>
              <p:nvPr/>
            </p:nvSpPr>
            <p:spPr bwMode="auto">
              <a:xfrm>
                <a:off x="866" y="2448"/>
                <a:ext cx="33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pt-BR"/>
                  <a:t>q</a:t>
                </a:r>
              </a:p>
            </p:txBody>
          </p:sp>
        </p:grpSp>
        <p:sp>
          <p:nvSpPr>
            <p:cNvPr id="151624" name="Line 72"/>
            <p:cNvSpPr>
              <a:spLocks noChangeShapeType="1"/>
            </p:cNvSpPr>
            <p:nvPr/>
          </p:nvSpPr>
          <p:spPr bwMode="auto">
            <a:xfrm>
              <a:off x="1440" y="2640"/>
              <a:ext cx="912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pt-BR"/>
            </a:p>
          </p:txBody>
        </p:sp>
      </p:grpSp>
      <p:grpSp>
        <p:nvGrpSpPr>
          <p:cNvPr id="15" name="Group 81"/>
          <p:cNvGrpSpPr>
            <a:grpSpLocks/>
          </p:cNvGrpSpPr>
          <p:nvPr/>
        </p:nvGrpSpPr>
        <p:grpSpPr bwMode="auto">
          <a:xfrm>
            <a:off x="3733800" y="3505200"/>
            <a:ext cx="2133600" cy="1468438"/>
            <a:chOff x="2352" y="2208"/>
            <a:chExt cx="1344" cy="925"/>
          </a:xfrm>
        </p:grpSpPr>
        <p:grpSp>
          <p:nvGrpSpPr>
            <p:cNvPr id="16" name="Group 29"/>
            <p:cNvGrpSpPr>
              <a:grpSpLocks/>
            </p:cNvGrpSpPr>
            <p:nvPr/>
          </p:nvGrpSpPr>
          <p:grpSpPr bwMode="auto">
            <a:xfrm>
              <a:off x="2352" y="2544"/>
              <a:ext cx="624" cy="589"/>
              <a:chOff x="960" y="2832"/>
              <a:chExt cx="624" cy="589"/>
            </a:xfrm>
          </p:grpSpPr>
          <p:sp>
            <p:nvSpPr>
              <p:cNvPr id="151582" name="Rectangle 30"/>
              <p:cNvSpPr>
                <a:spLocks noChangeArrowheads="1"/>
              </p:cNvSpPr>
              <p:nvPr/>
            </p:nvSpPr>
            <p:spPr bwMode="auto">
              <a:xfrm>
                <a:off x="960" y="2832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51583" name="Oval 31"/>
              <p:cNvSpPr>
                <a:spLocks noChangeArrowheads="1"/>
              </p:cNvSpPr>
              <p:nvPr/>
            </p:nvSpPr>
            <p:spPr bwMode="auto">
              <a:xfrm>
                <a:off x="1227" y="2880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51584" name="Rectangle 32"/>
              <p:cNvSpPr>
                <a:spLocks noChangeArrowheads="1"/>
              </p:cNvSpPr>
              <p:nvPr/>
            </p:nvSpPr>
            <p:spPr bwMode="auto">
              <a:xfrm>
                <a:off x="960" y="3024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51585" name="Rectangle 33"/>
              <p:cNvSpPr>
                <a:spLocks noChangeArrowheads="1"/>
              </p:cNvSpPr>
              <p:nvPr/>
            </p:nvSpPr>
            <p:spPr bwMode="auto">
              <a:xfrm>
                <a:off x="960" y="3216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51586" name="Text Box 34"/>
              <p:cNvSpPr txBox="1">
                <a:spLocks noChangeArrowheads="1"/>
              </p:cNvSpPr>
              <p:nvPr/>
            </p:nvSpPr>
            <p:spPr bwMode="auto">
              <a:xfrm>
                <a:off x="1152" y="2955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pt-BR">
                    <a:solidFill>
                      <a:schemeClr val="bg1"/>
                    </a:solidFill>
                  </a:rPr>
                  <a:t>0</a:t>
                </a:r>
              </a:p>
            </p:txBody>
          </p:sp>
          <p:sp>
            <p:nvSpPr>
              <p:cNvPr id="151587" name="Text Box 35"/>
              <p:cNvSpPr txBox="1">
                <a:spLocks noChangeArrowheads="1"/>
              </p:cNvSpPr>
              <p:nvPr/>
            </p:nvSpPr>
            <p:spPr bwMode="auto">
              <a:xfrm>
                <a:off x="1152" y="3133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pt-BR">
                    <a:solidFill>
                      <a:schemeClr val="bg1"/>
                    </a:solidFill>
                  </a:rPr>
                  <a:t>0</a:t>
                </a:r>
              </a:p>
            </p:txBody>
          </p:sp>
        </p:grpSp>
        <p:sp>
          <p:nvSpPr>
            <p:cNvPr id="151630" name="Line 78"/>
            <p:cNvSpPr>
              <a:spLocks noChangeShapeType="1"/>
            </p:cNvSpPr>
            <p:nvPr/>
          </p:nvSpPr>
          <p:spPr bwMode="auto">
            <a:xfrm flipV="1">
              <a:off x="2688" y="2208"/>
              <a:ext cx="1008" cy="43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pt-BR"/>
            </a:p>
          </p:txBody>
        </p:sp>
      </p:grpSp>
      <p:grpSp>
        <p:nvGrpSpPr>
          <p:cNvPr id="17" name="Group 80"/>
          <p:cNvGrpSpPr>
            <a:grpSpLocks/>
          </p:cNvGrpSpPr>
          <p:nvPr/>
        </p:nvGrpSpPr>
        <p:grpSpPr bwMode="auto">
          <a:xfrm>
            <a:off x="3733800" y="2743200"/>
            <a:ext cx="2133600" cy="935038"/>
            <a:chOff x="2352" y="1728"/>
            <a:chExt cx="1344" cy="589"/>
          </a:xfrm>
        </p:grpSpPr>
        <p:grpSp>
          <p:nvGrpSpPr>
            <p:cNvPr id="18" name="Group 59"/>
            <p:cNvGrpSpPr>
              <a:grpSpLocks/>
            </p:cNvGrpSpPr>
            <p:nvPr/>
          </p:nvGrpSpPr>
          <p:grpSpPr bwMode="auto">
            <a:xfrm>
              <a:off x="2352" y="1728"/>
              <a:ext cx="624" cy="589"/>
              <a:chOff x="2352" y="1728"/>
              <a:chExt cx="624" cy="589"/>
            </a:xfrm>
          </p:grpSpPr>
          <p:sp>
            <p:nvSpPr>
              <p:cNvPr id="151589" name="Rectangle 37"/>
              <p:cNvSpPr>
                <a:spLocks noChangeArrowheads="1"/>
              </p:cNvSpPr>
              <p:nvPr/>
            </p:nvSpPr>
            <p:spPr bwMode="auto">
              <a:xfrm>
                <a:off x="2352" y="1728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51590" name="Oval 38"/>
              <p:cNvSpPr>
                <a:spLocks noChangeArrowheads="1"/>
              </p:cNvSpPr>
              <p:nvPr/>
            </p:nvSpPr>
            <p:spPr bwMode="auto">
              <a:xfrm>
                <a:off x="2619" y="1776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51591" name="Rectangle 39"/>
              <p:cNvSpPr>
                <a:spLocks noChangeArrowheads="1"/>
              </p:cNvSpPr>
              <p:nvPr/>
            </p:nvSpPr>
            <p:spPr bwMode="auto">
              <a:xfrm>
                <a:off x="2352" y="1920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51592" name="Rectangle 40"/>
              <p:cNvSpPr>
                <a:spLocks noChangeArrowheads="1"/>
              </p:cNvSpPr>
              <p:nvPr/>
            </p:nvSpPr>
            <p:spPr bwMode="auto">
              <a:xfrm>
                <a:off x="2352" y="2112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51593" name="Text Box 41"/>
              <p:cNvSpPr txBox="1">
                <a:spLocks noChangeArrowheads="1"/>
              </p:cNvSpPr>
              <p:nvPr/>
            </p:nvSpPr>
            <p:spPr bwMode="auto">
              <a:xfrm>
                <a:off x="2544" y="1851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pt-BR">
                    <a:solidFill>
                      <a:schemeClr val="bg1"/>
                    </a:solidFill>
                  </a:rPr>
                  <a:t>2</a:t>
                </a:r>
              </a:p>
            </p:txBody>
          </p:sp>
          <p:sp>
            <p:nvSpPr>
              <p:cNvPr id="151594" name="Text Box 42"/>
              <p:cNvSpPr txBox="1">
                <a:spLocks noChangeArrowheads="1"/>
              </p:cNvSpPr>
              <p:nvPr/>
            </p:nvSpPr>
            <p:spPr bwMode="auto">
              <a:xfrm>
                <a:off x="2544" y="2029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pt-BR">
                    <a:solidFill>
                      <a:schemeClr val="bg1"/>
                    </a:solidFill>
                  </a:rPr>
                  <a:t>3</a:t>
                </a:r>
              </a:p>
            </p:txBody>
          </p:sp>
        </p:grpSp>
        <p:sp>
          <p:nvSpPr>
            <p:cNvPr id="151631" name="Line 79"/>
            <p:cNvSpPr>
              <a:spLocks noChangeShapeType="1"/>
            </p:cNvSpPr>
            <p:nvPr/>
          </p:nvSpPr>
          <p:spPr bwMode="auto">
            <a:xfrm>
              <a:off x="2688" y="1824"/>
              <a:ext cx="1008" cy="28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pt-BR"/>
            </a:p>
          </p:txBody>
        </p:sp>
      </p:grpSp>
      <p:sp>
        <p:nvSpPr>
          <p:cNvPr id="62" name="Rectangle 26"/>
          <p:cNvSpPr>
            <a:spLocks noChangeArrowheads="1"/>
          </p:cNvSpPr>
          <p:nvPr/>
        </p:nvSpPr>
        <p:spPr bwMode="auto">
          <a:xfrm>
            <a:off x="5538806" y="2514160"/>
            <a:ext cx="3033722" cy="3512567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pt-BR">
              <a:solidFill>
                <a:srgbClr val="FF3300"/>
              </a:solidFill>
            </a:endParaRPr>
          </a:p>
        </p:txBody>
      </p:sp>
      <p:sp>
        <p:nvSpPr>
          <p:cNvPr id="63" name="Text Box 27"/>
          <p:cNvSpPr txBox="1">
            <a:spLocks noChangeArrowheads="1"/>
          </p:cNvSpPr>
          <p:nvPr/>
        </p:nvSpPr>
        <p:spPr bwMode="auto">
          <a:xfrm>
            <a:off x="6276996" y="6096000"/>
            <a:ext cx="165259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t-BR" dirty="0"/>
              <a:t>Área Estática</a:t>
            </a:r>
          </a:p>
        </p:txBody>
      </p:sp>
      <p:sp>
        <p:nvSpPr>
          <p:cNvPr id="64" name="Rectangle 26"/>
          <p:cNvSpPr>
            <a:spLocks noChangeArrowheads="1"/>
          </p:cNvSpPr>
          <p:nvPr/>
        </p:nvSpPr>
        <p:spPr bwMode="auto">
          <a:xfrm>
            <a:off x="1214414" y="2500306"/>
            <a:ext cx="1819276" cy="3512567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pt-BR">
              <a:solidFill>
                <a:srgbClr val="FF3300"/>
              </a:solidFill>
            </a:endParaRPr>
          </a:p>
        </p:txBody>
      </p:sp>
      <p:sp>
        <p:nvSpPr>
          <p:cNvPr id="65" name="Text Box 27"/>
          <p:cNvSpPr txBox="1">
            <a:spLocks noChangeArrowheads="1"/>
          </p:cNvSpPr>
          <p:nvPr/>
        </p:nvSpPr>
        <p:spPr bwMode="auto">
          <a:xfrm>
            <a:off x="1714480" y="6072206"/>
            <a:ext cx="71438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t-BR" dirty="0"/>
              <a:t>Pilha</a:t>
            </a:r>
          </a:p>
        </p:txBody>
      </p:sp>
    </p:spTree>
    <p:extLst>
      <p:ext uri="{BB962C8B-B14F-4D97-AF65-F5344CB8AC3E}">
        <p14:creationId xmlns:p14="http://schemas.microsoft.com/office/powerpoint/2010/main" val="3731126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16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16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16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16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617" grpId="0" autoUpdateAnimBg="0"/>
      <p:bldP spid="151618" grpId="0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2: atualização de estado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867400" y="3200400"/>
            <a:ext cx="3048000" cy="1371600"/>
            <a:chOff x="2736" y="1440"/>
            <a:chExt cx="1920" cy="864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2736" y="1488"/>
              <a:ext cx="960" cy="768"/>
              <a:chOff x="960" y="1824"/>
              <a:chExt cx="960" cy="768"/>
            </a:xfrm>
          </p:grpSpPr>
          <p:grpSp>
            <p:nvGrpSpPr>
              <p:cNvPr id="4" name="Group 5"/>
              <p:cNvGrpSpPr>
                <a:grpSpLocks/>
              </p:cNvGrpSpPr>
              <p:nvPr/>
            </p:nvGrpSpPr>
            <p:grpSpPr bwMode="auto">
              <a:xfrm>
                <a:off x="960" y="1824"/>
                <a:ext cx="960" cy="192"/>
                <a:chOff x="960" y="1824"/>
                <a:chExt cx="960" cy="192"/>
              </a:xfrm>
            </p:grpSpPr>
            <p:sp>
              <p:nvSpPr>
                <p:cNvPr id="152582" name="Rectangle 6"/>
                <p:cNvSpPr>
                  <a:spLocks noChangeArrowheads="1"/>
                </p:cNvSpPr>
                <p:nvPr/>
              </p:nvSpPr>
              <p:spPr bwMode="auto">
                <a:xfrm>
                  <a:off x="960" y="1824"/>
                  <a:ext cx="624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52583" name="Oval 7"/>
                <p:cNvSpPr>
                  <a:spLocks noChangeArrowheads="1"/>
                </p:cNvSpPr>
                <p:nvPr/>
              </p:nvSpPr>
              <p:spPr bwMode="auto">
                <a:xfrm>
                  <a:off x="1227" y="1872"/>
                  <a:ext cx="96" cy="96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52584" name="Line 8"/>
                <p:cNvSpPr>
                  <a:spLocks noChangeShapeType="1"/>
                </p:cNvSpPr>
                <p:nvPr/>
              </p:nvSpPr>
              <p:spPr bwMode="auto">
                <a:xfrm>
                  <a:off x="1296" y="1920"/>
                  <a:ext cx="624" cy="0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miter lim="800000"/>
                  <a:headEnd/>
                  <a:tailEnd type="triangle" w="med" len="med"/>
                </a:ln>
                <a:effectLst/>
              </p:spPr>
              <p:txBody>
                <a:bodyPr wrap="none"/>
                <a:lstStyle/>
                <a:p>
                  <a:endParaRPr lang="pt-BR"/>
                </a:p>
              </p:txBody>
            </p:sp>
          </p:grpSp>
          <p:grpSp>
            <p:nvGrpSpPr>
              <p:cNvPr id="5" name="Group 9"/>
              <p:cNvGrpSpPr>
                <a:grpSpLocks/>
              </p:cNvGrpSpPr>
              <p:nvPr/>
            </p:nvGrpSpPr>
            <p:grpSpPr bwMode="auto">
              <a:xfrm>
                <a:off x="960" y="2016"/>
                <a:ext cx="960" cy="192"/>
                <a:chOff x="960" y="1824"/>
                <a:chExt cx="960" cy="192"/>
              </a:xfrm>
            </p:grpSpPr>
            <p:sp>
              <p:nvSpPr>
                <p:cNvPr id="152586" name="Rectangle 10"/>
                <p:cNvSpPr>
                  <a:spLocks noChangeArrowheads="1"/>
                </p:cNvSpPr>
                <p:nvPr/>
              </p:nvSpPr>
              <p:spPr bwMode="auto">
                <a:xfrm>
                  <a:off x="960" y="1824"/>
                  <a:ext cx="624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52587" name="Oval 11"/>
                <p:cNvSpPr>
                  <a:spLocks noChangeArrowheads="1"/>
                </p:cNvSpPr>
                <p:nvPr/>
              </p:nvSpPr>
              <p:spPr bwMode="auto">
                <a:xfrm>
                  <a:off x="1227" y="1872"/>
                  <a:ext cx="96" cy="96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52588" name="Line 12"/>
                <p:cNvSpPr>
                  <a:spLocks noChangeShapeType="1"/>
                </p:cNvSpPr>
                <p:nvPr/>
              </p:nvSpPr>
              <p:spPr bwMode="auto">
                <a:xfrm>
                  <a:off x="1296" y="1920"/>
                  <a:ext cx="624" cy="0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miter lim="800000"/>
                  <a:headEnd/>
                  <a:tailEnd type="triangle" w="med" len="med"/>
                </a:ln>
                <a:effectLst/>
              </p:spPr>
              <p:txBody>
                <a:bodyPr wrap="none"/>
                <a:lstStyle/>
                <a:p>
                  <a:endParaRPr lang="pt-BR"/>
                </a:p>
              </p:txBody>
            </p:sp>
          </p:grpSp>
          <p:grpSp>
            <p:nvGrpSpPr>
              <p:cNvPr id="6" name="Group 13"/>
              <p:cNvGrpSpPr>
                <a:grpSpLocks/>
              </p:cNvGrpSpPr>
              <p:nvPr/>
            </p:nvGrpSpPr>
            <p:grpSpPr bwMode="auto">
              <a:xfrm>
                <a:off x="960" y="2208"/>
                <a:ext cx="960" cy="192"/>
                <a:chOff x="960" y="1824"/>
                <a:chExt cx="960" cy="192"/>
              </a:xfrm>
            </p:grpSpPr>
            <p:sp>
              <p:nvSpPr>
                <p:cNvPr id="152590" name="Rectangle 14"/>
                <p:cNvSpPr>
                  <a:spLocks noChangeArrowheads="1"/>
                </p:cNvSpPr>
                <p:nvPr/>
              </p:nvSpPr>
              <p:spPr bwMode="auto">
                <a:xfrm>
                  <a:off x="960" y="1824"/>
                  <a:ext cx="624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52591" name="Oval 15"/>
                <p:cNvSpPr>
                  <a:spLocks noChangeArrowheads="1"/>
                </p:cNvSpPr>
                <p:nvPr/>
              </p:nvSpPr>
              <p:spPr bwMode="auto">
                <a:xfrm>
                  <a:off x="1227" y="1872"/>
                  <a:ext cx="96" cy="96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52592" name="Line 16"/>
                <p:cNvSpPr>
                  <a:spLocks noChangeShapeType="1"/>
                </p:cNvSpPr>
                <p:nvPr/>
              </p:nvSpPr>
              <p:spPr bwMode="auto">
                <a:xfrm>
                  <a:off x="1296" y="1920"/>
                  <a:ext cx="624" cy="0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miter lim="800000"/>
                  <a:headEnd/>
                  <a:tailEnd type="triangle" w="med" len="med"/>
                </a:ln>
                <a:effectLst/>
              </p:spPr>
              <p:txBody>
                <a:bodyPr wrap="none"/>
                <a:lstStyle/>
                <a:p>
                  <a:endParaRPr lang="pt-BR"/>
                </a:p>
              </p:txBody>
            </p:sp>
          </p:grpSp>
          <p:grpSp>
            <p:nvGrpSpPr>
              <p:cNvPr id="7" name="Group 17"/>
              <p:cNvGrpSpPr>
                <a:grpSpLocks/>
              </p:cNvGrpSpPr>
              <p:nvPr/>
            </p:nvGrpSpPr>
            <p:grpSpPr bwMode="auto">
              <a:xfrm>
                <a:off x="960" y="2400"/>
                <a:ext cx="960" cy="192"/>
                <a:chOff x="960" y="1824"/>
                <a:chExt cx="960" cy="192"/>
              </a:xfrm>
            </p:grpSpPr>
            <p:sp>
              <p:nvSpPr>
                <p:cNvPr id="152594" name="Rectangle 18"/>
                <p:cNvSpPr>
                  <a:spLocks noChangeArrowheads="1"/>
                </p:cNvSpPr>
                <p:nvPr/>
              </p:nvSpPr>
              <p:spPr bwMode="auto">
                <a:xfrm>
                  <a:off x="960" y="1824"/>
                  <a:ext cx="624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52595" name="Oval 19"/>
                <p:cNvSpPr>
                  <a:spLocks noChangeArrowheads="1"/>
                </p:cNvSpPr>
                <p:nvPr/>
              </p:nvSpPr>
              <p:spPr bwMode="auto">
                <a:xfrm>
                  <a:off x="1227" y="1872"/>
                  <a:ext cx="96" cy="96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52596" name="Line 20"/>
                <p:cNvSpPr>
                  <a:spLocks noChangeShapeType="1"/>
                </p:cNvSpPr>
                <p:nvPr/>
              </p:nvSpPr>
              <p:spPr bwMode="auto">
                <a:xfrm>
                  <a:off x="1296" y="1920"/>
                  <a:ext cx="624" cy="0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miter lim="800000"/>
                  <a:headEnd/>
                  <a:tailEnd type="triangle" w="med" len="med"/>
                </a:ln>
                <a:effectLst/>
              </p:spPr>
              <p:txBody>
                <a:bodyPr wrap="none"/>
                <a:lstStyle/>
                <a:p>
                  <a:endParaRPr lang="pt-BR"/>
                </a:p>
              </p:txBody>
            </p:sp>
          </p:grpSp>
        </p:grpSp>
        <p:sp>
          <p:nvSpPr>
            <p:cNvPr id="152597" name="Text Box 21"/>
            <p:cNvSpPr txBox="1">
              <a:spLocks noChangeArrowheads="1"/>
            </p:cNvSpPr>
            <p:nvPr/>
          </p:nvSpPr>
          <p:spPr bwMode="auto">
            <a:xfrm>
              <a:off x="3648" y="1440"/>
              <a:ext cx="10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Construtor</a:t>
              </a:r>
            </a:p>
          </p:txBody>
        </p:sp>
        <p:sp>
          <p:nvSpPr>
            <p:cNvPr id="152598" name="Text Box 22"/>
            <p:cNvSpPr txBox="1">
              <a:spLocks noChangeArrowheads="1"/>
            </p:cNvSpPr>
            <p:nvPr/>
          </p:nvSpPr>
          <p:spPr bwMode="auto">
            <a:xfrm>
              <a:off x="3696" y="1632"/>
              <a:ext cx="6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move</a:t>
              </a:r>
            </a:p>
          </p:txBody>
        </p:sp>
        <p:sp>
          <p:nvSpPr>
            <p:cNvPr id="152599" name="Text Box 23"/>
            <p:cNvSpPr txBox="1">
              <a:spLocks noChangeArrowheads="1"/>
            </p:cNvSpPr>
            <p:nvPr/>
          </p:nvSpPr>
          <p:spPr bwMode="auto">
            <a:xfrm>
              <a:off x="3696" y="1824"/>
              <a:ext cx="72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area</a:t>
              </a:r>
            </a:p>
          </p:txBody>
        </p:sp>
        <p:sp>
          <p:nvSpPr>
            <p:cNvPr id="152600" name="Text Box 24"/>
            <p:cNvSpPr txBox="1">
              <a:spLocks noChangeArrowheads="1"/>
            </p:cNvSpPr>
            <p:nvPr/>
          </p:nvSpPr>
          <p:spPr bwMode="auto">
            <a:xfrm>
              <a:off x="3696" y="2016"/>
              <a:ext cx="5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dist</a:t>
              </a:r>
            </a:p>
          </p:txBody>
        </p:sp>
      </p:grpSp>
      <p:sp>
        <p:nvSpPr>
          <p:cNvPr id="152602" name="Rectangle 26"/>
          <p:cNvSpPr>
            <a:spLocks noChangeArrowheads="1"/>
          </p:cNvSpPr>
          <p:nvPr/>
        </p:nvSpPr>
        <p:spPr bwMode="auto">
          <a:xfrm>
            <a:off x="3429000" y="2514600"/>
            <a:ext cx="1676400" cy="3505200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pt-BR">
              <a:solidFill>
                <a:srgbClr val="FF3300"/>
              </a:solidFill>
            </a:endParaRPr>
          </a:p>
        </p:txBody>
      </p:sp>
      <p:sp>
        <p:nvSpPr>
          <p:cNvPr id="152603" name="Text Box 27"/>
          <p:cNvSpPr txBox="1">
            <a:spLocks noChangeArrowheads="1"/>
          </p:cNvSpPr>
          <p:nvPr/>
        </p:nvSpPr>
        <p:spPr bwMode="auto">
          <a:xfrm>
            <a:off x="3810000" y="6072206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dirty="0" err="1"/>
              <a:t>Heap</a:t>
            </a:r>
            <a:endParaRPr lang="pt-BR" dirty="0"/>
          </a:p>
        </p:txBody>
      </p:sp>
      <p:sp>
        <p:nvSpPr>
          <p:cNvPr id="152604" name="Text Box 28"/>
          <p:cNvSpPr txBox="1">
            <a:spLocks noChangeArrowheads="1"/>
          </p:cNvSpPr>
          <p:nvPr/>
        </p:nvSpPr>
        <p:spPr bwMode="auto">
          <a:xfrm>
            <a:off x="5486400" y="4724400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/>
              <a:t>Point p = new Point(2,3);</a:t>
            </a:r>
          </a:p>
        </p:txBody>
      </p:sp>
      <p:sp>
        <p:nvSpPr>
          <p:cNvPr id="152605" name="Text Box 29"/>
          <p:cNvSpPr txBox="1">
            <a:spLocks noChangeArrowheads="1"/>
          </p:cNvSpPr>
          <p:nvPr/>
        </p:nvSpPr>
        <p:spPr bwMode="auto">
          <a:xfrm>
            <a:off x="5483225" y="5054600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/>
              <a:t>Point q = new Point(0,0);</a:t>
            </a:r>
          </a:p>
        </p:txBody>
      </p:sp>
      <p:grpSp>
        <p:nvGrpSpPr>
          <p:cNvPr id="9" name="Group 30"/>
          <p:cNvGrpSpPr>
            <a:grpSpLocks/>
          </p:cNvGrpSpPr>
          <p:nvPr/>
        </p:nvGrpSpPr>
        <p:grpSpPr bwMode="auto">
          <a:xfrm>
            <a:off x="1371600" y="2667000"/>
            <a:ext cx="2362200" cy="457200"/>
            <a:chOff x="864" y="1680"/>
            <a:chExt cx="1488" cy="288"/>
          </a:xfrm>
        </p:grpSpPr>
        <p:grpSp>
          <p:nvGrpSpPr>
            <p:cNvPr id="10" name="Group 31"/>
            <p:cNvGrpSpPr>
              <a:grpSpLocks/>
            </p:cNvGrpSpPr>
            <p:nvPr/>
          </p:nvGrpSpPr>
          <p:grpSpPr bwMode="auto">
            <a:xfrm>
              <a:off x="864" y="1680"/>
              <a:ext cx="864" cy="288"/>
              <a:chOff x="864" y="1680"/>
              <a:chExt cx="864" cy="288"/>
            </a:xfrm>
          </p:grpSpPr>
          <p:grpSp>
            <p:nvGrpSpPr>
              <p:cNvPr id="11" name="Group 32"/>
              <p:cNvGrpSpPr>
                <a:grpSpLocks/>
              </p:cNvGrpSpPr>
              <p:nvPr/>
            </p:nvGrpSpPr>
            <p:grpSpPr bwMode="auto">
              <a:xfrm>
                <a:off x="1104" y="1776"/>
                <a:ext cx="624" cy="192"/>
                <a:chOff x="816" y="1776"/>
                <a:chExt cx="624" cy="192"/>
              </a:xfrm>
            </p:grpSpPr>
            <p:sp>
              <p:nvSpPr>
                <p:cNvPr id="152609" name="Rectangle 33"/>
                <p:cNvSpPr>
                  <a:spLocks noChangeArrowheads="1"/>
                </p:cNvSpPr>
                <p:nvPr/>
              </p:nvSpPr>
              <p:spPr bwMode="auto">
                <a:xfrm>
                  <a:off x="816" y="1776"/>
                  <a:ext cx="624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52610" name="Oval 34"/>
                <p:cNvSpPr>
                  <a:spLocks noChangeArrowheads="1"/>
                </p:cNvSpPr>
                <p:nvPr/>
              </p:nvSpPr>
              <p:spPr bwMode="auto">
                <a:xfrm>
                  <a:off x="1083" y="1824"/>
                  <a:ext cx="96" cy="96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  <p:sp>
            <p:nvSpPr>
              <p:cNvPr id="152611" name="Text Box 35"/>
              <p:cNvSpPr txBox="1">
                <a:spLocks noChangeArrowheads="1"/>
              </p:cNvSpPr>
              <p:nvPr/>
            </p:nvSpPr>
            <p:spPr bwMode="auto">
              <a:xfrm>
                <a:off x="864" y="1680"/>
                <a:ext cx="33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pt-BR"/>
                  <a:t>p</a:t>
                </a:r>
              </a:p>
            </p:txBody>
          </p:sp>
        </p:grpSp>
        <p:sp>
          <p:nvSpPr>
            <p:cNvPr id="152612" name="Line 36"/>
            <p:cNvSpPr>
              <a:spLocks noChangeShapeType="1"/>
            </p:cNvSpPr>
            <p:nvPr/>
          </p:nvSpPr>
          <p:spPr bwMode="auto">
            <a:xfrm>
              <a:off x="1440" y="1872"/>
              <a:ext cx="912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pt-BR"/>
            </a:p>
          </p:txBody>
        </p:sp>
      </p:grpSp>
      <p:grpSp>
        <p:nvGrpSpPr>
          <p:cNvPr id="12" name="Group 37"/>
          <p:cNvGrpSpPr>
            <a:grpSpLocks/>
          </p:cNvGrpSpPr>
          <p:nvPr/>
        </p:nvGrpSpPr>
        <p:grpSpPr bwMode="auto">
          <a:xfrm>
            <a:off x="1374775" y="3886200"/>
            <a:ext cx="2359025" cy="457200"/>
            <a:chOff x="866" y="2448"/>
            <a:chExt cx="1486" cy="288"/>
          </a:xfrm>
        </p:grpSpPr>
        <p:grpSp>
          <p:nvGrpSpPr>
            <p:cNvPr id="13" name="Group 38"/>
            <p:cNvGrpSpPr>
              <a:grpSpLocks/>
            </p:cNvGrpSpPr>
            <p:nvPr/>
          </p:nvGrpSpPr>
          <p:grpSpPr bwMode="auto">
            <a:xfrm>
              <a:off x="866" y="2448"/>
              <a:ext cx="862" cy="288"/>
              <a:chOff x="866" y="2448"/>
              <a:chExt cx="862" cy="288"/>
            </a:xfrm>
          </p:grpSpPr>
          <p:grpSp>
            <p:nvGrpSpPr>
              <p:cNvPr id="14" name="Group 39"/>
              <p:cNvGrpSpPr>
                <a:grpSpLocks/>
              </p:cNvGrpSpPr>
              <p:nvPr/>
            </p:nvGrpSpPr>
            <p:grpSpPr bwMode="auto">
              <a:xfrm>
                <a:off x="1104" y="2544"/>
                <a:ext cx="624" cy="192"/>
                <a:chOff x="816" y="1776"/>
                <a:chExt cx="624" cy="192"/>
              </a:xfrm>
            </p:grpSpPr>
            <p:sp>
              <p:nvSpPr>
                <p:cNvPr id="152616" name="Rectangle 40"/>
                <p:cNvSpPr>
                  <a:spLocks noChangeArrowheads="1"/>
                </p:cNvSpPr>
                <p:nvPr/>
              </p:nvSpPr>
              <p:spPr bwMode="auto">
                <a:xfrm>
                  <a:off x="816" y="1776"/>
                  <a:ext cx="624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52617" name="Oval 41"/>
                <p:cNvSpPr>
                  <a:spLocks noChangeArrowheads="1"/>
                </p:cNvSpPr>
                <p:nvPr/>
              </p:nvSpPr>
              <p:spPr bwMode="auto">
                <a:xfrm>
                  <a:off x="1083" y="1824"/>
                  <a:ext cx="96" cy="96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  <p:sp>
            <p:nvSpPr>
              <p:cNvPr id="152618" name="Text Box 42"/>
              <p:cNvSpPr txBox="1">
                <a:spLocks noChangeArrowheads="1"/>
              </p:cNvSpPr>
              <p:nvPr/>
            </p:nvSpPr>
            <p:spPr bwMode="auto">
              <a:xfrm>
                <a:off x="866" y="2448"/>
                <a:ext cx="33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pt-BR"/>
                  <a:t>q</a:t>
                </a:r>
              </a:p>
            </p:txBody>
          </p:sp>
        </p:grpSp>
        <p:sp>
          <p:nvSpPr>
            <p:cNvPr id="152619" name="Line 43"/>
            <p:cNvSpPr>
              <a:spLocks noChangeShapeType="1"/>
            </p:cNvSpPr>
            <p:nvPr/>
          </p:nvSpPr>
          <p:spPr bwMode="auto">
            <a:xfrm>
              <a:off x="1440" y="2640"/>
              <a:ext cx="912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pt-BR"/>
            </a:p>
          </p:txBody>
        </p:sp>
      </p:grpSp>
      <p:grpSp>
        <p:nvGrpSpPr>
          <p:cNvPr id="15" name="Group 44"/>
          <p:cNvGrpSpPr>
            <a:grpSpLocks/>
          </p:cNvGrpSpPr>
          <p:nvPr/>
        </p:nvGrpSpPr>
        <p:grpSpPr bwMode="auto">
          <a:xfrm>
            <a:off x="3733800" y="3505200"/>
            <a:ext cx="2133600" cy="1468438"/>
            <a:chOff x="2352" y="2208"/>
            <a:chExt cx="1344" cy="925"/>
          </a:xfrm>
        </p:grpSpPr>
        <p:grpSp>
          <p:nvGrpSpPr>
            <p:cNvPr id="16" name="Group 45"/>
            <p:cNvGrpSpPr>
              <a:grpSpLocks/>
            </p:cNvGrpSpPr>
            <p:nvPr/>
          </p:nvGrpSpPr>
          <p:grpSpPr bwMode="auto">
            <a:xfrm>
              <a:off x="2352" y="2544"/>
              <a:ext cx="624" cy="589"/>
              <a:chOff x="960" y="2832"/>
              <a:chExt cx="624" cy="589"/>
            </a:xfrm>
          </p:grpSpPr>
          <p:sp>
            <p:nvSpPr>
              <p:cNvPr id="152622" name="Rectangle 46"/>
              <p:cNvSpPr>
                <a:spLocks noChangeArrowheads="1"/>
              </p:cNvSpPr>
              <p:nvPr/>
            </p:nvSpPr>
            <p:spPr bwMode="auto">
              <a:xfrm>
                <a:off x="960" y="2832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52623" name="Oval 47"/>
              <p:cNvSpPr>
                <a:spLocks noChangeArrowheads="1"/>
              </p:cNvSpPr>
              <p:nvPr/>
            </p:nvSpPr>
            <p:spPr bwMode="auto">
              <a:xfrm>
                <a:off x="1227" y="2880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52624" name="Rectangle 48"/>
              <p:cNvSpPr>
                <a:spLocks noChangeArrowheads="1"/>
              </p:cNvSpPr>
              <p:nvPr/>
            </p:nvSpPr>
            <p:spPr bwMode="auto">
              <a:xfrm>
                <a:off x="960" y="3024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52625" name="Rectangle 49"/>
              <p:cNvSpPr>
                <a:spLocks noChangeArrowheads="1"/>
              </p:cNvSpPr>
              <p:nvPr/>
            </p:nvSpPr>
            <p:spPr bwMode="auto">
              <a:xfrm>
                <a:off x="960" y="3216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52626" name="Text Box 50"/>
              <p:cNvSpPr txBox="1">
                <a:spLocks noChangeArrowheads="1"/>
              </p:cNvSpPr>
              <p:nvPr/>
            </p:nvSpPr>
            <p:spPr bwMode="auto">
              <a:xfrm>
                <a:off x="1152" y="2955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pt-BR">
                    <a:solidFill>
                      <a:schemeClr val="bg1"/>
                    </a:solidFill>
                  </a:rPr>
                  <a:t>0</a:t>
                </a:r>
              </a:p>
            </p:txBody>
          </p:sp>
          <p:sp>
            <p:nvSpPr>
              <p:cNvPr id="152627" name="Text Box 51"/>
              <p:cNvSpPr txBox="1">
                <a:spLocks noChangeArrowheads="1"/>
              </p:cNvSpPr>
              <p:nvPr/>
            </p:nvSpPr>
            <p:spPr bwMode="auto">
              <a:xfrm>
                <a:off x="1152" y="3133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pt-BR">
                    <a:solidFill>
                      <a:schemeClr val="bg1"/>
                    </a:solidFill>
                  </a:rPr>
                  <a:t>0</a:t>
                </a:r>
              </a:p>
            </p:txBody>
          </p:sp>
        </p:grpSp>
        <p:sp>
          <p:nvSpPr>
            <p:cNvPr id="152628" name="Line 52"/>
            <p:cNvSpPr>
              <a:spLocks noChangeShapeType="1"/>
            </p:cNvSpPr>
            <p:nvPr/>
          </p:nvSpPr>
          <p:spPr bwMode="auto">
            <a:xfrm flipV="1">
              <a:off x="2688" y="2208"/>
              <a:ext cx="1008" cy="43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pt-BR"/>
            </a:p>
          </p:txBody>
        </p:sp>
      </p:grpSp>
      <p:grpSp>
        <p:nvGrpSpPr>
          <p:cNvPr id="17" name="Group 53"/>
          <p:cNvGrpSpPr>
            <a:grpSpLocks/>
          </p:cNvGrpSpPr>
          <p:nvPr/>
        </p:nvGrpSpPr>
        <p:grpSpPr bwMode="auto">
          <a:xfrm>
            <a:off x="3733800" y="2743200"/>
            <a:ext cx="2133600" cy="935038"/>
            <a:chOff x="2352" y="1728"/>
            <a:chExt cx="1344" cy="589"/>
          </a:xfrm>
        </p:grpSpPr>
        <p:grpSp>
          <p:nvGrpSpPr>
            <p:cNvPr id="18" name="Group 54"/>
            <p:cNvGrpSpPr>
              <a:grpSpLocks/>
            </p:cNvGrpSpPr>
            <p:nvPr/>
          </p:nvGrpSpPr>
          <p:grpSpPr bwMode="auto">
            <a:xfrm>
              <a:off x="2352" y="1728"/>
              <a:ext cx="624" cy="589"/>
              <a:chOff x="2352" y="1728"/>
              <a:chExt cx="624" cy="589"/>
            </a:xfrm>
          </p:grpSpPr>
          <p:sp>
            <p:nvSpPr>
              <p:cNvPr id="152631" name="Rectangle 55"/>
              <p:cNvSpPr>
                <a:spLocks noChangeArrowheads="1"/>
              </p:cNvSpPr>
              <p:nvPr/>
            </p:nvSpPr>
            <p:spPr bwMode="auto">
              <a:xfrm>
                <a:off x="2352" y="1728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52632" name="Oval 56"/>
              <p:cNvSpPr>
                <a:spLocks noChangeArrowheads="1"/>
              </p:cNvSpPr>
              <p:nvPr/>
            </p:nvSpPr>
            <p:spPr bwMode="auto">
              <a:xfrm>
                <a:off x="2619" y="1776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52633" name="Rectangle 57"/>
              <p:cNvSpPr>
                <a:spLocks noChangeArrowheads="1"/>
              </p:cNvSpPr>
              <p:nvPr/>
            </p:nvSpPr>
            <p:spPr bwMode="auto">
              <a:xfrm>
                <a:off x="2352" y="1920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52634" name="Rectangle 58"/>
              <p:cNvSpPr>
                <a:spLocks noChangeArrowheads="1"/>
              </p:cNvSpPr>
              <p:nvPr/>
            </p:nvSpPr>
            <p:spPr bwMode="auto">
              <a:xfrm>
                <a:off x="2352" y="2112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52635" name="Text Box 59"/>
              <p:cNvSpPr txBox="1">
                <a:spLocks noChangeArrowheads="1"/>
              </p:cNvSpPr>
              <p:nvPr/>
            </p:nvSpPr>
            <p:spPr bwMode="auto">
              <a:xfrm>
                <a:off x="2544" y="1851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pt-BR">
                    <a:solidFill>
                      <a:schemeClr val="bg1"/>
                    </a:solidFill>
                  </a:rPr>
                  <a:t>3</a:t>
                </a:r>
              </a:p>
            </p:txBody>
          </p:sp>
          <p:sp>
            <p:nvSpPr>
              <p:cNvPr id="152636" name="Text Box 60"/>
              <p:cNvSpPr txBox="1">
                <a:spLocks noChangeArrowheads="1"/>
              </p:cNvSpPr>
              <p:nvPr/>
            </p:nvSpPr>
            <p:spPr bwMode="auto">
              <a:xfrm>
                <a:off x="2544" y="2029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pt-BR">
                    <a:solidFill>
                      <a:schemeClr val="bg1"/>
                    </a:solidFill>
                  </a:rPr>
                  <a:t>4</a:t>
                </a:r>
              </a:p>
            </p:txBody>
          </p:sp>
        </p:grpSp>
        <p:sp>
          <p:nvSpPr>
            <p:cNvPr id="152637" name="Line 61"/>
            <p:cNvSpPr>
              <a:spLocks noChangeShapeType="1"/>
            </p:cNvSpPr>
            <p:nvPr/>
          </p:nvSpPr>
          <p:spPr bwMode="auto">
            <a:xfrm>
              <a:off x="2688" y="1824"/>
              <a:ext cx="1008" cy="28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pt-BR"/>
            </a:p>
          </p:txBody>
        </p:sp>
      </p:grpSp>
      <p:sp>
        <p:nvSpPr>
          <p:cNvPr id="152638" name="Text Box 62"/>
          <p:cNvSpPr txBox="1">
            <a:spLocks noChangeArrowheads="1"/>
          </p:cNvSpPr>
          <p:nvPr/>
        </p:nvSpPr>
        <p:spPr bwMode="auto">
          <a:xfrm>
            <a:off x="5507038" y="5356225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/>
              <a:t>p.move(1,1);</a:t>
            </a:r>
          </a:p>
        </p:txBody>
      </p:sp>
      <p:sp>
        <p:nvSpPr>
          <p:cNvPr id="63" name="Rectangle 26"/>
          <p:cNvSpPr>
            <a:spLocks noChangeArrowheads="1"/>
          </p:cNvSpPr>
          <p:nvPr/>
        </p:nvSpPr>
        <p:spPr bwMode="auto">
          <a:xfrm>
            <a:off x="5538806" y="2514160"/>
            <a:ext cx="3033722" cy="3512567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pt-BR">
              <a:solidFill>
                <a:srgbClr val="FF3300"/>
              </a:solidFill>
            </a:endParaRPr>
          </a:p>
        </p:txBody>
      </p:sp>
      <p:sp>
        <p:nvSpPr>
          <p:cNvPr id="64" name="Text Box 27"/>
          <p:cNvSpPr txBox="1">
            <a:spLocks noChangeArrowheads="1"/>
          </p:cNvSpPr>
          <p:nvPr/>
        </p:nvSpPr>
        <p:spPr bwMode="auto">
          <a:xfrm>
            <a:off x="6276996" y="6096000"/>
            <a:ext cx="165259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t-BR" dirty="0"/>
              <a:t>Área Estática</a:t>
            </a:r>
          </a:p>
        </p:txBody>
      </p:sp>
      <p:sp>
        <p:nvSpPr>
          <p:cNvPr id="65" name="Rectangle 26"/>
          <p:cNvSpPr>
            <a:spLocks noChangeArrowheads="1"/>
          </p:cNvSpPr>
          <p:nvPr/>
        </p:nvSpPr>
        <p:spPr bwMode="auto">
          <a:xfrm>
            <a:off x="1214414" y="2500306"/>
            <a:ext cx="1819276" cy="3512567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pt-BR">
              <a:solidFill>
                <a:srgbClr val="FF3300"/>
              </a:solidFill>
            </a:endParaRPr>
          </a:p>
        </p:txBody>
      </p:sp>
      <p:sp>
        <p:nvSpPr>
          <p:cNvPr id="66" name="Text Box 27"/>
          <p:cNvSpPr txBox="1">
            <a:spLocks noChangeArrowheads="1"/>
          </p:cNvSpPr>
          <p:nvPr/>
        </p:nvSpPr>
        <p:spPr bwMode="auto">
          <a:xfrm>
            <a:off x="1714480" y="6072206"/>
            <a:ext cx="71438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t-BR" dirty="0"/>
              <a:t>Pilha</a:t>
            </a:r>
          </a:p>
        </p:txBody>
      </p:sp>
    </p:spTree>
    <p:extLst>
      <p:ext uri="{BB962C8B-B14F-4D97-AF65-F5344CB8AC3E}">
        <p14:creationId xmlns:p14="http://schemas.microsoft.com/office/powerpoint/2010/main" val="310703098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2: atualização de estado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867400" y="3200400"/>
            <a:ext cx="3048000" cy="1371600"/>
            <a:chOff x="2736" y="1440"/>
            <a:chExt cx="1920" cy="864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2736" y="1488"/>
              <a:ext cx="960" cy="768"/>
              <a:chOff x="960" y="1824"/>
              <a:chExt cx="960" cy="768"/>
            </a:xfrm>
          </p:grpSpPr>
          <p:grpSp>
            <p:nvGrpSpPr>
              <p:cNvPr id="4" name="Group 5"/>
              <p:cNvGrpSpPr>
                <a:grpSpLocks/>
              </p:cNvGrpSpPr>
              <p:nvPr/>
            </p:nvGrpSpPr>
            <p:grpSpPr bwMode="auto">
              <a:xfrm>
                <a:off x="960" y="1824"/>
                <a:ext cx="960" cy="192"/>
                <a:chOff x="960" y="1824"/>
                <a:chExt cx="960" cy="192"/>
              </a:xfrm>
            </p:grpSpPr>
            <p:sp>
              <p:nvSpPr>
                <p:cNvPr id="153606" name="Rectangle 6"/>
                <p:cNvSpPr>
                  <a:spLocks noChangeArrowheads="1"/>
                </p:cNvSpPr>
                <p:nvPr/>
              </p:nvSpPr>
              <p:spPr bwMode="auto">
                <a:xfrm>
                  <a:off x="960" y="1824"/>
                  <a:ext cx="624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53607" name="Oval 7"/>
                <p:cNvSpPr>
                  <a:spLocks noChangeArrowheads="1"/>
                </p:cNvSpPr>
                <p:nvPr/>
              </p:nvSpPr>
              <p:spPr bwMode="auto">
                <a:xfrm>
                  <a:off x="1227" y="1872"/>
                  <a:ext cx="96" cy="96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53608" name="Line 8"/>
                <p:cNvSpPr>
                  <a:spLocks noChangeShapeType="1"/>
                </p:cNvSpPr>
                <p:nvPr/>
              </p:nvSpPr>
              <p:spPr bwMode="auto">
                <a:xfrm>
                  <a:off x="1296" y="1920"/>
                  <a:ext cx="624" cy="0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miter lim="800000"/>
                  <a:headEnd/>
                  <a:tailEnd type="triangle" w="med" len="med"/>
                </a:ln>
                <a:effectLst/>
              </p:spPr>
              <p:txBody>
                <a:bodyPr wrap="none"/>
                <a:lstStyle/>
                <a:p>
                  <a:endParaRPr lang="pt-BR"/>
                </a:p>
              </p:txBody>
            </p:sp>
          </p:grpSp>
          <p:grpSp>
            <p:nvGrpSpPr>
              <p:cNvPr id="5" name="Group 9"/>
              <p:cNvGrpSpPr>
                <a:grpSpLocks/>
              </p:cNvGrpSpPr>
              <p:nvPr/>
            </p:nvGrpSpPr>
            <p:grpSpPr bwMode="auto">
              <a:xfrm>
                <a:off x="960" y="2016"/>
                <a:ext cx="960" cy="192"/>
                <a:chOff x="960" y="1824"/>
                <a:chExt cx="960" cy="192"/>
              </a:xfrm>
            </p:grpSpPr>
            <p:sp>
              <p:nvSpPr>
                <p:cNvPr id="153610" name="Rectangle 10"/>
                <p:cNvSpPr>
                  <a:spLocks noChangeArrowheads="1"/>
                </p:cNvSpPr>
                <p:nvPr/>
              </p:nvSpPr>
              <p:spPr bwMode="auto">
                <a:xfrm>
                  <a:off x="960" y="1824"/>
                  <a:ext cx="624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53611" name="Oval 11"/>
                <p:cNvSpPr>
                  <a:spLocks noChangeArrowheads="1"/>
                </p:cNvSpPr>
                <p:nvPr/>
              </p:nvSpPr>
              <p:spPr bwMode="auto">
                <a:xfrm>
                  <a:off x="1227" y="1872"/>
                  <a:ext cx="96" cy="96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53612" name="Line 12"/>
                <p:cNvSpPr>
                  <a:spLocks noChangeShapeType="1"/>
                </p:cNvSpPr>
                <p:nvPr/>
              </p:nvSpPr>
              <p:spPr bwMode="auto">
                <a:xfrm>
                  <a:off x="1296" y="1920"/>
                  <a:ext cx="624" cy="0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miter lim="800000"/>
                  <a:headEnd/>
                  <a:tailEnd type="triangle" w="med" len="med"/>
                </a:ln>
                <a:effectLst/>
              </p:spPr>
              <p:txBody>
                <a:bodyPr wrap="none"/>
                <a:lstStyle/>
                <a:p>
                  <a:endParaRPr lang="pt-BR"/>
                </a:p>
              </p:txBody>
            </p:sp>
          </p:grpSp>
          <p:grpSp>
            <p:nvGrpSpPr>
              <p:cNvPr id="6" name="Group 13"/>
              <p:cNvGrpSpPr>
                <a:grpSpLocks/>
              </p:cNvGrpSpPr>
              <p:nvPr/>
            </p:nvGrpSpPr>
            <p:grpSpPr bwMode="auto">
              <a:xfrm>
                <a:off x="960" y="2208"/>
                <a:ext cx="960" cy="192"/>
                <a:chOff x="960" y="1824"/>
                <a:chExt cx="960" cy="192"/>
              </a:xfrm>
            </p:grpSpPr>
            <p:sp>
              <p:nvSpPr>
                <p:cNvPr id="153614" name="Rectangle 14"/>
                <p:cNvSpPr>
                  <a:spLocks noChangeArrowheads="1"/>
                </p:cNvSpPr>
                <p:nvPr/>
              </p:nvSpPr>
              <p:spPr bwMode="auto">
                <a:xfrm>
                  <a:off x="960" y="1824"/>
                  <a:ext cx="624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53615" name="Oval 15"/>
                <p:cNvSpPr>
                  <a:spLocks noChangeArrowheads="1"/>
                </p:cNvSpPr>
                <p:nvPr/>
              </p:nvSpPr>
              <p:spPr bwMode="auto">
                <a:xfrm>
                  <a:off x="1227" y="1872"/>
                  <a:ext cx="96" cy="96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53616" name="Line 16"/>
                <p:cNvSpPr>
                  <a:spLocks noChangeShapeType="1"/>
                </p:cNvSpPr>
                <p:nvPr/>
              </p:nvSpPr>
              <p:spPr bwMode="auto">
                <a:xfrm>
                  <a:off x="1296" y="1920"/>
                  <a:ext cx="624" cy="0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miter lim="800000"/>
                  <a:headEnd/>
                  <a:tailEnd type="triangle" w="med" len="med"/>
                </a:ln>
                <a:effectLst/>
              </p:spPr>
              <p:txBody>
                <a:bodyPr wrap="none"/>
                <a:lstStyle/>
                <a:p>
                  <a:endParaRPr lang="pt-BR"/>
                </a:p>
              </p:txBody>
            </p:sp>
          </p:grpSp>
          <p:grpSp>
            <p:nvGrpSpPr>
              <p:cNvPr id="7" name="Group 17"/>
              <p:cNvGrpSpPr>
                <a:grpSpLocks/>
              </p:cNvGrpSpPr>
              <p:nvPr/>
            </p:nvGrpSpPr>
            <p:grpSpPr bwMode="auto">
              <a:xfrm>
                <a:off x="960" y="2400"/>
                <a:ext cx="960" cy="192"/>
                <a:chOff x="960" y="1824"/>
                <a:chExt cx="960" cy="192"/>
              </a:xfrm>
            </p:grpSpPr>
            <p:sp>
              <p:nvSpPr>
                <p:cNvPr id="153618" name="Rectangle 18"/>
                <p:cNvSpPr>
                  <a:spLocks noChangeArrowheads="1"/>
                </p:cNvSpPr>
                <p:nvPr/>
              </p:nvSpPr>
              <p:spPr bwMode="auto">
                <a:xfrm>
                  <a:off x="960" y="1824"/>
                  <a:ext cx="624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53619" name="Oval 19"/>
                <p:cNvSpPr>
                  <a:spLocks noChangeArrowheads="1"/>
                </p:cNvSpPr>
                <p:nvPr/>
              </p:nvSpPr>
              <p:spPr bwMode="auto">
                <a:xfrm>
                  <a:off x="1227" y="1872"/>
                  <a:ext cx="96" cy="96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53620" name="Line 20"/>
                <p:cNvSpPr>
                  <a:spLocks noChangeShapeType="1"/>
                </p:cNvSpPr>
                <p:nvPr/>
              </p:nvSpPr>
              <p:spPr bwMode="auto">
                <a:xfrm>
                  <a:off x="1296" y="1920"/>
                  <a:ext cx="624" cy="0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miter lim="800000"/>
                  <a:headEnd/>
                  <a:tailEnd type="triangle" w="med" len="med"/>
                </a:ln>
                <a:effectLst/>
              </p:spPr>
              <p:txBody>
                <a:bodyPr wrap="none"/>
                <a:lstStyle/>
                <a:p>
                  <a:endParaRPr lang="pt-BR"/>
                </a:p>
              </p:txBody>
            </p:sp>
          </p:grpSp>
        </p:grpSp>
        <p:sp>
          <p:nvSpPr>
            <p:cNvPr id="153621" name="Text Box 21"/>
            <p:cNvSpPr txBox="1">
              <a:spLocks noChangeArrowheads="1"/>
            </p:cNvSpPr>
            <p:nvPr/>
          </p:nvSpPr>
          <p:spPr bwMode="auto">
            <a:xfrm>
              <a:off x="3648" y="1440"/>
              <a:ext cx="10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Construtor</a:t>
              </a:r>
            </a:p>
          </p:txBody>
        </p:sp>
        <p:sp>
          <p:nvSpPr>
            <p:cNvPr id="153622" name="Text Box 22"/>
            <p:cNvSpPr txBox="1">
              <a:spLocks noChangeArrowheads="1"/>
            </p:cNvSpPr>
            <p:nvPr/>
          </p:nvSpPr>
          <p:spPr bwMode="auto">
            <a:xfrm>
              <a:off x="3696" y="1632"/>
              <a:ext cx="6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move</a:t>
              </a:r>
            </a:p>
          </p:txBody>
        </p:sp>
        <p:sp>
          <p:nvSpPr>
            <p:cNvPr id="153623" name="Text Box 23"/>
            <p:cNvSpPr txBox="1">
              <a:spLocks noChangeArrowheads="1"/>
            </p:cNvSpPr>
            <p:nvPr/>
          </p:nvSpPr>
          <p:spPr bwMode="auto">
            <a:xfrm>
              <a:off x="3696" y="1824"/>
              <a:ext cx="72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area</a:t>
              </a:r>
            </a:p>
          </p:txBody>
        </p:sp>
        <p:sp>
          <p:nvSpPr>
            <p:cNvPr id="153624" name="Text Box 24"/>
            <p:cNvSpPr txBox="1">
              <a:spLocks noChangeArrowheads="1"/>
            </p:cNvSpPr>
            <p:nvPr/>
          </p:nvSpPr>
          <p:spPr bwMode="auto">
            <a:xfrm>
              <a:off x="3696" y="2016"/>
              <a:ext cx="5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dist</a:t>
              </a:r>
            </a:p>
          </p:txBody>
        </p:sp>
      </p:grpSp>
      <p:grpSp>
        <p:nvGrpSpPr>
          <p:cNvPr id="8" name="Group 25"/>
          <p:cNvGrpSpPr>
            <a:grpSpLocks/>
          </p:cNvGrpSpPr>
          <p:nvPr/>
        </p:nvGrpSpPr>
        <p:grpSpPr bwMode="auto">
          <a:xfrm>
            <a:off x="3429000" y="2514600"/>
            <a:ext cx="1676400" cy="3986213"/>
            <a:chOff x="2160" y="1584"/>
            <a:chExt cx="1056" cy="2511"/>
          </a:xfrm>
        </p:grpSpPr>
        <p:sp>
          <p:nvSpPr>
            <p:cNvPr id="153626" name="Rectangle 26"/>
            <p:cNvSpPr>
              <a:spLocks noChangeArrowheads="1"/>
            </p:cNvSpPr>
            <p:nvPr/>
          </p:nvSpPr>
          <p:spPr bwMode="auto">
            <a:xfrm>
              <a:off x="2160" y="1584"/>
              <a:ext cx="1056" cy="2208"/>
            </a:xfrm>
            <a:prstGeom prst="rect">
              <a:avLst/>
            </a:prstGeom>
            <a:noFill/>
            <a:ln w="952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pt-BR">
                <a:solidFill>
                  <a:srgbClr val="FF3300"/>
                </a:solidFill>
              </a:endParaRPr>
            </a:p>
          </p:txBody>
        </p:sp>
        <p:sp>
          <p:nvSpPr>
            <p:cNvPr id="153627" name="Text Box 27"/>
            <p:cNvSpPr txBox="1">
              <a:spLocks noChangeArrowheads="1"/>
            </p:cNvSpPr>
            <p:nvPr/>
          </p:nvSpPr>
          <p:spPr bwMode="auto">
            <a:xfrm>
              <a:off x="2481" y="3807"/>
              <a:ext cx="6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 dirty="0" err="1"/>
                <a:t>Heap</a:t>
              </a:r>
              <a:endParaRPr lang="pt-BR" dirty="0"/>
            </a:p>
          </p:txBody>
        </p:sp>
      </p:grpSp>
      <p:sp>
        <p:nvSpPr>
          <p:cNvPr id="153628" name="Text Box 28"/>
          <p:cNvSpPr txBox="1">
            <a:spLocks noChangeArrowheads="1"/>
          </p:cNvSpPr>
          <p:nvPr/>
        </p:nvSpPr>
        <p:spPr bwMode="auto">
          <a:xfrm>
            <a:off x="5486400" y="4724400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/>
              <a:t>Point p = new Point(2,3);</a:t>
            </a:r>
          </a:p>
        </p:txBody>
      </p:sp>
      <p:sp>
        <p:nvSpPr>
          <p:cNvPr id="153629" name="Text Box 29"/>
          <p:cNvSpPr txBox="1">
            <a:spLocks noChangeArrowheads="1"/>
          </p:cNvSpPr>
          <p:nvPr/>
        </p:nvSpPr>
        <p:spPr bwMode="auto">
          <a:xfrm>
            <a:off x="5483225" y="5054600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/>
              <a:t>Point q = new Point(0,0);</a:t>
            </a:r>
          </a:p>
        </p:txBody>
      </p:sp>
      <p:grpSp>
        <p:nvGrpSpPr>
          <p:cNvPr id="9" name="Group 30"/>
          <p:cNvGrpSpPr>
            <a:grpSpLocks/>
          </p:cNvGrpSpPr>
          <p:nvPr/>
        </p:nvGrpSpPr>
        <p:grpSpPr bwMode="auto">
          <a:xfrm>
            <a:off x="1371600" y="2667000"/>
            <a:ext cx="2362200" cy="457200"/>
            <a:chOff x="864" y="1680"/>
            <a:chExt cx="1488" cy="288"/>
          </a:xfrm>
        </p:grpSpPr>
        <p:grpSp>
          <p:nvGrpSpPr>
            <p:cNvPr id="10" name="Group 31"/>
            <p:cNvGrpSpPr>
              <a:grpSpLocks/>
            </p:cNvGrpSpPr>
            <p:nvPr/>
          </p:nvGrpSpPr>
          <p:grpSpPr bwMode="auto">
            <a:xfrm>
              <a:off x="864" y="1680"/>
              <a:ext cx="864" cy="288"/>
              <a:chOff x="864" y="1680"/>
              <a:chExt cx="864" cy="288"/>
            </a:xfrm>
          </p:grpSpPr>
          <p:grpSp>
            <p:nvGrpSpPr>
              <p:cNvPr id="11" name="Group 32"/>
              <p:cNvGrpSpPr>
                <a:grpSpLocks/>
              </p:cNvGrpSpPr>
              <p:nvPr/>
            </p:nvGrpSpPr>
            <p:grpSpPr bwMode="auto">
              <a:xfrm>
                <a:off x="1104" y="1776"/>
                <a:ext cx="624" cy="192"/>
                <a:chOff x="816" y="1776"/>
                <a:chExt cx="624" cy="192"/>
              </a:xfrm>
            </p:grpSpPr>
            <p:sp>
              <p:nvSpPr>
                <p:cNvPr id="153633" name="Rectangle 33"/>
                <p:cNvSpPr>
                  <a:spLocks noChangeArrowheads="1"/>
                </p:cNvSpPr>
                <p:nvPr/>
              </p:nvSpPr>
              <p:spPr bwMode="auto">
                <a:xfrm>
                  <a:off x="816" y="1776"/>
                  <a:ext cx="624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53634" name="Oval 34"/>
                <p:cNvSpPr>
                  <a:spLocks noChangeArrowheads="1"/>
                </p:cNvSpPr>
                <p:nvPr/>
              </p:nvSpPr>
              <p:spPr bwMode="auto">
                <a:xfrm>
                  <a:off x="1083" y="1824"/>
                  <a:ext cx="96" cy="96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  <p:sp>
            <p:nvSpPr>
              <p:cNvPr id="153635" name="Text Box 35"/>
              <p:cNvSpPr txBox="1">
                <a:spLocks noChangeArrowheads="1"/>
              </p:cNvSpPr>
              <p:nvPr/>
            </p:nvSpPr>
            <p:spPr bwMode="auto">
              <a:xfrm>
                <a:off x="864" y="1680"/>
                <a:ext cx="33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pt-BR"/>
                  <a:t>p</a:t>
                </a:r>
              </a:p>
            </p:txBody>
          </p:sp>
        </p:grpSp>
        <p:sp>
          <p:nvSpPr>
            <p:cNvPr id="153636" name="Line 36"/>
            <p:cNvSpPr>
              <a:spLocks noChangeShapeType="1"/>
            </p:cNvSpPr>
            <p:nvPr/>
          </p:nvSpPr>
          <p:spPr bwMode="auto">
            <a:xfrm>
              <a:off x="1440" y="1872"/>
              <a:ext cx="912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pt-BR"/>
            </a:p>
          </p:txBody>
        </p:sp>
      </p:grpSp>
      <p:grpSp>
        <p:nvGrpSpPr>
          <p:cNvPr id="12" name="Group 64"/>
          <p:cNvGrpSpPr>
            <a:grpSpLocks/>
          </p:cNvGrpSpPr>
          <p:nvPr/>
        </p:nvGrpSpPr>
        <p:grpSpPr bwMode="auto">
          <a:xfrm>
            <a:off x="1374775" y="3124200"/>
            <a:ext cx="2359025" cy="1219200"/>
            <a:chOff x="866" y="1968"/>
            <a:chExt cx="1486" cy="768"/>
          </a:xfrm>
        </p:grpSpPr>
        <p:grpSp>
          <p:nvGrpSpPr>
            <p:cNvPr id="13" name="Group 38"/>
            <p:cNvGrpSpPr>
              <a:grpSpLocks/>
            </p:cNvGrpSpPr>
            <p:nvPr/>
          </p:nvGrpSpPr>
          <p:grpSpPr bwMode="auto">
            <a:xfrm>
              <a:off x="866" y="2448"/>
              <a:ext cx="862" cy="288"/>
              <a:chOff x="866" y="2448"/>
              <a:chExt cx="862" cy="288"/>
            </a:xfrm>
          </p:grpSpPr>
          <p:grpSp>
            <p:nvGrpSpPr>
              <p:cNvPr id="14" name="Group 39"/>
              <p:cNvGrpSpPr>
                <a:grpSpLocks/>
              </p:cNvGrpSpPr>
              <p:nvPr/>
            </p:nvGrpSpPr>
            <p:grpSpPr bwMode="auto">
              <a:xfrm>
                <a:off x="1104" y="2544"/>
                <a:ext cx="624" cy="192"/>
                <a:chOff x="816" y="1776"/>
                <a:chExt cx="624" cy="192"/>
              </a:xfrm>
            </p:grpSpPr>
            <p:sp>
              <p:nvSpPr>
                <p:cNvPr id="153640" name="Rectangle 40"/>
                <p:cNvSpPr>
                  <a:spLocks noChangeArrowheads="1"/>
                </p:cNvSpPr>
                <p:nvPr/>
              </p:nvSpPr>
              <p:spPr bwMode="auto">
                <a:xfrm>
                  <a:off x="816" y="1776"/>
                  <a:ext cx="624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53641" name="Oval 41"/>
                <p:cNvSpPr>
                  <a:spLocks noChangeArrowheads="1"/>
                </p:cNvSpPr>
                <p:nvPr/>
              </p:nvSpPr>
              <p:spPr bwMode="auto">
                <a:xfrm>
                  <a:off x="1083" y="1824"/>
                  <a:ext cx="96" cy="96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  <p:sp>
            <p:nvSpPr>
              <p:cNvPr id="153642" name="Text Box 42"/>
              <p:cNvSpPr txBox="1">
                <a:spLocks noChangeArrowheads="1"/>
              </p:cNvSpPr>
              <p:nvPr/>
            </p:nvSpPr>
            <p:spPr bwMode="auto">
              <a:xfrm>
                <a:off x="866" y="2448"/>
                <a:ext cx="33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pt-BR"/>
                  <a:t>q</a:t>
                </a:r>
              </a:p>
            </p:txBody>
          </p:sp>
        </p:grpSp>
        <p:sp>
          <p:nvSpPr>
            <p:cNvPr id="153643" name="Line 43"/>
            <p:cNvSpPr>
              <a:spLocks noChangeShapeType="1"/>
            </p:cNvSpPr>
            <p:nvPr/>
          </p:nvSpPr>
          <p:spPr bwMode="auto">
            <a:xfrm flipV="1">
              <a:off x="1440" y="1968"/>
              <a:ext cx="912" cy="67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pt-BR"/>
            </a:p>
          </p:txBody>
        </p:sp>
      </p:grpSp>
      <p:grpSp>
        <p:nvGrpSpPr>
          <p:cNvPr id="15" name="Group 44"/>
          <p:cNvGrpSpPr>
            <a:grpSpLocks/>
          </p:cNvGrpSpPr>
          <p:nvPr/>
        </p:nvGrpSpPr>
        <p:grpSpPr bwMode="auto">
          <a:xfrm>
            <a:off x="3733800" y="3505200"/>
            <a:ext cx="2133600" cy="1468438"/>
            <a:chOff x="2352" y="2208"/>
            <a:chExt cx="1344" cy="925"/>
          </a:xfrm>
        </p:grpSpPr>
        <p:grpSp>
          <p:nvGrpSpPr>
            <p:cNvPr id="16" name="Group 45"/>
            <p:cNvGrpSpPr>
              <a:grpSpLocks/>
            </p:cNvGrpSpPr>
            <p:nvPr/>
          </p:nvGrpSpPr>
          <p:grpSpPr bwMode="auto">
            <a:xfrm>
              <a:off x="2352" y="2544"/>
              <a:ext cx="624" cy="589"/>
              <a:chOff x="960" y="2832"/>
              <a:chExt cx="624" cy="589"/>
            </a:xfrm>
          </p:grpSpPr>
          <p:sp>
            <p:nvSpPr>
              <p:cNvPr id="153646" name="Rectangle 46"/>
              <p:cNvSpPr>
                <a:spLocks noChangeArrowheads="1"/>
              </p:cNvSpPr>
              <p:nvPr/>
            </p:nvSpPr>
            <p:spPr bwMode="auto">
              <a:xfrm>
                <a:off x="960" y="2832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53647" name="Oval 47"/>
              <p:cNvSpPr>
                <a:spLocks noChangeArrowheads="1"/>
              </p:cNvSpPr>
              <p:nvPr/>
            </p:nvSpPr>
            <p:spPr bwMode="auto">
              <a:xfrm>
                <a:off x="1227" y="2880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53648" name="Rectangle 48"/>
              <p:cNvSpPr>
                <a:spLocks noChangeArrowheads="1"/>
              </p:cNvSpPr>
              <p:nvPr/>
            </p:nvSpPr>
            <p:spPr bwMode="auto">
              <a:xfrm>
                <a:off x="960" y="3024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53649" name="Rectangle 49"/>
              <p:cNvSpPr>
                <a:spLocks noChangeArrowheads="1"/>
              </p:cNvSpPr>
              <p:nvPr/>
            </p:nvSpPr>
            <p:spPr bwMode="auto">
              <a:xfrm>
                <a:off x="960" y="3216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53650" name="Text Box 50"/>
              <p:cNvSpPr txBox="1">
                <a:spLocks noChangeArrowheads="1"/>
              </p:cNvSpPr>
              <p:nvPr/>
            </p:nvSpPr>
            <p:spPr bwMode="auto">
              <a:xfrm>
                <a:off x="1152" y="2955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pt-BR">
                    <a:solidFill>
                      <a:schemeClr val="bg1"/>
                    </a:solidFill>
                  </a:rPr>
                  <a:t>0</a:t>
                </a:r>
              </a:p>
            </p:txBody>
          </p:sp>
          <p:sp>
            <p:nvSpPr>
              <p:cNvPr id="153651" name="Text Box 51"/>
              <p:cNvSpPr txBox="1">
                <a:spLocks noChangeArrowheads="1"/>
              </p:cNvSpPr>
              <p:nvPr/>
            </p:nvSpPr>
            <p:spPr bwMode="auto">
              <a:xfrm>
                <a:off x="1152" y="3133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pt-BR">
                    <a:solidFill>
                      <a:schemeClr val="bg1"/>
                    </a:solidFill>
                  </a:rPr>
                  <a:t>0</a:t>
                </a:r>
              </a:p>
            </p:txBody>
          </p:sp>
        </p:grpSp>
        <p:sp>
          <p:nvSpPr>
            <p:cNvPr id="153652" name="Line 52"/>
            <p:cNvSpPr>
              <a:spLocks noChangeShapeType="1"/>
            </p:cNvSpPr>
            <p:nvPr/>
          </p:nvSpPr>
          <p:spPr bwMode="auto">
            <a:xfrm flipV="1">
              <a:off x="2688" y="2208"/>
              <a:ext cx="1008" cy="43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pt-BR"/>
            </a:p>
          </p:txBody>
        </p:sp>
      </p:grpSp>
      <p:grpSp>
        <p:nvGrpSpPr>
          <p:cNvPr id="17" name="Group 53"/>
          <p:cNvGrpSpPr>
            <a:grpSpLocks/>
          </p:cNvGrpSpPr>
          <p:nvPr/>
        </p:nvGrpSpPr>
        <p:grpSpPr bwMode="auto">
          <a:xfrm>
            <a:off x="3733800" y="2743200"/>
            <a:ext cx="2133600" cy="935038"/>
            <a:chOff x="2352" y="1728"/>
            <a:chExt cx="1344" cy="589"/>
          </a:xfrm>
        </p:grpSpPr>
        <p:grpSp>
          <p:nvGrpSpPr>
            <p:cNvPr id="18" name="Group 54"/>
            <p:cNvGrpSpPr>
              <a:grpSpLocks/>
            </p:cNvGrpSpPr>
            <p:nvPr/>
          </p:nvGrpSpPr>
          <p:grpSpPr bwMode="auto">
            <a:xfrm>
              <a:off x="2352" y="1728"/>
              <a:ext cx="624" cy="589"/>
              <a:chOff x="2352" y="1728"/>
              <a:chExt cx="624" cy="589"/>
            </a:xfrm>
          </p:grpSpPr>
          <p:sp>
            <p:nvSpPr>
              <p:cNvPr id="153655" name="Rectangle 55"/>
              <p:cNvSpPr>
                <a:spLocks noChangeArrowheads="1"/>
              </p:cNvSpPr>
              <p:nvPr/>
            </p:nvSpPr>
            <p:spPr bwMode="auto">
              <a:xfrm>
                <a:off x="2352" y="1728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53656" name="Oval 56"/>
              <p:cNvSpPr>
                <a:spLocks noChangeArrowheads="1"/>
              </p:cNvSpPr>
              <p:nvPr/>
            </p:nvSpPr>
            <p:spPr bwMode="auto">
              <a:xfrm>
                <a:off x="2619" y="1776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53657" name="Rectangle 57"/>
              <p:cNvSpPr>
                <a:spLocks noChangeArrowheads="1"/>
              </p:cNvSpPr>
              <p:nvPr/>
            </p:nvSpPr>
            <p:spPr bwMode="auto">
              <a:xfrm>
                <a:off x="2352" y="1920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53658" name="Rectangle 58"/>
              <p:cNvSpPr>
                <a:spLocks noChangeArrowheads="1"/>
              </p:cNvSpPr>
              <p:nvPr/>
            </p:nvSpPr>
            <p:spPr bwMode="auto">
              <a:xfrm>
                <a:off x="2352" y="2112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53659" name="Text Box 59"/>
              <p:cNvSpPr txBox="1">
                <a:spLocks noChangeArrowheads="1"/>
              </p:cNvSpPr>
              <p:nvPr/>
            </p:nvSpPr>
            <p:spPr bwMode="auto">
              <a:xfrm>
                <a:off x="2544" y="1851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pt-BR">
                    <a:solidFill>
                      <a:schemeClr val="bg1"/>
                    </a:solidFill>
                  </a:rPr>
                  <a:t>3</a:t>
                </a:r>
              </a:p>
            </p:txBody>
          </p:sp>
          <p:sp>
            <p:nvSpPr>
              <p:cNvPr id="153660" name="Text Box 60"/>
              <p:cNvSpPr txBox="1">
                <a:spLocks noChangeArrowheads="1"/>
              </p:cNvSpPr>
              <p:nvPr/>
            </p:nvSpPr>
            <p:spPr bwMode="auto">
              <a:xfrm>
                <a:off x="2544" y="2029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pt-BR">
                    <a:solidFill>
                      <a:schemeClr val="bg1"/>
                    </a:solidFill>
                  </a:rPr>
                  <a:t>4</a:t>
                </a:r>
              </a:p>
            </p:txBody>
          </p:sp>
        </p:grpSp>
        <p:sp>
          <p:nvSpPr>
            <p:cNvPr id="153661" name="Line 61"/>
            <p:cNvSpPr>
              <a:spLocks noChangeShapeType="1"/>
            </p:cNvSpPr>
            <p:nvPr/>
          </p:nvSpPr>
          <p:spPr bwMode="auto">
            <a:xfrm>
              <a:off x="2688" y="1824"/>
              <a:ext cx="1008" cy="28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pt-BR"/>
            </a:p>
          </p:txBody>
        </p:sp>
      </p:grpSp>
      <p:sp>
        <p:nvSpPr>
          <p:cNvPr id="153662" name="Text Box 62"/>
          <p:cNvSpPr txBox="1">
            <a:spLocks noChangeArrowheads="1"/>
          </p:cNvSpPr>
          <p:nvPr/>
        </p:nvSpPr>
        <p:spPr bwMode="auto">
          <a:xfrm>
            <a:off x="5507038" y="5356225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/>
              <a:t>p.move(1,1);</a:t>
            </a:r>
          </a:p>
        </p:txBody>
      </p:sp>
      <p:sp>
        <p:nvSpPr>
          <p:cNvPr id="153663" name="Text Box 63"/>
          <p:cNvSpPr txBox="1">
            <a:spLocks noChangeArrowheads="1"/>
          </p:cNvSpPr>
          <p:nvPr/>
        </p:nvSpPr>
        <p:spPr bwMode="auto">
          <a:xfrm>
            <a:off x="5529263" y="56388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/>
              <a:t>q = p;</a:t>
            </a:r>
          </a:p>
        </p:txBody>
      </p:sp>
      <p:sp>
        <p:nvSpPr>
          <p:cNvPr id="64" name="Rectangle 26"/>
          <p:cNvSpPr>
            <a:spLocks noChangeArrowheads="1"/>
          </p:cNvSpPr>
          <p:nvPr/>
        </p:nvSpPr>
        <p:spPr bwMode="auto">
          <a:xfrm>
            <a:off x="5538806" y="2514160"/>
            <a:ext cx="3033722" cy="3512567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pt-BR">
              <a:solidFill>
                <a:srgbClr val="FF3300"/>
              </a:solidFill>
            </a:endParaRPr>
          </a:p>
        </p:txBody>
      </p:sp>
      <p:sp>
        <p:nvSpPr>
          <p:cNvPr id="65" name="Text Box 27"/>
          <p:cNvSpPr txBox="1">
            <a:spLocks noChangeArrowheads="1"/>
          </p:cNvSpPr>
          <p:nvPr/>
        </p:nvSpPr>
        <p:spPr bwMode="auto">
          <a:xfrm>
            <a:off x="6205558" y="6096000"/>
            <a:ext cx="165259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t-BR" dirty="0"/>
              <a:t>Área Estática</a:t>
            </a:r>
          </a:p>
        </p:txBody>
      </p:sp>
      <p:sp>
        <p:nvSpPr>
          <p:cNvPr id="66" name="Rectangle 26"/>
          <p:cNvSpPr>
            <a:spLocks noChangeArrowheads="1"/>
          </p:cNvSpPr>
          <p:nvPr/>
        </p:nvSpPr>
        <p:spPr bwMode="auto">
          <a:xfrm>
            <a:off x="1214414" y="2500306"/>
            <a:ext cx="1819276" cy="3512567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pt-BR">
              <a:solidFill>
                <a:srgbClr val="FF3300"/>
              </a:solidFill>
            </a:endParaRPr>
          </a:p>
        </p:txBody>
      </p:sp>
      <p:sp>
        <p:nvSpPr>
          <p:cNvPr id="67" name="Text Box 27"/>
          <p:cNvSpPr txBox="1">
            <a:spLocks noChangeArrowheads="1"/>
          </p:cNvSpPr>
          <p:nvPr/>
        </p:nvSpPr>
        <p:spPr bwMode="auto">
          <a:xfrm>
            <a:off x="1714480" y="6072206"/>
            <a:ext cx="71438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t-BR" dirty="0"/>
              <a:t>Pilha</a:t>
            </a:r>
          </a:p>
        </p:txBody>
      </p:sp>
    </p:spTree>
    <p:extLst>
      <p:ext uri="{BB962C8B-B14F-4D97-AF65-F5344CB8AC3E}">
        <p14:creationId xmlns:p14="http://schemas.microsoft.com/office/powerpoint/2010/main" val="428368523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Dynamic</a:t>
            </a:r>
            <a:r>
              <a:rPr lang="pt-BR" dirty="0"/>
              <a:t> </a:t>
            </a:r>
            <a:r>
              <a:rPr lang="pt-BR" dirty="0" err="1"/>
              <a:t>binding</a:t>
            </a:r>
            <a:endParaRPr lang="pt-BR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914400" y="2362200"/>
            <a:ext cx="41148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3127" y="1441182"/>
            <a:ext cx="5121915" cy="25299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Circle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extends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Point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protected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r;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Circle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x,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y,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r)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.x = x;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.y = y;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.r = r;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radius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() {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.r; 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double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area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() {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double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pi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=3.1416;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pi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.r*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.r;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55690" y="3389598"/>
            <a:ext cx="5492209" cy="32932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Box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extends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Point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protected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w,d;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Box (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x,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y,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w,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d) 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.x = x;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.y = y;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.d=d;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.w = w;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width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() {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.w; 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depth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() {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.d; 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double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area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() {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double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.w *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.d;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2255558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Criação de objetos e herança</a:t>
            </a:r>
          </a:p>
        </p:txBody>
      </p:sp>
      <p:grpSp>
        <p:nvGrpSpPr>
          <p:cNvPr id="4" name="Group 65"/>
          <p:cNvGrpSpPr>
            <a:grpSpLocks/>
          </p:cNvGrpSpPr>
          <p:nvPr/>
        </p:nvGrpSpPr>
        <p:grpSpPr bwMode="auto">
          <a:xfrm>
            <a:off x="4938744" y="2286000"/>
            <a:ext cx="4114800" cy="1676400"/>
            <a:chOff x="3060" y="1440"/>
            <a:chExt cx="2592" cy="1056"/>
          </a:xfrm>
        </p:grpSpPr>
        <p:grpSp>
          <p:nvGrpSpPr>
            <p:cNvPr id="5" name="Group 5"/>
            <p:cNvGrpSpPr>
              <a:grpSpLocks/>
            </p:cNvGrpSpPr>
            <p:nvPr/>
          </p:nvGrpSpPr>
          <p:grpSpPr bwMode="auto">
            <a:xfrm>
              <a:off x="3060" y="1488"/>
              <a:ext cx="960" cy="192"/>
              <a:chOff x="960" y="1824"/>
              <a:chExt cx="960" cy="192"/>
            </a:xfrm>
          </p:grpSpPr>
          <p:sp>
            <p:nvSpPr>
              <p:cNvPr id="27" name="Rectangle 6"/>
              <p:cNvSpPr>
                <a:spLocks noChangeArrowheads="1"/>
              </p:cNvSpPr>
              <p:nvPr/>
            </p:nvSpPr>
            <p:spPr bwMode="auto">
              <a:xfrm>
                <a:off x="960" y="1824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8" name="Oval 7"/>
              <p:cNvSpPr>
                <a:spLocks noChangeArrowheads="1"/>
              </p:cNvSpPr>
              <p:nvPr/>
            </p:nvSpPr>
            <p:spPr bwMode="auto">
              <a:xfrm>
                <a:off x="1227" y="1872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9" name="Line 8"/>
              <p:cNvSpPr>
                <a:spLocks noChangeShapeType="1"/>
              </p:cNvSpPr>
              <p:nvPr/>
            </p:nvSpPr>
            <p:spPr bwMode="auto">
              <a:xfrm>
                <a:off x="1296" y="1920"/>
                <a:ext cx="624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pt-BR"/>
              </a:p>
            </p:txBody>
          </p:sp>
        </p:grpSp>
        <p:grpSp>
          <p:nvGrpSpPr>
            <p:cNvPr id="6" name="Group 9"/>
            <p:cNvGrpSpPr>
              <a:grpSpLocks/>
            </p:cNvGrpSpPr>
            <p:nvPr/>
          </p:nvGrpSpPr>
          <p:grpSpPr bwMode="auto">
            <a:xfrm>
              <a:off x="3060" y="1680"/>
              <a:ext cx="960" cy="192"/>
              <a:chOff x="960" y="1824"/>
              <a:chExt cx="960" cy="192"/>
            </a:xfrm>
          </p:grpSpPr>
          <p:sp>
            <p:nvSpPr>
              <p:cNvPr id="24" name="Rectangle 10"/>
              <p:cNvSpPr>
                <a:spLocks noChangeArrowheads="1"/>
              </p:cNvSpPr>
              <p:nvPr/>
            </p:nvSpPr>
            <p:spPr bwMode="auto">
              <a:xfrm>
                <a:off x="960" y="1824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5" name="Oval 11"/>
              <p:cNvSpPr>
                <a:spLocks noChangeArrowheads="1"/>
              </p:cNvSpPr>
              <p:nvPr/>
            </p:nvSpPr>
            <p:spPr bwMode="auto">
              <a:xfrm>
                <a:off x="1227" y="1872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6" name="Line 12"/>
              <p:cNvSpPr>
                <a:spLocks noChangeShapeType="1"/>
              </p:cNvSpPr>
              <p:nvPr/>
            </p:nvSpPr>
            <p:spPr bwMode="auto">
              <a:xfrm>
                <a:off x="1296" y="1920"/>
                <a:ext cx="624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pt-BR"/>
              </a:p>
            </p:txBody>
          </p:sp>
        </p:grpSp>
        <p:grpSp>
          <p:nvGrpSpPr>
            <p:cNvPr id="7" name="Group 13"/>
            <p:cNvGrpSpPr>
              <a:grpSpLocks/>
            </p:cNvGrpSpPr>
            <p:nvPr/>
          </p:nvGrpSpPr>
          <p:grpSpPr bwMode="auto">
            <a:xfrm>
              <a:off x="3060" y="1872"/>
              <a:ext cx="960" cy="192"/>
              <a:chOff x="960" y="1824"/>
              <a:chExt cx="960" cy="192"/>
            </a:xfrm>
          </p:grpSpPr>
          <p:sp>
            <p:nvSpPr>
              <p:cNvPr id="21" name="Rectangle 14"/>
              <p:cNvSpPr>
                <a:spLocks noChangeArrowheads="1"/>
              </p:cNvSpPr>
              <p:nvPr/>
            </p:nvSpPr>
            <p:spPr bwMode="auto">
              <a:xfrm>
                <a:off x="960" y="1824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2" name="Oval 15"/>
              <p:cNvSpPr>
                <a:spLocks noChangeArrowheads="1"/>
              </p:cNvSpPr>
              <p:nvPr/>
            </p:nvSpPr>
            <p:spPr bwMode="auto">
              <a:xfrm>
                <a:off x="1227" y="1872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3" name="Line 16"/>
              <p:cNvSpPr>
                <a:spLocks noChangeShapeType="1"/>
              </p:cNvSpPr>
              <p:nvPr/>
            </p:nvSpPr>
            <p:spPr bwMode="auto">
              <a:xfrm>
                <a:off x="1296" y="1920"/>
                <a:ext cx="624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pt-BR"/>
              </a:p>
            </p:txBody>
          </p:sp>
        </p:grpSp>
        <p:grpSp>
          <p:nvGrpSpPr>
            <p:cNvPr id="8" name="Group 17"/>
            <p:cNvGrpSpPr>
              <a:grpSpLocks/>
            </p:cNvGrpSpPr>
            <p:nvPr/>
          </p:nvGrpSpPr>
          <p:grpSpPr bwMode="auto">
            <a:xfrm>
              <a:off x="3060" y="2064"/>
              <a:ext cx="960" cy="192"/>
              <a:chOff x="960" y="1824"/>
              <a:chExt cx="960" cy="192"/>
            </a:xfrm>
          </p:grpSpPr>
          <p:sp>
            <p:nvSpPr>
              <p:cNvPr id="18" name="Rectangle 18"/>
              <p:cNvSpPr>
                <a:spLocks noChangeArrowheads="1"/>
              </p:cNvSpPr>
              <p:nvPr/>
            </p:nvSpPr>
            <p:spPr bwMode="auto">
              <a:xfrm>
                <a:off x="960" y="1824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9" name="Oval 19"/>
              <p:cNvSpPr>
                <a:spLocks noChangeArrowheads="1"/>
              </p:cNvSpPr>
              <p:nvPr/>
            </p:nvSpPr>
            <p:spPr bwMode="auto">
              <a:xfrm>
                <a:off x="1227" y="1872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0" name="Line 20"/>
              <p:cNvSpPr>
                <a:spLocks noChangeShapeType="1"/>
              </p:cNvSpPr>
              <p:nvPr/>
            </p:nvSpPr>
            <p:spPr bwMode="auto">
              <a:xfrm>
                <a:off x="1296" y="1920"/>
                <a:ext cx="624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pt-BR"/>
              </a:p>
            </p:txBody>
          </p:sp>
        </p:grpSp>
        <p:sp>
          <p:nvSpPr>
            <p:cNvPr id="9" name="Text Box 21"/>
            <p:cNvSpPr txBox="1">
              <a:spLocks noChangeArrowheads="1"/>
            </p:cNvSpPr>
            <p:nvPr/>
          </p:nvSpPr>
          <p:spPr bwMode="auto">
            <a:xfrm>
              <a:off x="3972" y="1440"/>
              <a:ext cx="10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Construtor</a:t>
              </a:r>
            </a:p>
          </p:txBody>
        </p:sp>
        <p:sp>
          <p:nvSpPr>
            <p:cNvPr id="10" name="Text Box 22"/>
            <p:cNvSpPr txBox="1">
              <a:spLocks noChangeArrowheads="1"/>
            </p:cNvSpPr>
            <p:nvPr/>
          </p:nvSpPr>
          <p:spPr bwMode="auto">
            <a:xfrm>
              <a:off x="4020" y="1632"/>
              <a:ext cx="145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move(</a:t>
              </a:r>
              <a:r>
                <a:rPr lang="pt-BR" b="1"/>
                <a:t>herdado</a:t>
              </a:r>
              <a:r>
                <a:rPr lang="pt-BR"/>
                <a:t>)</a:t>
              </a:r>
            </a:p>
          </p:txBody>
        </p:sp>
        <p:sp>
          <p:nvSpPr>
            <p:cNvPr id="11" name="Text Box 23"/>
            <p:cNvSpPr txBox="1">
              <a:spLocks noChangeArrowheads="1"/>
            </p:cNvSpPr>
            <p:nvPr/>
          </p:nvSpPr>
          <p:spPr bwMode="auto">
            <a:xfrm>
              <a:off x="4020" y="1824"/>
              <a:ext cx="16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area(</a:t>
              </a:r>
              <a:r>
                <a:rPr lang="pt-BR" b="1"/>
                <a:t>sobreposto</a:t>
              </a:r>
              <a:r>
                <a:rPr lang="pt-BR"/>
                <a:t>)</a:t>
              </a:r>
            </a:p>
          </p:txBody>
        </p:sp>
        <p:sp>
          <p:nvSpPr>
            <p:cNvPr id="12" name="Text Box 24"/>
            <p:cNvSpPr txBox="1">
              <a:spLocks noChangeArrowheads="1"/>
            </p:cNvSpPr>
            <p:nvPr/>
          </p:nvSpPr>
          <p:spPr bwMode="auto">
            <a:xfrm>
              <a:off x="4020" y="2016"/>
              <a:ext cx="135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dist(</a:t>
              </a:r>
              <a:r>
                <a:rPr lang="pt-BR" b="1"/>
                <a:t>herdado</a:t>
              </a:r>
              <a:r>
                <a:rPr lang="pt-BR"/>
                <a:t>)</a:t>
              </a:r>
            </a:p>
          </p:txBody>
        </p:sp>
        <p:grpSp>
          <p:nvGrpSpPr>
            <p:cNvPr id="13" name="Group 47"/>
            <p:cNvGrpSpPr>
              <a:grpSpLocks/>
            </p:cNvGrpSpPr>
            <p:nvPr/>
          </p:nvGrpSpPr>
          <p:grpSpPr bwMode="auto">
            <a:xfrm>
              <a:off x="3060" y="2256"/>
              <a:ext cx="960" cy="192"/>
              <a:chOff x="960" y="1824"/>
              <a:chExt cx="960" cy="192"/>
            </a:xfrm>
          </p:grpSpPr>
          <p:sp>
            <p:nvSpPr>
              <p:cNvPr id="15" name="Rectangle 48"/>
              <p:cNvSpPr>
                <a:spLocks noChangeArrowheads="1"/>
              </p:cNvSpPr>
              <p:nvPr/>
            </p:nvSpPr>
            <p:spPr bwMode="auto">
              <a:xfrm>
                <a:off x="960" y="1824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6" name="Oval 49"/>
              <p:cNvSpPr>
                <a:spLocks noChangeArrowheads="1"/>
              </p:cNvSpPr>
              <p:nvPr/>
            </p:nvSpPr>
            <p:spPr bwMode="auto">
              <a:xfrm>
                <a:off x="1227" y="1872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7" name="Line 50"/>
              <p:cNvSpPr>
                <a:spLocks noChangeShapeType="1"/>
              </p:cNvSpPr>
              <p:nvPr/>
            </p:nvSpPr>
            <p:spPr bwMode="auto">
              <a:xfrm>
                <a:off x="1296" y="1920"/>
                <a:ext cx="624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pt-BR"/>
              </a:p>
            </p:txBody>
          </p:sp>
        </p:grpSp>
        <p:sp>
          <p:nvSpPr>
            <p:cNvPr id="14" name="Text Box 51"/>
            <p:cNvSpPr txBox="1">
              <a:spLocks noChangeArrowheads="1"/>
            </p:cNvSpPr>
            <p:nvPr/>
          </p:nvSpPr>
          <p:spPr bwMode="auto">
            <a:xfrm>
              <a:off x="4020" y="2208"/>
              <a:ext cx="6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radius</a:t>
              </a:r>
            </a:p>
          </p:txBody>
        </p:sp>
      </p:grpSp>
      <p:grpSp>
        <p:nvGrpSpPr>
          <p:cNvPr id="30" name="Group 66"/>
          <p:cNvGrpSpPr>
            <a:grpSpLocks/>
          </p:cNvGrpSpPr>
          <p:nvPr/>
        </p:nvGrpSpPr>
        <p:grpSpPr bwMode="auto">
          <a:xfrm>
            <a:off x="4957794" y="4267200"/>
            <a:ext cx="4114800" cy="1905000"/>
            <a:chOff x="3072" y="2688"/>
            <a:chExt cx="2592" cy="1200"/>
          </a:xfrm>
        </p:grpSpPr>
        <p:grpSp>
          <p:nvGrpSpPr>
            <p:cNvPr id="31" name="Group 26"/>
            <p:cNvGrpSpPr>
              <a:grpSpLocks/>
            </p:cNvGrpSpPr>
            <p:nvPr/>
          </p:nvGrpSpPr>
          <p:grpSpPr bwMode="auto">
            <a:xfrm>
              <a:off x="3072" y="2736"/>
              <a:ext cx="960" cy="768"/>
              <a:chOff x="960" y="1824"/>
              <a:chExt cx="960" cy="768"/>
            </a:xfrm>
          </p:grpSpPr>
          <p:grpSp>
            <p:nvGrpSpPr>
              <p:cNvPr id="46" name="Group 27"/>
              <p:cNvGrpSpPr>
                <a:grpSpLocks/>
              </p:cNvGrpSpPr>
              <p:nvPr/>
            </p:nvGrpSpPr>
            <p:grpSpPr bwMode="auto">
              <a:xfrm>
                <a:off x="960" y="1824"/>
                <a:ext cx="960" cy="192"/>
                <a:chOff x="960" y="1824"/>
                <a:chExt cx="960" cy="192"/>
              </a:xfrm>
            </p:grpSpPr>
            <p:sp>
              <p:nvSpPr>
                <p:cNvPr id="59" name="Rectangle 28"/>
                <p:cNvSpPr>
                  <a:spLocks noChangeArrowheads="1"/>
                </p:cNvSpPr>
                <p:nvPr/>
              </p:nvSpPr>
              <p:spPr bwMode="auto">
                <a:xfrm>
                  <a:off x="960" y="1824"/>
                  <a:ext cx="624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60" name="Oval 29"/>
                <p:cNvSpPr>
                  <a:spLocks noChangeArrowheads="1"/>
                </p:cNvSpPr>
                <p:nvPr/>
              </p:nvSpPr>
              <p:spPr bwMode="auto">
                <a:xfrm>
                  <a:off x="1227" y="1872"/>
                  <a:ext cx="96" cy="96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61" name="Line 30"/>
                <p:cNvSpPr>
                  <a:spLocks noChangeShapeType="1"/>
                </p:cNvSpPr>
                <p:nvPr/>
              </p:nvSpPr>
              <p:spPr bwMode="auto">
                <a:xfrm>
                  <a:off x="1296" y="1920"/>
                  <a:ext cx="624" cy="0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miter lim="800000"/>
                  <a:headEnd/>
                  <a:tailEnd type="triangle" w="med" len="med"/>
                </a:ln>
                <a:effectLst/>
              </p:spPr>
              <p:txBody>
                <a:bodyPr wrap="none"/>
                <a:lstStyle/>
                <a:p>
                  <a:endParaRPr lang="pt-BR"/>
                </a:p>
              </p:txBody>
            </p:sp>
          </p:grpSp>
          <p:grpSp>
            <p:nvGrpSpPr>
              <p:cNvPr id="47" name="Group 31"/>
              <p:cNvGrpSpPr>
                <a:grpSpLocks/>
              </p:cNvGrpSpPr>
              <p:nvPr/>
            </p:nvGrpSpPr>
            <p:grpSpPr bwMode="auto">
              <a:xfrm>
                <a:off x="960" y="2016"/>
                <a:ext cx="960" cy="192"/>
                <a:chOff x="960" y="1824"/>
                <a:chExt cx="960" cy="192"/>
              </a:xfrm>
            </p:grpSpPr>
            <p:sp>
              <p:nvSpPr>
                <p:cNvPr id="56" name="Rectangle 32"/>
                <p:cNvSpPr>
                  <a:spLocks noChangeArrowheads="1"/>
                </p:cNvSpPr>
                <p:nvPr/>
              </p:nvSpPr>
              <p:spPr bwMode="auto">
                <a:xfrm>
                  <a:off x="960" y="1824"/>
                  <a:ext cx="624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57" name="Oval 33"/>
                <p:cNvSpPr>
                  <a:spLocks noChangeArrowheads="1"/>
                </p:cNvSpPr>
                <p:nvPr/>
              </p:nvSpPr>
              <p:spPr bwMode="auto">
                <a:xfrm>
                  <a:off x="1227" y="1872"/>
                  <a:ext cx="96" cy="96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58" name="Line 34"/>
                <p:cNvSpPr>
                  <a:spLocks noChangeShapeType="1"/>
                </p:cNvSpPr>
                <p:nvPr/>
              </p:nvSpPr>
              <p:spPr bwMode="auto">
                <a:xfrm>
                  <a:off x="1296" y="1920"/>
                  <a:ext cx="624" cy="0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miter lim="800000"/>
                  <a:headEnd/>
                  <a:tailEnd type="triangle" w="med" len="med"/>
                </a:ln>
                <a:effectLst/>
              </p:spPr>
              <p:txBody>
                <a:bodyPr wrap="none"/>
                <a:lstStyle/>
                <a:p>
                  <a:endParaRPr lang="pt-BR"/>
                </a:p>
              </p:txBody>
            </p:sp>
          </p:grpSp>
          <p:grpSp>
            <p:nvGrpSpPr>
              <p:cNvPr id="48" name="Group 35"/>
              <p:cNvGrpSpPr>
                <a:grpSpLocks/>
              </p:cNvGrpSpPr>
              <p:nvPr/>
            </p:nvGrpSpPr>
            <p:grpSpPr bwMode="auto">
              <a:xfrm>
                <a:off x="960" y="2208"/>
                <a:ext cx="960" cy="192"/>
                <a:chOff x="960" y="1824"/>
                <a:chExt cx="960" cy="192"/>
              </a:xfrm>
            </p:grpSpPr>
            <p:sp>
              <p:nvSpPr>
                <p:cNvPr id="53" name="Rectangle 36"/>
                <p:cNvSpPr>
                  <a:spLocks noChangeArrowheads="1"/>
                </p:cNvSpPr>
                <p:nvPr/>
              </p:nvSpPr>
              <p:spPr bwMode="auto">
                <a:xfrm>
                  <a:off x="960" y="1824"/>
                  <a:ext cx="624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54" name="Oval 37"/>
                <p:cNvSpPr>
                  <a:spLocks noChangeArrowheads="1"/>
                </p:cNvSpPr>
                <p:nvPr/>
              </p:nvSpPr>
              <p:spPr bwMode="auto">
                <a:xfrm>
                  <a:off x="1227" y="1872"/>
                  <a:ext cx="96" cy="96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55" name="Line 38"/>
                <p:cNvSpPr>
                  <a:spLocks noChangeShapeType="1"/>
                </p:cNvSpPr>
                <p:nvPr/>
              </p:nvSpPr>
              <p:spPr bwMode="auto">
                <a:xfrm>
                  <a:off x="1296" y="1920"/>
                  <a:ext cx="624" cy="0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miter lim="800000"/>
                  <a:headEnd/>
                  <a:tailEnd type="triangle" w="med" len="med"/>
                </a:ln>
                <a:effectLst/>
              </p:spPr>
              <p:txBody>
                <a:bodyPr wrap="none"/>
                <a:lstStyle/>
                <a:p>
                  <a:endParaRPr lang="pt-BR"/>
                </a:p>
              </p:txBody>
            </p:sp>
          </p:grpSp>
          <p:grpSp>
            <p:nvGrpSpPr>
              <p:cNvPr id="49" name="Group 39"/>
              <p:cNvGrpSpPr>
                <a:grpSpLocks/>
              </p:cNvGrpSpPr>
              <p:nvPr/>
            </p:nvGrpSpPr>
            <p:grpSpPr bwMode="auto">
              <a:xfrm>
                <a:off x="960" y="2400"/>
                <a:ext cx="960" cy="192"/>
                <a:chOff x="960" y="1824"/>
                <a:chExt cx="960" cy="192"/>
              </a:xfrm>
            </p:grpSpPr>
            <p:sp>
              <p:nvSpPr>
                <p:cNvPr id="50" name="Rectangle 40"/>
                <p:cNvSpPr>
                  <a:spLocks noChangeArrowheads="1"/>
                </p:cNvSpPr>
                <p:nvPr/>
              </p:nvSpPr>
              <p:spPr bwMode="auto">
                <a:xfrm>
                  <a:off x="960" y="1824"/>
                  <a:ext cx="624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51" name="Oval 41"/>
                <p:cNvSpPr>
                  <a:spLocks noChangeArrowheads="1"/>
                </p:cNvSpPr>
                <p:nvPr/>
              </p:nvSpPr>
              <p:spPr bwMode="auto">
                <a:xfrm>
                  <a:off x="1227" y="1872"/>
                  <a:ext cx="96" cy="96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52" name="Line 42"/>
                <p:cNvSpPr>
                  <a:spLocks noChangeShapeType="1"/>
                </p:cNvSpPr>
                <p:nvPr/>
              </p:nvSpPr>
              <p:spPr bwMode="auto">
                <a:xfrm>
                  <a:off x="1296" y="1920"/>
                  <a:ext cx="624" cy="0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miter lim="800000"/>
                  <a:headEnd/>
                  <a:tailEnd type="triangle" w="med" len="med"/>
                </a:ln>
                <a:effectLst/>
              </p:spPr>
              <p:txBody>
                <a:bodyPr wrap="none"/>
                <a:lstStyle/>
                <a:p>
                  <a:endParaRPr lang="pt-BR"/>
                </a:p>
              </p:txBody>
            </p:sp>
          </p:grpSp>
        </p:grpSp>
        <p:sp>
          <p:nvSpPr>
            <p:cNvPr id="32" name="Text Box 43"/>
            <p:cNvSpPr txBox="1">
              <a:spLocks noChangeArrowheads="1"/>
            </p:cNvSpPr>
            <p:nvPr/>
          </p:nvSpPr>
          <p:spPr bwMode="auto">
            <a:xfrm>
              <a:off x="3984" y="2688"/>
              <a:ext cx="10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Construtor</a:t>
              </a:r>
            </a:p>
          </p:txBody>
        </p:sp>
        <p:sp>
          <p:nvSpPr>
            <p:cNvPr id="33" name="Text Box 44"/>
            <p:cNvSpPr txBox="1">
              <a:spLocks noChangeArrowheads="1"/>
            </p:cNvSpPr>
            <p:nvPr/>
          </p:nvSpPr>
          <p:spPr bwMode="auto">
            <a:xfrm>
              <a:off x="4032" y="2880"/>
              <a:ext cx="139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move(</a:t>
              </a:r>
              <a:r>
                <a:rPr lang="pt-BR" b="1"/>
                <a:t>herdado</a:t>
              </a:r>
              <a:r>
                <a:rPr lang="pt-BR"/>
                <a:t>)</a:t>
              </a:r>
            </a:p>
          </p:txBody>
        </p:sp>
        <p:sp>
          <p:nvSpPr>
            <p:cNvPr id="34" name="Text Box 46"/>
            <p:cNvSpPr txBox="1">
              <a:spLocks noChangeArrowheads="1"/>
            </p:cNvSpPr>
            <p:nvPr/>
          </p:nvSpPr>
          <p:spPr bwMode="auto">
            <a:xfrm>
              <a:off x="4032" y="3264"/>
              <a:ext cx="14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dist(</a:t>
              </a:r>
              <a:r>
                <a:rPr lang="pt-BR" b="1"/>
                <a:t>herdado</a:t>
              </a:r>
              <a:r>
                <a:rPr lang="pt-BR"/>
                <a:t>)</a:t>
              </a:r>
            </a:p>
          </p:txBody>
        </p:sp>
        <p:grpSp>
          <p:nvGrpSpPr>
            <p:cNvPr id="35" name="Group 52"/>
            <p:cNvGrpSpPr>
              <a:grpSpLocks/>
            </p:cNvGrpSpPr>
            <p:nvPr/>
          </p:nvGrpSpPr>
          <p:grpSpPr bwMode="auto">
            <a:xfrm>
              <a:off x="3072" y="3504"/>
              <a:ext cx="960" cy="192"/>
              <a:chOff x="960" y="1824"/>
              <a:chExt cx="960" cy="192"/>
            </a:xfrm>
          </p:grpSpPr>
          <p:sp>
            <p:nvSpPr>
              <p:cNvPr id="43" name="Rectangle 53"/>
              <p:cNvSpPr>
                <a:spLocks noChangeArrowheads="1"/>
              </p:cNvSpPr>
              <p:nvPr/>
            </p:nvSpPr>
            <p:spPr bwMode="auto">
              <a:xfrm>
                <a:off x="960" y="1824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4" name="Oval 54"/>
              <p:cNvSpPr>
                <a:spLocks noChangeArrowheads="1"/>
              </p:cNvSpPr>
              <p:nvPr/>
            </p:nvSpPr>
            <p:spPr bwMode="auto">
              <a:xfrm>
                <a:off x="1227" y="1872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5" name="Line 55"/>
              <p:cNvSpPr>
                <a:spLocks noChangeShapeType="1"/>
              </p:cNvSpPr>
              <p:nvPr/>
            </p:nvSpPr>
            <p:spPr bwMode="auto">
              <a:xfrm>
                <a:off x="1296" y="1920"/>
                <a:ext cx="624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pt-BR"/>
              </a:p>
            </p:txBody>
          </p:sp>
        </p:grpSp>
        <p:grpSp>
          <p:nvGrpSpPr>
            <p:cNvPr id="36" name="Group 56"/>
            <p:cNvGrpSpPr>
              <a:grpSpLocks/>
            </p:cNvGrpSpPr>
            <p:nvPr/>
          </p:nvGrpSpPr>
          <p:grpSpPr bwMode="auto">
            <a:xfrm>
              <a:off x="3072" y="3648"/>
              <a:ext cx="960" cy="192"/>
              <a:chOff x="960" y="1824"/>
              <a:chExt cx="960" cy="192"/>
            </a:xfrm>
          </p:grpSpPr>
          <p:sp>
            <p:nvSpPr>
              <p:cNvPr id="40" name="Rectangle 57"/>
              <p:cNvSpPr>
                <a:spLocks noChangeArrowheads="1"/>
              </p:cNvSpPr>
              <p:nvPr/>
            </p:nvSpPr>
            <p:spPr bwMode="auto">
              <a:xfrm>
                <a:off x="960" y="1824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1" name="Oval 58"/>
              <p:cNvSpPr>
                <a:spLocks noChangeArrowheads="1"/>
              </p:cNvSpPr>
              <p:nvPr/>
            </p:nvSpPr>
            <p:spPr bwMode="auto">
              <a:xfrm>
                <a:off x="1227" y="1872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2" name="Line 59"/>
              <p:cNvSpPr>
                <a:spLocks noChangeShapeType="1"/>
              </p:cNvSpPr>
              <p:nvPr/>
            </p:nvSpPr>
            <p:spPr bwMode="auto">
              <a:xfrm>
                <a:off x="1296" y="1920"/>
                <a:ext cx="624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pt-BR"/>
              </a:p>
            </p:txBody>
          </p:sp>
        </p:grpSp>
        <p:sp>
          <p:nvSpPr>
            <p:cNvPr id="37" name="Text Box 60"/>
            <p:cNvSpPr txBox="1">
              <a:spLocks noChangeArrowheads="1"/>
            </p:cNvSpPr>
            <p:nvPr/>
          </p:nvSpPr>
          <p:spPr bwMode="auto">
            <a:xfrm>
              <a:off x="4032" y="3051"/>
              <a:ext cx="16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area(</a:t>
              </a:r>
              <a:r>
                <a:rPr lang="pt-BR" b="1"/>
                <a:t>sobreposto</a:t>
              </a:r>
              <a:r>
                <a:rPr lang="pt-BR"/>
                <a:t>)</a:t>
              </a:r>
            </a:p>
          </p:txBody>
        </p:sp>
        <p:sp>
          <p:nvSpPr>
            <p:cNvPr id="38" name="Text Box 61"/>
            <p:cNvSpPr txBox="1">
              <a:spLocks noChangeArrowheads="1"/>
            </p:cNvSpPr>
            <p:nvPr/>
          </p:nvSpPr>
          <p:spPr bwMode="auto">
            <a:xfrm>
              <a:off x="4032" y="3449"/>
              <a:ext cx="5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width</a:t>
              </a:r>
            </a:p>
          </p:txBody>
        </p:sp>
        <p:sp>
          <p:nvSpPr>
            <p:cNvPr id="39" name="Text Box 62"/>
            <p:cNvSpPr txBox="1">
              <a:spLocks noChangeArrowheads="1"/>
            </p:cNvSpPr>
            <p:nvPr/>
          </p:nvSpPr>
          <p:spPr bwMode="auto">
            <a:xfrm>
              <a:off x="4032" y="3600"/>
              <a:ext cx="5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depth</a:t>
              </a:r>
            </a:p>
          </p:txBody>
        </p:sp>
      </p:grpSp>
      <p:sp>
        <p:nvSpPr>
          <p:cNvPr id="63" name="Rectangle 68"/>
          <p:cNvSpPr>
            <a:spLocks noChangeArrowheads="1"/>
          </p:cNvSpPr>
          <p:nvPr/>
        </p:nvSpPr>
        <p:spPr bwMode="auto">
          <a:xfrm>
            <a:off x="2671794" y="2315488"/>
            <a:ext cx="1676400" cy="4071966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pt-BR">
              <a:solidFill>
                <a:srgbClr val="FF3300"/>
              </a:solidFill>
            </a:endParaRPr>
          </a:p>
        </p:txBody>
      </p:sp>
      <p:sp>
        <p:nvSpPr>
          <p:cNvPr id="64" name="Text Box 69"/>
          <p:cNvSpPr txBox="1">
            <a:spLocks noChangeArrowheads="1"/>
          </p:cNvSpPr>
          <p:nvPr/>
        </p:nvSpPr>
        <p:spPr bwMode="auto">
          <a:xfrm>
            <a:off x="3152772" y="6400824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dirty="0" err="1"/>
              <a:t>Heap</a:t>
            </a:r>
            <a:endParaRPr lang="pt-BR" dirty="0"/>
          </a:p>
        </p:txBody>
      </p:sp>
      <p:grpSp>
        <p:nvGrpSpPr>
          <p:cNvPr id="65" name="Group 124"/>
          <p:cNvGrpSpPr>
            <a:grpSpLocks/>
          </p:cNvGrpSpPr>
          <p:nvPr/>
        </p:nvGrpSpPr>
        <p:grpSpPr bwMode="auto">
          <a:xfrm>
            <a:off x="2976594" y="2915572"/>
            <a:ext cx="990600" cy="1219200"/>
            <a:chOff x="2112" y="1728"/>
            <a:chExt cx="624" cy="768"/>
          </a:xfrm>
        </p:grpSpPr>
        <p:sp>
          <p:nvSpPr>
            <p:cNvPr id="66" name="Rectangle 72"/>
            <p:cNvSpPr>
              <a:spLocks noChangeArrowheads="1"/>
            </p:cNvSpPr>
            <p:nvPr/>
          </p:nvSpPr>
          <p:spPr bwMode="auto">
            <a:xfrm>
              <a:off x="2112" y="1728"/>
              <a:ext cx="62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7" name="Oval 73"/>
            <p:cNvSpPr>
              <a:spLocks noChangeArrowheads="1"/>
            </p:cNvSpPr>
            <p:nvPr/>
          </p:nvSpPr>
          <p:spPr bwMode="auto">
            <a:xfrm>
              <a:off x="2379" y="1776"/>
              <a:ext cx="96" cy="96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8" name="Rectangle 74"/>
            <p:cNvSpPr>
              <a:spLocks noChangeArrowheads="1"/>
            </p:cNvSpPr>
            <p:nvPr/>
          </p:nvSpPr>
          <p:spPr bwMode="auto">
            <a:xfrm>
              <a:off x="2112" y="1920"/>
              <a:ext cx="62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9" name="Text Box 76"/>
            <p:cNvSpPr txBox="1">
              <a:spLocks noChangeArrowheads="1"/>
            </p:cNvSpPr>
            <p:nvPr/>
          </p:nvSpPr>
          <p:spPr bwMode="auto">
            <a:xfrm>
              <a:off x="2304" y="1851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70" name="Rectangle 75"/>
            <p:cNvSpPr>
              <a:spLocks noChangeArrowheads="1"/>
            </p:cNvSpPr>
            <p:nvPr/>
          </p:nvSpPr>
          <p:spPr bwMode="auto">
            <a:xfrm>
              <a:off x="2112" y="2112"/>
              <a:ext cx="62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1" name="Text Box 77"/>
            <p:cNvSpPr txBox="1">
              <a:spLocks noChangeArrowheads="1"/>
            </p:cNvSpPr>
            <p:nvPr/>
          </p:nvSpPr>
          <p:spPr bwMode="auto">
            <a:xfrm>
              <a:off x="2304" y="2029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>
                  <a:solidFill>
                    <a:schemeClr val="bg1"/>
                  </a:solidFill>
                </a:rPr>
                <a:t>12</a:t>
              </a:r>
            </a:p>
          </p:txBody>
        </p:sp>
        <p:grpSp>
          <p:nvGrpSpPr>
            <p:cNvPr id="72" name="Group 80"/>
            <p:cNvGrpSpPr>
              <a:grpSpLocks/>
            </p:cNvGrpSpPr>
            <p:nvPr/>
          </p:nvGrpSpPr>
          <p:grpSpPr bwMode="auto">
            <a:xfrm>
              <a:off x="2112" y="2208"/>
              <a:ext cx="624" cy="288"/>
              <a:chOff x="1824" y="2029"/>
              <a:chExt cx="624" cy="288"/>
            </a:xfrm>
          </p:grpSpPr>
          <p:sp>
            <p:nvSpPr>
              <p:cNvPr id="73" name="Rectangle 81"/>
              <p:cNvSpPr>
                <a:spLocks noChangeArrowheads="1"/>
              </p:cNvSpPr>
              <p:nvPr/>
            </p:nvSpPr>
            <p:spPr bwMode="auto">
              <a:xfrm>
                <a:off x="1824" y="2112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74" name="Text Box 82"/>
              <p:cNvSpPr txBox="1">
                <a:spLocks noChangeArrowheads="1"/>
              </p:cNvSpPr>
              <p:nvPr/>
            </p:nvSpPr>
            <p:spPr bwMode="auto">
              <a:xfrm>
                <a:off x="2016" y="2029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pt-BR">
                    <a:solidFill>
                      <a:schemeClr val="bg1"/>
                    </a:solidFill>
                  </a:rPr>
                  <a:t>4</a:t>
                </a:r>
              </a:p>
            </p:txBody>
          </p:sp>
        </p:grpSp>
      </p:grpSp>
      <p:grpSp>
        <p:nvGrpSpPr>
          <p:cNvPr id="75" name="Group 97"/>
          <p:cNvGrpSpPr>
            <a:grpSpLocks/>
          </p:cNvGrpSpPr>
          <p:nvPr/>
        </p:nvGrpSpPr>
        <p:grpSpPr bwMode="auto">
          <a:xfrm>
            <a:off x="2976594" y="4515772"/>
            <a:ext cx="990600" cy="1524000"/>
            <a:chOff x="1824" y="2736"/>
            <a:chExt cx="624" cy="960"/>
          </a:xfrm>
        </p:grpSpPr>
        <p:sp>
          <p:nvSpPr>
            <p:cNvPr id="76" name="Rectangle 83"/>
            <p:cNvSpPr>
              <a:spLocks noChangeArrowheads="1"/>
            </p:cNvSpPr>
            <p:nvPr/>
          </p:nvSpPr>
          <p:spPr bwMode="auto">
            <a:xfrm>
              <a:off x="1824" y="2736"/>
              <a:ext cx="62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7" name="Oval 84"/>
            <p:cNvSpPr>
              <a:spLocks noChangeArrowheads="1"/>
            </p:cNvSpPr>
            <p:nvPr/>
          </p:nvSpPr>
          <p:spPr bwMode="auto">
            <a:xfrm>
              <a:off x="2091" y="2784"/>
              <a:ext cx="96" cy="96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8" name="Rectangle 85"/>
            <p:cNvSpPr>
              <a:spLocks noChangeArrowheads="1"/>
            </p:cNvSpPr>
            <p:nvPr/>
          </p:nvSpPr>
          <p:spPr bwMode="auto">
            <a:xfrm>
              <a:off x="1824" y="2928"/>
              <a:ext cx="62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9" name="Text Box 86"/>
            <p:cNvSpPr txBox="1">
              <a:spLocks noChangeArrowheads="1"/>
            </p:cNvSpPr>
            <p:nvPr/>
          </p:nvSpPr>
          <p:spPr bwMode="auto">
            <a:xfrm>
              <a:off x="2016" y="2859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>
                  <a:solidFill>
                    <a:schemeClr val="bg1"/>
                  </a:solidFill>
                </a:rPr>
                <a:t>0</a:t>
              </a:r>
            </a:p>
          </p:txBody>
        </p:sp>
        <p:grpSp>
          <p:nvGrpSpPr>
            <p:cNvPr id="80" name="Group 87"/>
            <p:cNvGrpSpPr>
              <a:grpSpLocks/>
            </p:cNvGrpSpPr>
            <p:nvPr/>
          </p:nvGrpSpPr>
          <p:grpSpPr bwMode="auto">
            <a:xfrm>
              <a:off x="1824" y="3037"/>
              <a:ext cx="624" cy="288"/>
              <a:chOff x="1824" y="2029"/>
              <a:chExt cx="624" cy="288"/>
            </a:xfrm>
          </p:grpSpPr>
          <p:sp>
            <p:nvSpPr>
              <p:cNvPr id="87" name="Rectangle 88"/>
              <p:cNvSpPr>
                <a:spLocks noChangeArrowheads="1"/>
              </p:cNvSpPr>
              <p:nvPr/>
            </p:nvSpPr>
            <p:spPr bwMode="auto">
              <a:xfrm>
                <a:off x="1824" y="2112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88" name="Text Box 89"/>
              <p:cNvSpPr txBox="1">
                <a:spLocks noChangeArrowheads="1"/>
              </p:cNvSpPr>
              <p:nvPr/>
            </p:nvSpPr>
            <p:spPr bwMode="auto">
              <a:xfrm>
                <a:off x="2016" y="2029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pt-BR">
                    <a:solidFill>
                      <a:schemeClr val="bg1"/>
                    </a:solidFill>
                  </a:rPr>
                  <a:t>4</a:t>
                </a:r>
              </a:p>
            </p:txBody>
          </p:sp>
        </p:grpSp>
        <p:grpSp>
          <p:nvGrpSpPr>
            <p:cNvPr id="81" name="Group 90"/>
            <p:cNvGrpSpPr>
              <a:grpSpLocks/>
            </p:cNvGrpSpPr>
            <p:nvPr/>
          </p:nvGrpSpPr>
          <p:grpSpPr bwMode="auto">
            <a:xfrm>
              <a:off x="1824" y="3216"/>
              <a:ext cx="624" cy="288"/>
              <a:chOff x="1824" y="2029"/>
              <a:chExt cx="624" cy="288"/>
            </a:xfrm>
          </p:grpSpPr>
          <p:sp>
            <p:nvSpPr>
              <p:cNvPr id="85" name="Rectangle 91"/>
              <p:cNvSpPr>
                <a:spLocks noChangeArrowheads="1"/>
              </p:cNvSpPr>
              <p:nvPr/>
            </p:nvSpPr>
            <p:spPr bwMode="auto">
              <a:xfrm>
                <a:off x="1824" y="2112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86" name="Text Box 92"/>
              <p:cNvSpPr txBox="1">
                <a:spLocks noChangeArrowheads="1"/>
              </p:cNvSpPr>
              <p:nvPr/>
            </p:nvSpPr>
            <p:spPr bwMode="auto">
              <a:xfrm>
                <a:off x="2016" y="2029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pt-BR">
                    <a:solidFill>
                      <a:schemeClr val="bg1"/>
                    </a:solidFill>
                  </a:rPr>
                  <a:t>8</a:t>
                </a:r>
              </a:p>
            </p:txBody>
          </p:sp>
        </p:grpSp>
        <p:grpSp>
          <p:nvGrpSpPr>
            <p:cNvPr id="82" name="Group 93"/>
            <p:cNvGrpSpPr>
              <a:grpSpLocks/>
            </p:cNvGrpSpPr>
            <p:nvPr/>
          </p:nvGrpSpPr>
          <p:grpSpPr bwMode="auto">
            <a:xfrm>
              <a:off x="1824" y="3408"/>
              <a:ext cx="624" cy="288"/>
              <a:chOff x="1824" y="2029"/>
              <a:chExt cx="624" cy="288"/>
            </a:xfrm>
          </p:grpSpPr>
          <p:sp>
            <p:nvSpPr>
              <p:cNvPr id="83" name="Rectangle 94"/>
              <p:cNvSpPr>
                <a:spLocks noChangeArrowheads="1"/>
              </p:cNvSpPr>
              <p:nvPr/>
            </p:nvSpPr>
            <p:spPr bwMode="auto">
              <a:xfrm>
                <a:off x="1824" y="2112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84" name="Text Box 95"/>
              <p:cNvSpPr txBox="1">
                <a:spLocks noChangeArrowheads="1"/>
              </p:cNvSpPr>
              <p:nvPr/>
            </p:nvSpPr>
            <p:spPr bwMode="auto">
              <a:xfrm>
                <a:off x="2016" y="2029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pt-BR">
                    <a:solidFill>
                      <a:schemeClr val="bg1"/>
                    </a:solidFill>
                  </a:rPr>
                  <a:t>8</a:t>
                </a:r>
              </a:p>
            </p:txBody>
          </p:sp>
        </p:grpSp>
      </p:grpSp>
      <p:sp>
        <p:nvSpPr>
          <p:cNvPr id="89" name="Line 98"/>
          <p:cNvSpPr>
            <a:spLocks noChangeShapeType="1"/>
          </p:cNvSpPr>
          <p:nvPr/>
        </p:nvSpPr>
        <p:spPr bwMode="auto">
          <a:xfrm flipV="1">
            <a:off x="3509994" y="2686972"/>
            <a:ext cx="1447800" cy="381000"/>
          </a:xfrm>
          <a:prstGeom prst="line">
            <a:avLst/>
          </a:prstGeom>
          <a:noFill/>
          <a:ln w="38100">
            <a:solidFill>
              <a:srgbClr val="FF33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90" name="Line 99"/>
          <p:cNvSpPr>
            <a:spLocks noChangeShapeType="1"/>
          </p:cNvSpPr>
          <p:nvPr/>
        </p:nvSpPr>
        <p:spPr bwMode="auto">
          <a:xfrm>
            <a:off x="3509994" y="4668172"/>
            <a:ext cx="1447800" cy="0"/>
          </a:xfrm>
          <a:prstGeom prst="line">
            <a:avLst/>
          </a:prstGeom>
          <a:noFill/>
          <a:ln w="38100">
            <a:solidFill>
              <a:srgbClr val="FF33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pt-BR"/>
          </a:p>
        </p:txBody>
      </p:sp>
      <p:grpSp>
        <p:nvGrpSpPr>
          <p:cNvPr id="93" name="Group 104"/>
          <p:cNvGrpSpPr>
            <a:grpSpLocks/>
          </p:cNvGrpSpPr>
          <p:nvPr/>
        </p:nvGrpSpPr>
        <p:grpSpPr bwMode="auto">
          <a:xfrm>
            <a:off x="614394" y="2763172"/>
            <a:ext cx="1371600" cy="457200"/>
            <a:chOff x="864" y="1680"/>
            <a:chExt cx="864" cy="288"/>
          </a:xfrm>
        </p:grpSpPr>
        <p:grpSp>
          <p:nvGrpSpPr>
            <p:cNvPr id="94" name="Group 105"/>
            <p:cNvGrpSpPr>
              <a:grpSpLocks/>
            </p:cNvGrpSpPr>
            <p:nvPr/>
          </p:nvGrpSpPr>
          <p:grpSpPr bwMode="auto">
            <a:xfrm>
              <a:off x="1104" y="1776"/>
              <a:ext cx="624" cy="192"/>
              <a:chOff x="816" y="1776"/>
              <a:chExt cx="624" cy="192"/>
            </a:xfrm>
          </p:grpSpPr>
          <p:sp>
            <p:nvSpPr>
              <p:cNvPr id="96" name="Rectangle 106"/>
              <p:cNvSpPr>
                <a:spLocks noChangeArrowheads="1"/>
              </p:cNvSpPr>
              <p:nvPr/>
            </p:nvSpPr>
            <p:spPr bwMode="auto">
              <a:xfrm>
                <a:off x="816" y="1776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97" name="Oval 107"/>
              <p:cNvSpPr>
                <a:spLocks noChangeArrowheads="1"/>
              </p:cNvSpPr>
              <p:nvPr/>
            </p:nvSpPr>
            <p:spPr bwMode="auto">
              <a:xfrm>
                <a:off x="1083" y="1824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95" name="Text Box 108"/>
            <p:cNvSpPr txBox="1">
              <a:spLocks noChangeArrowheads="1"/>
            </p:cNvSpPr>
            <p:nvPr/>
          </p:nvSpPr>
          <p:spPr bwMode="auto">
            <a:xfrm>
              <a:off x="864" y="1680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p</a:t>
              </a:r>
            </a:p>
          </p:txBody>
        </p:sp>
      </p:grpSp>
      <p:grpSp>
        <p:nvGrpSpPr>
          <p:cNvPr id="98" name="Group 111"/>
          <p:cNvGrpSpPr>
            <a:grpSpLocks/>
          </p:cNvGrpSpPr>
          <p:nvPr/>
        </p:nvGrpSpPr>
        <p:grpSpPr bwMode="auto">
          <a:xfrm>
            <a:off x="614394" y="3296572"/>
            <a:ext cx="1371600" cy="457200"/>
            <a:chOff x="864" y="1680"/>
            <a:chExt cx="864" cy="288"/>
          </a:xfrm>
        </p:grpSpPr>
        <p:grpSp>
          <p:nvGrpSpPr>
            <p:cNvPr id="99" name="Group 112"/>
            <p:cNvGrpSpPr>
              <a:grpSpLocks/>
            </p:cNvGrpSpPr>
            <p:nvPr/>
          </p:nvGrpSpPr>
          <p:grpSpPr bwMode="auto">
            <a:xfrm>
              <a:off x="1104" y="1776"/>
              <a:ext cx="624" cy="192"/>
              <a:chOff x="816" y="1776"/>
              <a:chExt cx="624" cy="192"/>
            </a:xfrm>
          </p:grpSpPr>
          <p:sp>
            <p:nvSpPr>
              <p:cNvPr id="101" name="Rectangle 113"/>
              <p:cNvSpPr>
                <a:spLocks noChangeArrowheads="1"/>
              </p:cNvSpPr>
              <p:nvPr/>
            </p:nvSpPr>
            <p:spPr bwMode="auto">
              <a:xfrm>
                <a:off x="816" y="1776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2" name="Oval 114"/>
              <p:cNvSpPr>
                <a:spLocks noChangeArrowheads="1"/>
              </p:cNvSpPr>
              <p:nvPr/>
            </p:nvSpPr>
            <p:spPr bwMode="auto">
              <a:xfrm>
                <a:off x="1083" y="1824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100" name="Text Box 115"/>
            <p:cNvSpPr txBox="1">
              <a:spLocks noChangeArrowheads="1"/>
            </p:cNvSpPr>
            <p:nvPr/>
          </p:nvSpPr>
          <p:spPr bwMode="auto">
            <a:xfrm>
              <a:off x="864" y="1680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c</a:t>
              </a:r>
            </a:p>
          </p:txBody>
        </p:sp>
      </p:grpSp>
      <p:sp>
        <p:nvSpPr>
          <p:cNvPr id="103" name="Line 116"/>
          <p:cNvSpPr>
            <a:spLocks noChangeShapeType="1"/>
          </p:cNvSpPr>
          <p:nvPr/>
        </p:nvSpPr>
        <p:spPr bwMode="auto">
          <a:xfrm flipV="1">
            <a:off x="1528794" y="3067972"/>
            <a:ext cx="1447800" cy="533400"/>
          </a:xfrm>
          <a:prstGeom prst="line">
            <a:avLst/>
          </a:prstGeom>
          <a:noFill/>
          <a:ln w="38100">
            <a:solidFill>
              <a:srgbClr val="FF33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pt-BR"/>
          </a:p>
        </p:txBody>
      </p:sp>
      <p:grpSp>
        <p:nvGrpSpPr>
          <p:cNvPr id="104" name="Group 118"/>
          <p:cNvGrpSpPr>
            <a:grpSpLocks/>
          </p:cNvGrpSpPr>
          <p:nvPr/>
        </p:nvGrpSpPr>
        <p:grpSpPr bwMode="auto">
          <a:xfrm>
            <a:off x="614394" y="3829972"/>
            <a:ext cx="1371600" cy="457200"/>
            <a:chOff x="864" y="1680"/>
            <a:chExt cx="864" cy="288"/>
          </a:xfrm>
        </p:grpSpPr>
        <p:grpSp>
          <p:nvGrpSpPr>
            <p:cNvPr id="105" name="Group 119"/>
            <p:cNvGrpSpPr>
              <a:grpSpLocks/>
            </p:cNvGrpSpPr>
            <p:nvPr/>
          </p:nvGrpSpPr>
          <p:grpSpPr bwMode="auto">
            <a:xfrm>
              <a:off x="1104" y="1776"/>
              <a:ext cx="624" cy="192"/>
              <a:chOff x="816" y="1776"/>
              <a:chExt cx="624" cy="192"/>
            </a:xfrm>
          </p:grpSpPr>
          <p:sp>
            <p:nvSpPr>
              <p:cNvPr id="107" name="Rectangle 120"/>
              <p:cNvSpPr>
                <a:spLocks noChangeArrowheads="1"/>
              </p:cNvSpPr>
              <p:nvPr/>
            </p:nvSpPr>
            <p:spPr bwMode="auto">
              <a:xfrm>
                <a:off x="816" y="1776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8" name="Oval 121"/>
              <p:cNvSpPr>
                <a:spLocks noChangeArrowheads="1"/>
              </p:cNvSpPr>
              <p:nvPr/>
            </p:nvSpPr>
            <p:spPr bwMode="auto">
              <a:xfrm>
                <a:off x="1083" y="1824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106" name="Text Box 122"/>
            <p:cNvSpPr txBox="1">
              <a:spLocks noChangeArrowheads="1"/>
            </p:cNvSpPr>
            <p:nvPr/>
          </p:nvSpPr>
          <p:spPr bwMode="auto">
            <a:xfrm>
              <a:off x="864" y="1680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b</a:t>
              </a:r>
            </a:p>
          </p:txBody>
        </p:sp>
      </p:grpSp>
      <p:sp>
        <p:nvSpPr>
          <p:cNvPr id="109" name="Line 123"/>
          <p:cNvSpPr>
            <a:spLocks noChangeShapeType="1"/>
          </p:cNvSpPr>
          <p:nvPr/>
        </p:nvSpPr>
        <p:spPr bwMode="auto">
          <a:xfrm>
            <a:off x="1528794" y="4134772"/>
            <a:ext cx="1447800" cy="533400"/>
          </a:xfrm>
          <a:prstGeom prst="line">
            <a:avLst/>
          </a:prstGeom>
          <a:noFill/>
          <a:ln w="38100">
            <a:solidFill>
              <a:srgbClr val="FF33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111" name="Rectangle 26"/>
          <p:cNvSpPr>
            <a:spLocks noChangeArrowheads="1"/>
          </p:cNvSpPr>
          <p:nvPr/>
        </p:nvSpPr>
        <p:spPr bwMode="auto">
          <a:xfrm>
            <a:off x="4572000" y="2315488"/>
            <a:ext cx="3786214" cy="4071966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pt-BR">
              <a:solidFill>
                <a:srgbClr val="FF3300"/>
              </a:solidFill>
            </a:endParaRPr>
          </a:p>
        </p:txBody>
      </p:sp>
      <p:sp>
        <p:nvSpPr>
          <p:cNvPr id="112" name="Text Box 27"/>
          <p:cNvSpPr txBox="1">
            <a:spLocks noChangeArrowheads="1"/>
          </p:cNvSpPr>
          <p:nvPr/>
        </p:nvSpPr>
        <p:spPr bwMode="auto">
          <a:xfrm>
            <a:off x="5643570" y="6417254"/>
            <a:ext cx="165259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t-BR" dirty="0"/>
              <a:t>Área Estática</a:t>
            </a:r>
          </a:p>
        </p:txBody>
      </p:sp>
      <p:sp>
        <p:nvSpPr>
          <p:cNvPr id="114" name="Text Box 27"/>
          <p:cNvSpPr txBox="1">
            <a:spLocks noChangeArrowheads="1"/>
          </p:cNvSpPr>
          <p:nvPr/>
        </p:nvSpPr>
        <p:spPr bwMode="auto">
          <a:xfrm>
            <a:off x="1071538" y="6402202"/>
            <a:ext cx="71438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t-BR" dirty="0"/>
              <a:t>Pilha</a:t>
            </a:r>
          </a:p>
        </p:txBody>
      </p:sp>
      <p:sp>
        <p:nvSpPr>
          <p:cNvPr id="116" name="Text Box 101"/>
          <p:cNvSpPr txBox="1">
            <a:spLocks noChangeArrowheads="1"/>
          </p:cNvSpPr>
          <p:nvPr/>
        </p:nvSpPr>
        <p:spPr bwMode="auto">
          <a:xfrm>
            <a:off x="0" y="1214422"/>
            <a:ext cx="85725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357158" y="1383557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Point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p =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null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Circle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c = new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Circle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(0,12,4); </a:t>
            </a: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Box b = new Box(0,4,8,8);</a:t>
            </a:r>
          </a:p>
        </p:txBody>
      </p:sp>
      <p:sp>
        <p:nvSpPr>
          <p:cNvPr id="119" name="Rectangle 26"/>
          <p:cNvSpPr>
            <a:spLocks noChangeArrowheads="1"/>
          </p:cNvSpPr>
          <p:nvPr/>
        </p:nvSpPr>
        <p:spPr bwMode="auto">
          <a:xfrm>
            <a:off x="357158" y="2315488"/>
            <a:ext cx="2033590" cy="4071966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pt-BR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57457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Polimorfismo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4795868" y="2286000"/>
            <a:ext cx="4114800" cy="1676400"/>
            <a:chOff x="3060" y="1440"/>
            <a:chExt cx="2592" cy="1056"/>
          </a:xfrm>
        </p:grpSpPr>
        <p:grpSp>
          <p:nvGrpSpPr>
            <p:cNvPr id="5" name="Group 4"/>
            <p:cNvGrpSpPr>
              <a:grpSpLocks/>
            </p:cNvGrpSpPr>
            <p:nvPr/>
          </p:nvGrpSpPr>
          <p:grpSpPr bwMode="auto">
            <a:xfrm>
              <a:off x="3060" y="1488"/>
              <a:ext cx="960" cy="192"/>
              <a:chOff x="960" y="1824"/>
              <a:chExt cx="960" cy="192"/>
            </a:xfrm>
          </p:grpSpPr>
          <p:sp>
            <p:nvSpPr>
              <p:cNvPr id="27" name="Rectangle 5"/>
              <p:cNvSpPr>
                <a:spLocks noChangeArrowheads="1"/>
              </p:cNvSpPr>
              <p:nvPr/>
            </p:nvSpPr>
            <p:spPr bwMode="auto">
              <a:xfrm>
                <a:off x="960" y="1824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8" name="Oval 6"/>
              <p:cNvSpPr>
                <a:spLocks noChangeArrowheads="1"/>
              </p:cNvSpPr>
              <p:nvPr/>
            </p:nvSpPr>
            <p:spPr bwMode="auto">
              <a:xfrm>
                <a:off x="1227" y="1872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9" name="Line 7"/>
              <p:cNvSpPr>
                <a:spLocks noChangeShapeType="1"/>
              </p:cNvSpPr>
              <p:nvPr/>
            </p:nvSpPr>
            <p:spPr bwMode="auto">
              <a:xfrm>
                <a:off x="1296" y="1920"/>
                <a:ext cx="624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pt-BR"/>
              </a:p>
            </p:txBody>
          </p:sp>
        </p:grpSp>
        <p:grpSp>
          <p:nvGrpSpPr>
            <p:cNvPr id="6" name="Group 8"/>
            <p:cNvGrpSpPr>
              <a:grpSpLocks/>
            </p:cNvGrpSpPr>
            <p:nvPr/>
          </p:nvGrpSpPr>
          <p:grpSpPr bwMode="auto">
            <a:xfrm>
              <a:off x="3060" y="1680"/>
              <a:ext cx="960" cy="192"/>
              <a:chOff x="960" y="1824"/>
              <a:chExt cx="960" cy="192"/>
            </a:xfrm>
          </p:grpSpPr>
          <p:sp>
            <p:nvSpPr>
              <p:cNvPr id="24" name="Rectangle 9"/>
              <p:cNvSpPr>
                <a:spLocks noChangeArrowheads="1"/>
              </p:cNvSpPr>
              <p:nvPr/>
            </p:nvSpPr>
            <p:spPr bwMode="auto">
              <a:xfrm>
                <a:off x="960" y="1824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5" name="Oval 10"/>
              <p:cNvSpPr>
                <a:spLocks noChangeArrowheads="1"/>
              </p:cNvSpPr>
              <p:nvPr/>
            </p:nvSpPr>
            <p:spPr bwMode="auto">
              <a:xfrm>
                <a:off x="1227" y="1872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6" name="Line 11"/>
              <p:cNvSpPr>
                <a:spLocks noChangeShapeType="1"/>
              </p:cNvSpPr>
              <p:nvPr/>
            </p:nvSpPr>
            <p:spPr bwMode="auto">
              <a:xfrm>
                <a:off x="1296" y="1920"/>
                <a:ext cx="624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pt-BR"/>
              </a:p>
            </p:txBody>
          </p:sp>
        </p:grpSp>
        <p:grpSp>
          <p:nvGrpSpPr>
            <p:cNvPr id="7" name="Group 12"/>
            <p:cNvGrpSpPr>
              <a:grpSpLocks/>
            </p:cNvGrpSpPr>
            <p:nvPr/>
          </p:nvGrpSpPr>
          <p:grpSpPr bwMode="auto">
            <a:xfrm>
              <a:off x="3060" y="1872"/>
              <a:ext cx="960" cy="192"/>
              <a:chOff x="960" y="1824"/>
              <a:chExt cx="960" cy="192"/>
            </a:xfrm>
          </p:grpSpPr>
          <p:sp>
            <p:nvSpPr>
              <p:cNvPr id="21" name="Rectangle 13"/>
              <p:cNvSpPr>
                <a:spLocks noChangeArrowheads="1"/>
              </p:cNvSpPr>
              <p:nvPr/>
            </p:nvSpPr>
            <p:spPr bwMode="auto">
              <a:xfrm>
                <a:off x="960" y="1824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2" name="Oval 14"/>
              <p:cNvSpPr>
                <a:spLocks noChangeArrowheads="1"/>
              </p:cNvSpPr>
              <p:nvPr/>
            </p:nvSpPr>
            <p:spPr bwMode="auto">
              <a:xfrm>
                <a:off x="1227" y="1872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3" name="Line 15"/>
              <p:cNvSpPr>
                <a:spLocks noChangeShapeType="1"/>
              </p:cNvSpPr>
              <p:nvPr/>
            </p:nvSpPr>
            <p:spPr bwMode="auto">
              <a:xfrm>
                <a:off x="1296" y="1920"/>
                <a:ext cx="624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pt-BR"/>
              </a:p>
            </p:txBody>
          </p:sp>
        </p:grpSp>
        <p:grpSp>
          <p:nvGrpSpPr>
            <p:cNvPr id="8" name="Group 16"/>
            <p:cNvGrpSpPr>
              <a:grpSpLocks/>
            </p:cNvGrpSpPr>
            <p:nvPr/>
          </p:nvGrpSpPr>
          <p:grpSpPr bwMode="auto">
            <a:xfrm>
              <a:off x="3060" y="2064"/>
              <a:ext cx="960" cy="192"/>
              <a:chOff x="960" y="1824"/>
              <a:chExt cx="960" cy="192"/>
            </a:xfrm>
          </p:grpSpPr>
          <p:sp>
            <p:nvSpPr>
              <p:cNvPr id="18" name="Rectangle 17"/>
              <p:cNvSpPr>
                <a:spLocks noChangeArrowheads="1"/>
              </p:cNvSpPr>
              <p:nvPr/>
            </p:nvSpPr>
            <p:spPr bwMode="auto">
              <a:xfrm>
                <a:off x="960" y="1824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9" name="Oval 18"/>
              <p:cNvSpPr>
                <a:spLocks noChangeArrowheads="1"/>
              </p:cNvSpPr>
              <p:nvPr/>
            </p:nvSpPr>
            <p:spPr bwMode="auto">
              <a:xfrm>
                <a:off x="1227" y="1872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0" name="Line 19"/>
              <p:cNvSpPr>
                <a:spLocks noChangeShapeType="1"/>
              </p:cNvSpPr>
              <p:nvPr/>
            </p:nvSpPr>
            <p:spPr bwMode="auto">
              <a:xfrm>
                <a:off x="1296" y="1920"/>
                <a:ext cx="624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pt-BR"/>
              </a:p>
            </p:txBody>
          </p:sp>
        </p:grpSp>
        <p:sp>
          <p:nvSpPr>
            <p:cNvPr id="9" name="Text Box 20"/>
            <p:cNvSpPr txBox="1">
              <a:spLocks noChangeArrowheads="1"/>
            </p:cNvSpPr>
            <p:nvPr/>
          </p:nvSpPr>
          <p:spPr bwMode="auto">
            <a:xfrm>
              <a:off x="3972" y="1440"/>
              <a:ext cx="10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Construtor</a:t>
              </a:r>
            </a:p>
          </p:txBody>
        </p:sp>
        <p:sp>
          <p:nvSpPr>
            <p:cNvPr id="10" name="Text Box 21"/>
            <p:cNvSpPr txBox="1">
              <a:spLocks noChangeArrowheads="1"/>
            </p:cNvSpPr>
            <p:nvPr/>
          </p:nvSpPr>
          <p:spPr bwMode="auto">
            <a:xfrm>
              <a:off x="4020" y="1632"/>
              <a:ext cx="145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move(</a:t>
              </a:r>
              <a:r>
                <a:rPr lang="pt-BR" b="1"/>
                <a:t>herdado</a:t>
              </a:r>
              <a:r>
                <a:rPr lang="pt-BR"/>
                <a:t>)</a:t>
              </a:r>
            </a:p>
          </p:txBody>
        </p:sp>
        <p:sp>
          <p:nvSpPr>
            <p:cNvPr id="11" name="Text Box 22"/>
            <p:cNvSpPr txBox="1">
              <a:spLocks noChangeArrowheads="1"/>
            </p:cNvSpPr>
            <p:nvPr/>
          </p:nvSpPr>
          <p:spPr bwMode="auto">
            <a:xfrm>
              <a:off x="4020" y="1824"/>
              <a:ext cx="16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area(</a:t>
              </a:r>
              <a:r>
                <a:rPr lang="pt-BR" b="1"/>
                <a:t>sobreposto</a:t>
              </a:r>
              <a:r>
                <a:rPr lang="pt-BR"/>
                <a:t>)</a:t>
              </a:r>
            </a:p>
          </p:txBody>
        </p:sp>
        <p:sp>
          <p:nvSpPr>
            <p:cNvPr id="12" name="Text Box 23"/>
            <p:cNvSpPr txBox="1">
              <a:spLocks noChangeArrowheads="1"/>
            </p:cNvSpPr>
            <p:nvPr/>
          </p:nvSpPr>
          <p:spPr bwMode="auto">
            <a:xfrm>
              <a:off x="4020" y="2016"/>
              <a:ext cx="135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dist(</a:t>
              </a:r>
              <a:r>
                <a:rPr lang="pt-BR" b="1"/>
                <a:t>herdado</a:t>
              </a:r>
              <a:r>
                <a:rPr lang="pt-BR"/>
                <a:t>)</a:t>
              </a:r>
            </a:p>
          </p:txBody>
        </p:sp>
        <p:grpSp>
          <p:nvGrpSpPr>
            <p:cNvPr id="13" name="Group 24"/>
            <p:cNvGrpSpPr>
              <a:grpSpLocks/>
            </p:cNvGrpSpPr>
            <p:nvPr/>
          </p:nvGrpSpPr>
          <p:grpSpPr bwMode="auto">
            <a:xfrm>
              <a:off x="3060" y="2256"/>
              <a:ext cx="960" cy="192"/>
              <a:chOff x="960" y="1824"/>
              <a:chExt cx="960" cy="192"/>
            </a:xfrm>
          </p:grpSpPr>
          <p:sp>
            <p:nvSpPr>
              <p:cNvPr id="15" name="Rectangle 25"/>
              <p:cNvSpPr>
                <a:spLocks noChangeArrowheads="1"/>
              </p:cNvSpPr>
              <p:nvPr/>
            </p:nvSpPr>
            <p:spPr bwMode="auto">
              <a:xfrm>
                <a:off x="960" y="1824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6" name="Oval 26"/>
              <p:cNvSpPr>
                <a:spLocks noChangeArrowheads="1"/>
              </p:cNvSpPr>
              <p:nvPr/>
            </p:nvSpPr>
            <p:spPr bwMode="auto">
              <a:xfrm>
                <a:off x="1227" y="1872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7" name="Line 27"/>
              <p:cNvSpPr>
                <a:spLocks noChangeShapeType="1"/>
              </p:cNvSpPr>
              <p:nvPr/>
            </p:nvSpPr>
            <p:spPr bwMode="auto">
              <a:xfrm>
                <a:off x="1296" y="1920"/>
                <a:ext cx="624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pt-BR"/>
              </a:p>
            </p:txBody>
          </p:sp>
        </p:grpSp>
        <p:sp>
          <p:nvSpPr>
            <p:cNvPr id="14" name="Text Box 28"/>
            <p:cNvSpPr txBox="1">
              <a:spLocks noChangeArrowheads="1"/>
            </p:cNvSpPr>
            <p:nvPr/>
          </p:nvSpPr>
          <p:spPr bwMode="auto">
            <a:xfrm>
              <a:off x="4020" y="2208"/>
              <a:ext cx="6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radius</a:t>
              </a:r>
            </a:p>
          </p:txBody>
        </p:sp>
      </p:grpSp>
      <p:grpSp>
        <p:nvGrpSpPr>
          <p:cNvPr id="30" name="Group 29"/>
          <p:cNvGrpSpPr>
            <a:grpSpLocks/>
          </p:cNvGrpSpPr>
          <p:nvPr/>
        </p:nvGrpSpPr>
        <p:grpSpPr bwMode="auto">
          <a:xfrm>
            <a:off x="4814918" y="4267200"/>
            <a:ext cx="4114800" cy="1905000"/>
            <a:chOff x="3072" y="2688"/>
            <a:chExt cx="2592" cy="1200"/>
          </a:xfrm>
        </p:grpSpPr>
        <p:grpSp>
          <p:nvGrpSpPr>
            <p:cNvPr id="31" name="Group 30"/>
            <p:cNvGrpSpPr>
              <a:grpSpLocks/>
            </p:cNvGrpSpPr>
            <p:nvPr/>
          </p:nvGrpSpPr>
          <p:grpSpPr bwMode="auto">
            <a:xfrm>
              <a:off x="3072" y="2736"/>
              <a:ext cx="960" cy="768"/>
              <a:chOff x="960" y="1824"/>
              <a:chExt cx="960" cy="768"/>
            </a:xfrm>
          </p:grpSpPr>
          <p:grpSp>
            <p:nvGrpSpPr>
              <p:cNvPr id="46" name="Group 31"/>
              <p:cNvGrpSpPr>
                <a:grpSpLocks/>
              </p:cNvGrpSpPr>
              <p:nvPr/>
            </p:nvGrpSpPr>
            <p:grpSpPr bwMode="auto">
              <a:xfrm>
                <a:off x="960" y="1824"/>
                <a:ext cx="960" cy="192"/>
                <a:chOff x="960" y="1824"/>
                <a:chExt cx="960" cy="192"/>
              </a:xfrm>
            </p:grpSpPr>
            <p:sp>
              <p:nvSpPr>
                <p:cNvPr id="59" name="Rectangle 32"/>
                <p:cNvSpPr>
                  <a:spLocks noChangeArrowheads="1"/>
                </p:cNvSpPr>
                <p:nvPr/>
              </p:nvSpPr>
              <p:spPr bwMode="auto">
                <a:xfrm>
                  <a:off x="960" y="1824"/>
                  <a:ext cx="624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60" name="Oval 33"/>
                <p:cNvSpPr>
                  <a:spLocks noChangeArrowheads="1"/>
                </p:cNvSpPr>
                <p:nvPr/>
              </p:nvSpPr>
              <p:spPr bwMode="auto">
                <a:xfrm>
                  <a:off x="1227" y="1872"/>
                  <a:ext cx="96" cy="96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61" name="Line 34"/>
                <p:cNvSpPr>
                  <a:spLocks noChangeShapeType="1"/>
                </p:cNvSpPr>
                <p:nvPr/>
              </p:nvSpPr>
              <p:spPr bwMode="auto">
                <a:xfrm>
                  <a:off x="1296" y="1920"/>
                  <a:ext cx="624" cy="0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miter lim="800000"/>
                  <a:headEnd/>
                  <a:tailEnd type="triangle" w="med" len="med"/>
                </a:ln>
                <a:effectLst/>
              </p:spPr>
              <p:txBody>
                <a:bodyPr wrap="none"/>
                <a:lstStyle/>
                <a:p>
                  <a:endParaRPr lang="pt-BR"/>
                </a:p>
              </p:txBody>
            </p:sp>
          </p:grpSp>
          <p:grpSp>
            <p:nvGrpSpPr>
              <p:cNvPr id="47" name="Group 35"/>
              <p:cNvGrpSpPr>
                <a:grpSpLocks/>
              </p:cNvGrpSpPr>
              <p:nvPr/>
            </p:nvGrpSpPr>
            <p:grpSpPr bwMode="auto">
              <a:xfrm>
                <a:off x="960" y="2016"/>
                <a:ext cx="960" cy="192"/>
                <a:chOff x="960" y="1824"/>
                <a:chExt cx="960" cy="192"/>
              </a:xfrm>
            </p:grpSpPr>
            <p:sp>
              <p:nvSpPr>
                <p:cNvPr id="56" name="Rectangle 36"/>
                <p:cNvSpPr>
                  <a:spLocks noChangeArrowheads="1"/>
                </p:cNvSpPr>
                <p:nvPr/>
              </p:nvSpPr>
              <p:spPr bwMode="auto">
                <a:xfrm>
                  <a:off x="960" y="1824"/>
                  <a:ext cx="624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57" name="Oval 37"/>
                <p:cNvSpPr>
                  <a:spLocks noChangeArrowheads="1"/>
                </p:cNvSpPr>
                <p:nvPr/>
              </p:nvSpPr>
              <p:spPr bwMode="auto">
                <a:xfrm>
                  <a:off x="1227" y="1872"/>
                  <a:ext cx="96" cy="96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58" name="Line 38"/>
                <p:cNvSpPr>
                  <a:spLocks noChangeShapeType="1"/>
                </p:cNvSpPr>
                <p:nvPr/>
              </p:nvSpPr>
              <p:spPr bwMode="auto">
                <a:xfrm>
                  <a:off x="1296" y="1920"/>
                  <a:ext cx="624" cy="0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miter lim="800000"/>
                  <a:headEnd/>
                  <a:tailEnd type="triangle" w="med" len="med"/>
                </a:ln>
                <a:effectLst/>
              </p:spPr>
              <p:txBody>
                <a:bodyPr wrap="none"/>
                <a:lstStyle/>
                <a:p>
                  <a:endParaRPr lang="pt-BR"/>
                </a:p>
              </p:txBody>
            </p:sp>
          </p:grpSp>
          <p:grpSp>
            <p:nvGrpSpPr>
              <p:cNvPr id="48" name="Group 39"/>
              <p:cNvGrpSpPr>
                <a:grpSpLocks/>
              </p:cNvGrpSpPr>
              <p:nvPr/>
            </p:nvGrpSpPr>
            <p:grpSpPr bwMode="auto">
              <a:xfrm>
                <a:off x="960" y="2208"/>
                <a:ext cx="960" cy="192"/>
                <a:chOff x="960" y="1824"/>
                <a:chExt cx="960" cy="192"/>
              </a:xfrm>
            </p:grpSpPr>
            <p:sp>
              <p:nvSpPr>
                <p:cNvPr id="53" name="Rectangle 40"/>
                <p:cNvSpPr>
                  <a:spLocks noChangeArrowheads="1"/>
                </p:cNvSpPr>
                <p:nvPr/>
              </p:nvSpPr>
              <p:spPr bwMode="auto">
                <a:xfrm>
                  <a:off x="960" y="1824"/>
                  <a:ext cx="624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54" name="Oval 41"/>
                <p:cNvSpPr>
                  <a:spLocks noChangeArrowheads="1"/>
                </p:cNvSpPr>
                <p:nvPr/>
              </p:nvSpPr>
              <p:spPr bwMode="auto">
                <a:xfrm>
                  <a:off x="1227" y="1872"/>
                  <a:ext cx="96" cy="96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55" name="Line 42"/>
                <p:cNvSpPr>
                  <a:spLocks noChangeShapeType="1"/>
                </p:cNvSpPr>
                <p:nvPr/>
              </p:nvSpPr>
              <p:spPr bwMode="auto">
                <a:xfrm>
                  <a:off x="1296" y="1920"/>
                  <a:ext cx="624" cy="0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miter lim="800000"/>
                  <a:headEnd/>
                  <a:tailEnd type="triangle" w="med" len="med"/>
                </a:ln>
                <a:effectLst/>
              </p:spPr>
              <p:txBody>
                <a:bodyPr wrap="none"/>
                <a:lstStyle/>
                <a:p>
                  <a:endParaRPr lang="pt-BR"/>
                </a:p>
              </p:txBody>
            </p:sp>
          </p:grpSp>
          <p:grpSp>
            <p:nvGrpSpPr>
              <p:cNvPr id="49" name="Group 43"/>
              <p:cNvGrpSpPr>
                <a:grpSpLocks/>
              </p:cNvGrpSpPr>
              <p:nvPr/>
            </p:nvGrpSpPr>
            <p:grpSpPr bwMode="auto">
              <a:xfrm>
                <a:off x="960" y="2400"/>
                <a:ext cx="960" cy="192"/>
                <a:chOff x="960" y="1824"/>
                <a:chExt cx="960" cy="192"/>
              </a:xfrm>
            </p:grpSpPr>
            <p:sp>
              <p:nvSpPr>
                <p:cNvPr id="50" name="Rectangle 44"/>
                <p:cNvSpPr>
                  <a:spLocks noChangeArrowheads="1"/>
                </p:cNvSpPr>
                <p:nvPr/>
              </p:nvSpPr>
              <p:spPr bwMode="auto">
                <a:xfrm>
                  <a:off x="960" y="1824"/>
                  <a:ext cx="624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51" name="Oval 45"/>
                <p:cNvSpPr>
                  <a:spLocks noChangeArrowheads="1"/>
                </p:cNvSpPr>
                <p:nvPr/>
              </p:nvSpPr>
              <p:spPr bwMode="auto">
                <a:xfrm>
                  <a:off x="1227" y="1872"/>
                  <a:ext cx="96" cy="96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52" name="Line 46"/>
                <p:cNvSpPr>
                  <a:spLocks noChangeShapeType="1"/>
                </p:cNvSpPr>
                <p:nvPr/>
              </p:nvSpPr>
              <p:spPr bwMode="auto">
                <a:xfrm>
                  <a:off x="1296" y="1920"/>
                  <a:ext cx="624" cy="0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miter lim="800000"/>
                  <a:headEnd/>
                  <a:tailEnd type="triangle" w="med" len="med"/>
                </a:ln>
                <a:effectLst/>
              </p:spPr>
              <p:txBody>
                <a:bodyPr wrap="none"/>
                <a:lstStyle/>
                <a:p>
                  <a:endParaRPr lang="pt-BR"/>
                </a:p>
              </p:txBody>
            </p:sp>
          </p:grpSp>
        </p:grpSp>
        <p:sp>
          <p:nvSpPr>
            <p:cNvPr id="32" name="Text Box 47"/>
            <p:cNvSpPr txBox="1">
              <a:spLocks noChangeArrowheads="1"/>
            </p:cNvSpPr>
            <p:nvPr/>
          </p:nvSpPr>
          <p:spPr bwMode="auto">
            <a:xfrm>
              <a:off x="3984" y="2688"/>
              <a:ext cx="10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Construtor</a:t>
              </a:r>
            </a:p>
          </p:txBody>
        </p:sp>
        <p:sp>
          <p:nvSpPr>
            <p:cNvPr id="33" name="Text Box 48"/>
            <p:cNvSpPr txBox="1">
              <a:spLocks noChangeArrowheads="1"/>
            </p:cNvSpPr>
            <p:nvPr/>
          </p:nvSpPr>
          <p:spPr bwMode="auto">
            <a:xfrm>
              <a:off x="4032" y="2880"/>
              <a:ext cx="139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move(</a:t>
              </a:r>
              <a:r>
                <a:rPr lang="pt-BR" b="1"/>
                <a:t>herdado</a:t>
              </a:r>
              <a:r>
                <a:rPr lang="pt-BR"/>
                <a:t>)</a:t>
              </a:r>
            </a:p>
          </p:txBody>
        </p:sp>
        <p:sp>
          <p:nvSpPr>
            <p:cNvPr id="34" name="Text Box 49"/>
            <p:cNvSpPr txBox="1">
              <a:spLocks noChangeArrowheads="1"/>
            </p:cNvSpPr>
            <p:nvPr/>
          </p:nvSpPr>
          <p:spPr bwMode="auto">
            <a:xfrm>
              <a:off x="4032" y="3264"/>
              <a:ext cx="14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dist(</a:t>
              </a:r>
              <a:r>
                <a:rPr lang="pt-BR" b="1"/>
                <a:t>herdado</a:t>
              </a:r>
              <a:r>
                <a:rPr lang="pt-BR"/>
                <a:t>)</a:t>
              </a:r>
            </a:p>
          </p:txBody>
        </p:sp>
        <p:grpSp>
          <p:nvGrpSpPr>
            <p:cNvPr id="35" name="Group 50"/>
            <p:cNvGrpSpPr>
              <a:grpSpLocks/>
            </p:cNvGrpSpPr>
            <p:nvPr/>
          </p:nvGrpSpPr>
          <p:grpSpPr bwMode="auto">
            <a:xfrm>
              <a:off x="3072" y="3504"/>
              <a:ext cx="960" cy="192"/>
              <a:chOff x="960" y="1824"/>
              <a:chExt cx="960" cy="192"/>
            </a:xfrm>
          </p:grpSpPr>
          <p:sp>
            <p:nvSpPr>
              <p:cNvPr id="43" name="Rectangle 51"/>
              <p:cNvSpPr>
                <a:spLocks noChangeArrowheads="1"/>
              </p:cNvSpPr>
              <p:nvPr/>
            </p:nvSpPr>
            <p:spPr bwMode="auto">
              <a:xfrm>
                <a:off x="960" y="1824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4" name="Oval 52"/>
              <p:cNvSpPr>
                <a:spLocks noChangeArrowheads="1"/>
              </p:cNvSpPr>
              <p:nvPr/>
            </p:nvSpPr>
            <p:spPr bwMode="auto">
              <a:xfrm>
                <a:off x="1227" y="1872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5" name="Line 53"/>
              <p:cNvSpPr>
                <a:spLocks noChangeShapeType="1"/>
              </p:cNvSpPr>
              <p:nvPr/>
            </p:nvSpPr>
            <p:spPr bwMode="auto">
              <a:xfrm>
                <a:off x="1296" y="1920"/>
                <a:ext cx="624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pt-BR"/>
              </a:p>
            </p:txBody>
          </p:sp>
        </p:grpSp>
        <p:grpSp>
          <p:nvGrpSpPr>
            <p:cNvPr id="36" name="Group 54"/>
            <p:cNvGrpSpPr>
              <a:grpSpLocks/>
            </p:cNvGrpSpPr>
            <p:nvPr/>
          </p:nvGrpSpPr>
          <p:grpSpPr bwMode="auto">
            <a:xfrm>
              <a:off x="3072" y="3648"/>
              <a:ext cx="960" cy="192"/>
              <a:chOff x="960" y="1824"/>
              <a:chExt cx="960" cy="192"/>
            </a:xfrm>
          </p:grpSpPr>
          <p:sp>
            <p:nvSpPr>
              <p:cNvPr id="40" name="Rectangle 55"/>
              <p:cNvSpPr>
                <a:spLocks noChangeArrowheads="1"/>
              </p:cNvSpPr>
              <p:nvPr/>
            </p:nvSpPr>
            <p:spPr bwMode="auto">
              <a:xfrm>
                <a:off x="960" y="1824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1" name="Oval 56"/>
              <p:cNvSpPr>
                <a:spLocks noChangeArrowheads="1"/>
              </p:cNvSpPr>
              <p:nvPr/>
            </p:nvSpPr>
            <p:spPr bwMode="auto">
              <a:xfrm>
                <a:off x="1227" y="1872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2" name="Line 57"/>
              <p:cNvSpPr>
                <a:spLocks noChangeShapeType="1"/>
              </p:cNvSpPr>
              <p:nvPr/>
            </p:nvSpPr>
            <p:spPr bwMode="auto">
              <a:xfrm>
                <a:off x="1296" y="1920"/>
                <a:ext cx="624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pt-BR"/>
              </a:p>
            </p:txBody>
          </p:sp>
        </p:grpSp>
        <p:sp>
          <p:nvSpPr>
            <p:cNvPr id="37" name="Text Box 58"/>
            <p:cNvSpPr txBox="1">
              <a:spLocks noChangeArrowheads="1"/>
            </p:cNvSpPr>
            <p:nvPr/>
          </p:nvSpPr>
          <p:spPr bwMode="auto">
            <a:xfrm>
              <a:off x="4032" y="3051"/>
              <a:ext cx="16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area(</a:t>
              </a:r>
              <a:r>
                <a:rPr lang="pt-BR" b="1"/>
                <a:t>sobreposto</a:t>
              </a:r>
              <a:r>
                <a:rPr lang="pt-BR"/>
                <a:t>)</a:t>
              </a:r>
            </a:p>
          </p:txBody>
        </p:sp>
        <p:sp>
          <p:nvSpPr>
            <p:cNvPr id="38" name="Text Box 59"/>
            <p:cNvSpPr txBox="1">
              <a:spLocks noChangeArrowheads="1"/>
            </p:cNvSpPr>
            <p:nvPr/>
          </p:nvSpPr>
          <p:spPr bwMode="auto">
            <a:xfrm>
              <a:off x="4032" y="3449"/>
              <a:ext cx="5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width</a:t>
              </a:r>
            </a:p>
          </p:txBody>
        </p:sp>
        <p:sp>
          <p:nvSpPr>
            <p:cNvPr id="39" name="Text Box 60"/>
            <p:cNvSpPr txBox="1">
              <a:spLocks noChangeArrowheads="1"/>
            </p:cNvSpPr>
            <p:nvPr/>
          </p:nvSpPr>
          <p:spPr bwMode="auto">
            <a:xfrm>
              <a:off x="4032" y="3600"/>
              <a:ext cx="5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depth</a:t>
              </a:r>
            </a:p>
          </p:txBody>
        </p:sp>
      </p:grpSp>
      <p:sp>
        <p:nvSpPr>
          <p:cNvPr id="65" name="Rectangle 65"/>
          <p:cNvSpPr>
            <a:spLocks noChangeArrowheads="1"/>
          </p:cNvSpPr>
          <p:nvPr/>
        </p:nvSpPr>
        <p:spPr bwMode="auto">
          <a:xfrm>
            <a:off x="2833718" y="2743200"/>
            <a:ext cx="990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66" name="Oval 66"/>
          <p:cNvSpPr>
            <a:spLocks noChangeArrowheads="1"/>
          </p:cNvSpPr>
          <p:nvPr/>
        </p:nvSpPr>
        <p:spPr bwMode="auto">
          <a:xfrm>
            <a:off x="3257581" y="28194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67" name="Rectangle 67"/>
          <p:cNvSpPr>
            <a:spLocks noChangeArrowheads="1"/>
          </p:cNvSpPr>
          <p:nvPr/>
        </p:nvSpPr>
        <p:spPr bwMode="auto">
          <a:xfrm>
            <a:off x="2833718" y="3048000"/>
            <a:ext cx="990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68" name="Text Box 68"/>
          <p:cNvSpPr txBox="1">
            <a:spLocks noChangeArrowheads="1"/>
          </p:cNvSpPr>
          <p:nvPr/>
        </p:nvSpPr>
        <p:spPr bwMode="auto">
          <a:xfrm>
            <a:off x="3138518" y="2938463"/>
            <a:ext cx="57622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t-BR" dirty="0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69" name="Rectangle 69"/>
          <p:cNvSpPr>
            <a:spLocks noChangeArrowheads="1"/>
          </p:cNvSpPr>
          <p:nvPr/>
        </p:nvSpPr>
        <p:spPr bwMode="auto">
          <a:xfrm>
            <a:off x="2833718" y="3352800"/>
            <a:ext cx="990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70" name="Text Box 70"/>
          <p:cNvSpPr txBox="1">
            <a:spLocks noChangeArrowheads="1"/>
          </p:cNvSpPr>
          <p:nvPr/>
        </p:nvSpPr>
        <p:spPr bwMode="auto">
          <a:xfrm>
            <a:off x="3138518" y="3221038"/>
            <a:ext cx="609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dirty="0">
                <a:solidFill>
                  <a:schemeClr val="bg1"/>
                </a:solidFill>
              </a:rPr>
              <a:t>32</a:t>
            </a:r>
          </a:p>
        </p:txBody>
      </p:sp>
      <p:sp>
        <p:nvSpPr>
          <p:cNvPr id="71" name="Rectangle 72"/>
          <p:cNvSpPr>
            <a:spLocks noChangeArrowheads="1"/>
          </p:cNvSpPr>
          <p:nvPr/>
        </p:nvSpPr>
        <p:spPr bwMode="auto">
          <a:xfrm>
            <a:off x="2833718" y="3636963"/>
            <a:ext cx="990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72" name="Text Box 73"/>
          <p:cNvSpPr txBox="1">
            <a:spLocks noChangeArrowheads="1"/>
          </p:cNvSpPr>
          <p:nvPr/>
        </p:nvSpPr>
        <p:spPr bwMode="auto">
          <a:xfrm>
            <a:off x="3138518" y="3505200"/>
            <a:ext cx="685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dirty="0">
                <a:solidFill>
                  <a:schemeClr val="bg1"/>
                </a:solidFill>
              </a:rPr>
              <a:t>4</a:t>
            </a:r>
          </a:p>
        </p:txBody>
      </p:sp>
      <p:grpSp>
        <p:nvGrpSpPr>
          <p:cNvPr id="73" name="Group 74"/>
          <p:cNvGrpSpPr>
            <a:grpSpLocks/>
          </p:cNvGrpSpPr>
          <p:nvPr/>
        </p:nvGrpSpPr>
        <p:grpSpPr bwMode="auto">
          <a:xfrm>
            <a:off x="2833718" y="4343400"/>
            <a:ext cx="990600" cy="1524000"/>
            <a:chOff x="1824" y="2736"/>
            <a:chExt cx="624" cy="960"/>
          </a:xfrm>
        </p:grpSpPr>
        <p:sp>
          <p:nvSpPr>
            <p:cNvPr id="74" name="Rectangle 75"/>
            <p:cNvSpPr>
              <a:spLocks noChangeArrowheads="1"/>
            </p:cNvSpPr>
            <p:nvPr/>
          </p:nvSpPr>
          <p:spPr bwMode="auto">
            <a:xfrm>
              <a:off x="1824" y="2736"/>
              <a:ext cx="62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5" name="Oval 76"/>
            <p:cNvSpPr>
              <a:spLocks noChangeArrowheads="1"/>
            </p:cNvSpPr>
            <p:nvPr/>
          </p:nvSpPr>
          <p:spPr bwMode="auto">
            <a:xfrm>
              <a:off x="2091" y="2784"/>
              <a:ext cx="96" cy="96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6" name="Rectangle 77"/>
            <p:cNvSpPr>
              <a:spLocks noChangeArrowheads="1"/>
            </p:cNvSpPr>
            <p:nvPr/>
          </p:nvSpPr>
          <p:spPr bwMode="auto">
            <a:xfrm>
              <a:off x="1824" y="2928"/>
              <a:ext cx="62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7" name="Text Box 78"/>
            <p:cNvSpPr txBox="1">
              <a:spLocks noChangeArrowheads="1"/>
            </p:cNvSpPr>
            <p:nvPr/>
          </p:nvSpPr>
          <p:spPr bwMode="auto">
            <a:xfrm>
              <a:off x="2016" y="2859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>
                  <a:solidFill>
                    <a:schemeClr val="bg1"/>
                  </a:solidFill>
                </a:rPr>
                <a:t>0</a:t>
              </a:r>
            </a:p>
          </p:txBody>
        </p:sp>
        <p:grpSp>
          <p:nvGrpSpPr>
            <p:cNvPr id="78" name="Group 79"/>
            <p:cNvGrpSpPr>
              <a:grpSpLocks/>
            </p:cNvGrpSpPr>
            <p:nvPr/>
          </p:nvGrpSpPr>
          <p:grpSpPr bwMode="auto">
            <a:xfrm>
              <a:off x="1824" y="3037"/>
              <a:ext cx="624" cy="288"/>
              <a:chOff x="1824" y="2029"/>
              <a:chExt cx="624" cy="288"/>
            </a:xfrm>
          </p:grpSpPr>
          <p:sp>
            <p:nvSpPr>
              <p:cNvPr id="85" name="Rectangle 80"/>
              <p:cNvSpPr>
                <a:spLocks noChangeArrowheads="1"/>
              </p:cNvSpPr>
              <p:nvPr/>
            </p:nvSpPr>
            <p:spPr bwMode="auto">
              <a:xfrm>
                <a:off x="1824" y="2112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86" name="Text Box 81"/>
              <p:cNvSpPr txBox="1">
                <a:spLocks noChangeArrowheads="1"/>
              </p:cNvSpPr>
              <p:nvPr/>
            </p:nvSpPr>
            <p:spPr bwMode="auto">
              <a:xfrm>
                <a:off x="2016" y="2029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pt-BR">
                    <a:solidFill>
                      <a:schemeClr val="bg1"/>
                    </a:solidFill>
                  </a:rPr>
                  <a:t>4</a:t>
                </a:r>
              </a:p>
            </p:txBody>
          </p:sp>
        </p:grpSp>
        <p:grpSp>
          <p:nvGrpSpPr>
            <p:cNvPr id="79" name="Group 82"/>
            <p:cNvGrpSpPr>
              <a:grpSpLocks/>
            </p:cNvGrpSpPr>
            <p:nvPr/>
          </p:nvGrpSpPr>
          <p:grpSpPr bwMode="auto">
            <a:xfrm>
              <a:off x="1824" y="3216"/>
              <a:ext cx="624" cy="288"/>
              <a:chOff x="1824" y="2029"/>
              <a:chExt cx="624" cy="288"/>
            </a:xfrm>
          </p:grpSpPr>
          <p:sp>
            <p:nvSpPr>
              <p:cNvPr id="83" name="Rectangle 83"/>
              <p:cNvSpPr>
                <a:spLocks noChangeArrowheads="1"/>
              </p:cNvSpPr>
              <p:nvPr/>
            </p:nvSpPr>
            <p:spPr bwMode="auto">
              <a:xfrm>
                <a:off x="1824" y="2112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84" name="Text Box 84"/>
              <p:cNvSpPr txBox="1">
                <a:spLocks noChangeArrowheads="1"/>
              </p:cNvSpPr>
              <p:nvPr/>
            </p:nvSpPr>
            <p:spPr bwMode="auto">
              <a:xfrm>
                <a:off x="2016" y="2029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pt-BR">
                    <a:solidFill>
                      <a:schemeClr val="bg1"/>
                    </a:solidFill>
                  </a:rPr>
                  <a:t>8</a:t>
                </a:r>
              </a:p>
            </p:txBody>
          </p:sp>
        </p:grpSp>
        <p:grpSp>
          <p:nvGrpSpPr>
            <p:cNvPr id="80" name="Group 85"/>
            <p:cNvGrpSpPr>
              <a:grpSpLocks/>
            </p:cNvGrpSpPr>
            <p:nvPr/>
          </p:nvGrpSpPr>
          <p:grpSpPr bwMode="auto">
            <a:xfrm>
              <a:off x="1824" y="3408"/>
              <a:ext cx="624" cy="288"/>
              <a:chOff x="1824" y="2029"/>
              <a:chExt cx="624" cy="288"/>
            </a:xfrm>
          </p:grpSpPr>
          <p:sp>
            <p:nvSpPr>
              <p:cNvPr id="81" name="Rectangle 86"/>
              <p:cNvSpPr>
                <a:spLocks noChangeArrowheads="1"/>
              </p:cNvSpPr>
              <p:nvPr/>
            </p:nvSpPr>
            <p:spPr bwMode="auto">
              <a:xfrm>
                <a:off x="1824" y="2112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82" name="Text Box 87"/>
              <p:cNvSpPr txBox="1">
                <a:spLocks noChangeArrowheads="1"/>
              </p:cNvSpPr>
              <p:nvPr/>
            </p:nvSpPr>
            <p:spPr bwMode="auto">
              <a:xfrm>
                <a:off x="2016" y="2029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pt-BR">
                    <a:solidFill>
                      <a:schemeClr val="bg1"/>
                    </a:solidFill>
                  </a:rPr>
                  <a:t>8</a:t>
                </a:r>
              </a:p>
            </p:txBody>
          </p:sp>
        </p:grpSp>
      </p:grpSp>
      <p:sp>
        <p:nvSpPr>
          <p:cNvPr id="87" name="Line 88"/>
          <p:cNvSpPr>
            <a:spLocks noChangeShapeType="1"/>
          </p:cNvSpPr>
          <p:nvPr/>
        </p:nvSpPr>
        <p:spPr bwMode="auto">
          <a:xfrm flipV="1">
            <a:off x="3367118" y="2514600"/>
            <a:ext cx="1447800" cy="381000"/>
          </a:xfrm>
          <a:prstGeom prst="line">
            <a:avLst/>
          </a:prstGeom>
          <a:noFill/>
          <a:ln w="38100">
            <a:solidFill>
              <a:srgbClr val="FF33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88" name="Line 89"/>
          <p:cNvSpPr>
            <a:spLocks noChangeShapeType="1"/>
          </p:cNvSpPr>
          <p:nvPr/>
        </p:nvSpPr>
        <p:spPr bwMode="auto">
          <a:xfrm>
            <a:off x="3367118" y="4495800"/>
            <a:ext cx="1447800" cy="0"/>
          </a:xfrm>
          <a:prstGeom prst="line">
            <a:avLst/>
          </a:prstGeom>
          <a:noFill/>
          <a:ln w="38100">
            <a:solidFill>
              <a:srgbClr val="FF33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91" name="Text Box 92"/>
          <p:cNvSpPr txBox="1">
            <a:spLocks noChangeArrowheads="1"/>
          </p:cNvSpPr>
          <p:nvPr/>
        </p:nvSpPr>
        <p:spPr bwMode="auto">
          <a:xfrm>
            <a:off x="319118" y="5715000"/>
            <a:ext cx="2514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BR" sz="2000" dirty="0"/>
          </a:p>
        </p:txBody>
      </p:sp>
      <p:grpSp>
        <p:nvGrpSpPr>
          <p:cNvPr id="92" name="Group 93"/>
          <p:cNvGrpSpPr>
            <a:grpSpLocks/>
          </p:cNvGrpSpPr>
          <p:nvPr/>
        </p:nvGrpSpPr>
        <p:grpSpPr bwMode="auto">
          <a:xfrm>
            <a:off x="471518" y="2590800"/>
            <a:ext cx="1371600" cy="457200"/>
            <a:chOff x="864" y="1680"/>
            <a:chExt cx="864" cy="288"/>
          </a:xfrm>
        </p:grpSpPr>
        <p:grpSp>
          <p:nvGrpSpPr>
            <p:cNvPr id="93" name="Group 94"/>
            <p:cNvGrpSpPr>
              <a:grpSpLocks/>
            </p:cNvGrpSpPr>
            <p:nvPr/>
          </p:nvGrpSpPr>
          <p:grpSpPr bwMode="auto">
            <a:xfrm>
              <a:off x="1104" y="1776"/>
              <a:ext cx="624" cy="192"/>
              <a:chOff x="816" y="1776"/>
              <a:chExt cx="624" cy="192"/>
            </a:xfrm>
          </p:grpSpPr>
          <p:sp>
            <p:nvSpPr>
              <p:cNvPr id="95" name="Rectangle 95"/>
              <p:cNvSpPr>
                <a:spLocks noChangeArrowheads="1"/>
              </p:cNvSpPr>
              <p:nvPr/>
            </p:nvSpPr>
            <p:spPr bwMode="auto">
              <a:xfrm>
                <a:off x="816" y="1776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96" name="Oval 96"/>
              <p:cNvSpPr>
                <a:spLocks noChangeArrowheads="1"/>
              </p:cNvSpPr>
              <p:nvPr/>
            </p:nvSpPr>
            <p:spPr bwMode="auto">
              <a:xfrm>
                <a:off x="1083" y="1824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94" name="Text Box 97"/>
            <p:cNvSpPr txBox="1">
              <a:spLocks noChangeArrowheads="1"/>
            </p:cNvSpPr>
            <p:nvPr/>
          </p:nvSpPr>
          <p:spPr bwMode="auto">
            <a:xfrm>
              <a:off x="864" y="1680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p</a:t>
              </a:r>
            </a:p>
          </p:txBody>
        </p:sp>
      </p:grpSp>
      <p:grpSp>
        <p:nvGrpSpPr>
          <p:cNvPr id="97" name="Group 98"/>
          <p:cNvGrpSpPr>
            <a:grpSpLocks/>
          </p:cNvGrpSpPr>
          <p:nvPr/>
        </p:nvGrpSpPr>
        <p:grpSpPr bwMode="auto">
          <a:xfrm>
            <a:off x="471518" y="3124200"/>
            <a:ext cx="1371600" cy="457200"/>
            <a:chOff x="864" y="1680"/>
            <a:chExt cx="864" cy="288"/>
          </a:xfrm>
        </p:grpSpPr>
        <p:grpSp>
          <p:nvGrpSpPr>
            <p:cNvPr id="98" name="Group 99"/>
            <p:cNvGrpSpPr>
              <a:grpSpLocks/>
            </p:cNvGrpSpPr>
            <p:nvPr/>
          </p:nvGrpSpPr>
          <p:grpSpPr bwMode="auto">
            <a:xfrm>
              <a:off x="1104" y="1776"/>
              <a:ext cx="624" cy="192"/>
              <a:chOff x="816" y="1776"/>
              <a:chExt cx="624" cy="192"/>
            </a:xfrm>
          </p:grpSpPr>
          <p:sp>
            <p:nvSpPr>
              <p:cNvPr id="100" name="Rectangle 100"/>
              <p:cNvSpPr>
                <a:spLocks noChangeArrowheads="1"/>
              </p:cNvSpPr>
              <p:nvPr/>
            </p:nvSpPr>
            <p:spPr bwMode="auto">
              <a:xfrm>
                <a:off x="816" y="1776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1" name="Oval 101"/>
              <p:cNvSpPr>
                <a:spLocks noChangeArrowheads="1"/>
              </p:cNvSpPr>
              <p:nvPr/>
            </p:nvSpPr>
            <p:spPr bwMode="auto">
              <a:xfrm>
                <a:off x="1083" y="1824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99" name="Text Box 102"/>
            <p:cNvSpPr txBox="1">
              <a:spLocks noChangeArrowheads="1"/>
            </p:cNvSpPr>
            <p:nvPr/>
          </p:nvSpPr>
          <p:spPr bwMode="auto">
            <a:xfrm>
              <a:off x="864" y="1680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c</a:t>
              </a:r>
            </a:p>
          </p:txBody>
        </p:sp>
      </p:grpSp>
      <p:sp>
        <p:nvSpPr>
          <p:cNvPr id="102" name="Line 103"/>
          <p:cNvSpPr>
            <a:spLocks noChangeShapeType="1"/>
          </p:cNvSpPr>
          <p:nvPr/>
        </p:nvSpPr>
        <p:spPr bwMode="auto">
          <a:xfrm flipV="1">
            <a:off x="1385918" y="2895600"/>
            <a:ext cx="1447800" cy="533400"/>
          </a:xfrm>
          <a:prstGeom prst="line">
            <a:avLst/>
          </a:prstGeom>
          <a:noFill/>
          <a:ln w="38100">
            <a:solidFill>
              <a:srgbClr val="FF33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pt-BR"/>
          </a:p>
        </p:txBody>
      </p:sp>
      <p:grpSp>
        <p:nvGrpSpPr>
          <p:cNvPr id="103" name="Group 104"/>
          <p:cNvGrpSpPr>
            <a:grpSpLocks/>
          </p:cNvGrpSpPr>
          <p:nvPr/>
        </p:nvGrpSpPr>
        <p:grpSpPr bwMode="auto">
          <a:xfrm>
            <a:off x="471518" y="3657600"/>
            <a:ext cx="1371600" cy="457200"/>
            <a:chOff x="864" y="1680"/>
            <a:chExt cx="864" cy="288"/>
          </a:xfrm>
        </p:grpSpPr>
        <p:grpSp>
          <p:nvGrpSpPr>
            <p:cNvPr id="104" name="Group 105"/>
            <p:cNvGrpSpPr>
              <a:grpSpLocks/>
            </p:cNvGrpSpPr>
            <p:nvPr/>
          </p:nvGrpSpPr>
          <p:grpSpPr bwMode="auto">
            <a:xfrm>
              <a:off x="1104" y="1776"/>
              <a:ext cx="624" cy="192"/>
              <a:chOff x="816" y="1776"/>
              <a:chExt cx="624" cy="192"/>
            </a:xfrm>
          </p:grpSpPr>
          <p:sp>
            <p:nvSpPr>
              <p:cNvPr id="106" name="Rectangle 106"/>
              <p:cNvSpPr>
                <a:spLocks noChangeArrowheads="1"/>
              </p:cNvSpPr>
              <p:nvPr/>
            </p:nvSpPr>
            <p:spPr bwMode="auto">
              <a:xfrm>
                <a:off x="816" y="1776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7" name="Oval 107"/>
              <p:cNvSpPr>
                <a:spLocks noChangeArrowheads="1"/>
              </p:cNvSpPr>
              <p:nvPr/>
            </p:nvSpPr>
            <p:spPr bwMode="auto">
              <a:xfrm>
                <a:off x="1083" y="1824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105" name="Text Box 108"/>
            <p:cNvSpPr txBox="1">
              <a:spLocks noChangeArrowheads="1"/>
            </p:cNvSpPr>
            <p:nvPr/>
          </p:nvSpPr>
          <p:spPr bwMode="auto">
            <a:xfrm>
              <a:off x="864" y="1680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b</a:t>
              </a:r>
            </a:p>
          </p:txBody>
        </p:sp>
      </p:grpSp>
      <p:sp>
        <p:nvSpPr>
          <p:cNvPr id="108" name="Line 109"/>
          <p:cNvSpPr>
            <a:spLocks noChangeShapeType="1"/>
          </p:cNvSpPr>
          <p:nvPr/>
        </p:nvSpPr>
        <p:spPr bwMode="auto">
          <a:xfrm>
            <a:off x="1385918" y="3962400"/>
            <a:ext cx="1447800" cy="533400"/>
          </a:xfrm>
          <a:prstGeom prst="line">
            <a:avLst/>
          </a:prstGeom>
          <a:noFill/>
          <a:ln w="38100">
            <a:solidFill>
              <a:srgbClr val="FF33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109" name="Rectangle 112"/>
          <p:cNvSpPr>
            <a:spLocks noChangeArrowheads="1"/>
          </p:cNvSpPr>
          <p:nvPr/>
        </p:nvSpPr>
        <p:spPr bwMode="auto">
          <a:xfrm>
            <a:off x="852518" y="4343400"/>
            <a:ext cx="990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10" name="Text Box 114"/>
          <p:cNvSpPr txBox="1">
            <a:spLocks noChangeArrowheads="1"/>
          </p:cNvSpPr>
          <p:nvPr/>
        </p:nvSpPr>
        <p:spPr bwMode="auto">
          <a:xfrm>
            <a:off x="471518" y="41910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/>
              <a:t>a</a:t>
            </a:r>
          </a:p>
        </p:txBody>
      </p:sp>
      <p:sp>
        <p:nvSpPr>
          <p:cNvPr id="111" name="Line 115"/>
          <p:cNvSpPr>
            <a:spLocks noChangeShapeType="1"/>
          </p:cNvSpPr>
          <p:nvPr/>
        </p:nvSpPr>
        <p:spPr bwMode="auto">
          <a:xfrm flipV="1">
            <a:off x="1385918" y="2819400"/>
            <a:ext cx="1447800" cy="76200"/>
          </a:xfrm>
          <a:prstGeom prst="line">
            <a:avLst/>
          </a:prstGeom>
          <a:noFill/>
          <a:ln w="38100">
            <a:solidFill>
              <a:srgbClr val="FF33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112" name="Text Box 116"/>
          <p:cNvSpPr txBox="1">
            <a:spLocks noChangeArrowheads="1"/>
          </p:cNvSpPr>
          <p:nvPr/>
        </p:nvSpPr>
        <p:spPr bwMode="auto">
          <a:xfrm>
            <a:off x="1050956" y="4321175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sz="1800">
                <a:solidFill>
                  <a:schemeClr val="bg1"/>
                </a:solidFill>
              </a:rPr>
              <a:t>50.3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357158" y="1357298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p = c;</a:t>
            </a:r>
          </a:p>
          <a:p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p.move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(20,20);</a:t>
            </a:r>
          </a:p>
          <a:p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double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a =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p.area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();</a:t>
            </a:r>
          </a:p>
        </p:txBody>
      </p:sp>
      <p:sp>
        <p:nvSpPr>
          <p:cNvPr id="114" name="Rectangle 26"/>
          <p:cNvSpPr>
            <a:spLocks noChangeArrowheads="1"/>
          </p:cNvSpPr>
          <p:nvPr/>
        </p:nvSpPr>
        <p:spPr bwMode="auto">
          <a:xfrm>
            <a:off x="4572000" y="2315488"/>
            <a:ext cx="3786214" cy="4071966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pt-BR">
              <a:solidFill>
                <a:srgbClr val="FF3300"/>
              </a:solidFill>
            </a:endParaRPr>
          </a:p>
        </p:txBody>
      </p:sp>
      <p:sp>
        <p:nvSpPr>
          <p:cNvPr id="115" name="Text Box 27"/>
          <p:cNvSpPr txBox="1">
            <a:spLocks noChangeArrowheads="1"/>
          </p:cNvSpPr>
          <p:nvPr/>
        </p:nvSpPr>
        <p:spPr bwMode="auto">
          <a:xfrm>
            <a:off x="5643570" y="6417254"/>
            <a:ext cx="165259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t-BR" dirty="0"/>
              <a:t>Área Estática</a:t>
            </a:r>
          </a:p>
        </p:txBody>
      </p:sp>
      <p:sp>
        <p:nvSpPr>
          <p:cNvPr id="116" name="Text Box 27"/>
          <p:cNvSpPr txBox="1">
            <a:spLocks noChangeArrowheads="1"/>
          </p:cNvSpPr>
          <p:nvPr/>
        </p:nvSpPr>
        <p:spPr bwMode="auto">
          <a:xfrm>
            <a:off x="1071538" y="6402202"/>
            <a:ext cx="71438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t-BR" dirty="0"/>
              <a:t>Pilha</a:t>
            </a:r>
          </a:p>
        </p:txBody>
      </p:sp>
      <p:sp>
        <p:nvSpPr>
          <p:cNvPr id="117" name="Rectangle 26"/>
          <p:cNvSpPr>
            <a:spLocks noChangeArrowheads="1"/>
          </p:cNvSpPr>
          <p:nvPr/>
        </p:nvSpPr>
        <p:spPr bwMode="auto">
          <a:xfrm>
            <a:off x="357158" y="2315488"/>
            <a:ext cx="2033590" cy="4071966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pt-BR">
              <a:solidFill>
                <a:srgbClr val="FF3300"/>
              </a:solidFill>
            </a:endParaRPr>
          </a:p>
        </p:txBody>
      </p:sp>
      <p:sp>
        <p:nvSpPr>
          <p:cNvPr id="118" name="Rectangle 68"/>
          <p:cNvSpPr>
            <a:spLocks noChangeArrowheads="1"/>
          </p:cNvSpPr>
          <p:nvPr/>
        </p:nvSpPr>
        <p:spPr bwMode="auto">
          <a:xfrm>
            <a:off x="2671794" y="2315488"/>
            <a:ext cx="1676400" cy="4071966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pt-BR">
              <a:solidFill>
                <a:srgbClr val="FF3300"/>
              </a:solidFill>
            </a:endParaRPr>
          </a:p>
        </p:txBody>
      </p:sp>
      <p:sp>
        <p:nvSpPr>
          <p:cNvPr id="119" name="Text Box 69"/>
          <p:cNvSpPr txBox="1">
            <a:spLocks noChangeArrowheads="1"/>
          </p:cNvSpPr>
          <p:nvPr/>
        </p:nvSpPr>
        <p:spPr bwMode="auto">
          <a:xfrm>
            <a:off x="3152772" y="6400824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dirty="0" err="1"/>
              <a:t>Heap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36938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Área estática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Área reservada para armazenar:</a:t>
            </a:r>
          </a:p>
          <a:p>
            <a:pPr lvl="1"/>
            <a:r>
              <a:rPr lang="pt-BR" dirty="0"/>
              <a:t>Variáveis globais</a:t>
            </a:r>
          </a:p>
          <a:p>
            <a:pPr lvl="1"/>
            <a:r>
              <a:rPr lang="pt-BR" dirty="0"/>
              <a:t>Estrutura de dados</a:t>
            </a:r>
          </a:p>
          <a:p>
            <a:pPr lvl="1"/>
            <a:r>
              <a:rPr lang="pt-BR" dirty="0"/>
              <a:t>Funções estáticas</a:t>
            </a:r>
          </a:p>
          <a:p>
            <a:r>
              <a:rPr lang="pt-BR" dirty="0"/>
              <a:t>Tamanho da área estática determinado em tempo de compilação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05894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Pilha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pt-BR" dirty="0"/>
              <a:t>Fluxo de controle de chamadas de funções</a:t>
            </a:r>
          </a:p>
          <a:p>
            <a:pPr lvl="1"/>
            <a:r>
              <a:rPr lang="pt-BR" dirty="0"/>
              <a:t>Cada frame da pilha corresponde ao </a:t>
            </a:r>
            <a:r>
              <a:rPr lang="pt-BR" b="1" dirty="0"/>
              <a:t>registro de ativação</a:t>
            </a:r>
            <a:r>
              <a:rPr lang="pt-BR" dirty="0"/>
              <a:t> de uma função.</a:t>
            </a:r>
          </a:p>
          <a:p>
            <a:pPr lvl="2"/>
            <a:r>
              <a:rPr lang="pt-BR" dirty="0"/>
              <a:t>Criada pelo chamador da função</a:t>
            </a:r>
          </a:p>
          <a:p>
            <a:pPr lvl="2"/>
            <a:r>
              <a:rPr lang="pt-BR" dirty="0"/>
              <a:t>Inclui parâmetros e endereço de retorno</a:t>
            </a:r>
          </a:p>
          <a:p>
            <a:pPr lvl="2"/>
            <a:r>
              <a:rPr lang="pt-BR" dirty="0"/>
              <a:t>Função chamada retorna para aquele endereço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7244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" name="Shape 112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Exemplo</a:t>
            </a:r>
            <a:endParaRPr dirty="0"/>
          </a:p>
        </p:txBody>
      </p:sp>
      <p:pic>
        <p:nvPicPr>
          <p:cNvPr id="1126" name="pasted-image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274" y="2293411"/>
            <a:ext cx="7755452" cy="3485616"/>
          </a:xfrm>
          <a:prstGeom prst="rect">
            <a:avLst/>
          </a:prstGeom>
          <a:ln w="12700">
            <a:miter lim="400000"/>
          </a:ln>
        </p:spPr>
      </p:pic>
      <p:sp>
        <p:nvSpPr>
          <p:cNvPr id="1127" name="Shape 1127"/>
          <p:cNvSpPr/>
          <p:nvPr/>
        </p:nvSpPr>
        <p:spPr>
          <a:xfrm>
            <a:off x="1788403" y="6366068"/>
            <a:ext cx="5567195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/>
          <a:p>
            <a:pPr>
              <a:defRPr sz="1500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Adaptado de</a:t>
            </a:r>
            <a:r>
              <a:t> Alfred Aho, Monica Lam, Ravi Sethi, Jeffrey Ullman</a:t>
            </a:r>
            <a:br/>
            <a:r>
              <a:rPr b="1" i="1">
                <a:latin typeface="Helvetica"/>
                <a:ea typeface="Helvetica"/>
                <a:cs typeface="Helvetica"/>
                <a:sym typeface="Helvetica"/>
              </a:rPr>
              <a:t>Compilers: Principles, Techniques &amp; Tools</a:t>
            </a:r>
          </a:p>
        </p:txBody>
      </p:sp>
      <p:sp>
        <p:nvSpPr>
          <p:cNvPr id="2" name="Retângulo 1"/>
          <p:cNvSpPr/>
          <p:nvPr/>
        </p:nvSpPr>
        <p:spPr>
          <a:xfrm>
            <a:off x="762000" y="1752600"/>
            <a:ext cx="34576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err="1"/>
              <a:t>Árvore</a:t>
            </a:r>
            <a:r>
              <a:rPr lang="en-US" sz="3200" dirty="0"/>
              <a:t> de </a:t>
            </a:r>
            <a:r>
              <a:rPr lang="en-US" sz="3200" dirty="0" err="1"/>
              <a:t>Execução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39044250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Shape 113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Pilha</a:t>
            </a:r>
            <a:r>
              <a:rPr lang="en-US" dirty="0"/>
              <a:t> de </a:t>
            </a:r>
            <a:r>
              <a:rPr lang="en-US" dirty="0" err="1"/>
              <a:t>Chamadas</a:t>
            </a:r>
            <a:r>
              <a:rPr lang="en-US" dirty="0"/>
              <a:t> (Call Stack)</a:t>
            </a:r>
            <a:endParaRPr dirty="0"/>
          </a:p>
        </p:txBody>
      </p:sp>
      <p:pic>
        <p:nvPicPr>
          <p:cNvPr id="1132" name="pasted-image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0440" y="3115389"/>
            <a:ext cx="4463121" cy="1841660"/>
          </a:xfrm>
          <a:prstGeom prst="rect">
            <a:avLst/>
          </a:prstGeom>
          <a:ln w="12700">
            <a:miter lim="400000"/>
          </a:ln>
        </p:spPr>
      </p:pic>
      <p:sp>
        <p:nvSpPr>
          <p:cNvPr id="1133" name="Shape 1133"/>
          <p:cNvSpPr/>
          <p:nvPr/>
        </p:nvSpPr>
        <p:spPr>
          <a:xfrm>
            <a:off x="1788403" y="6366068"/>
            <a:ext cx="5567195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/>
          <a:p>
            <a:pPr>
              <a:defRPr sz="1500"/>
            </a:pPr>
            <a:r>
              <a:rPr b="1" dirty="0" err="1">
                <a:latin typeface="Helvetica"/>
                <a:ea typeface="Helvetica"/>
                <a:cs typeface="Helvetica"/>
                <a:sym typeface="Helvetica"/>
              </a:rPr>
              <a:t>Adaptado</a:t>
            </a:r>
            <a:r>
              <a:rPr b="1" dirty="0">
                <a:latin typeface="Helvetica"/>
                <a:ea typeface="Helvetica"/>
                <a:cs typeface="Helvetica"/>
                <a:sym typeface="Helvetica"/>
              </a:rPr>
              <a:t> de</a:t>
            </a:r>
            <a:r>
              <a:rPr dirty="0"/>
              <a:t> Alfred Aho, Monica Lam, Ravi Sethi, Jeffrey Ullman</a:t>
            </a:r>
            <a:br/>
            <a:r>
              <a:rPr b="1" i="1" dirty="0">
                <a:latin typeface="Helvetica"/>
                <a:ea typeface="Helvetica"/>
                <a:cs typeface="Helvetica"/>
                <a:sym typeface="Helvetica"/>
              </a:rPr>
              <a:t>Compilers: Principles, Techniques &amp; Tools</a:t>
            </a:r>
          </a:p>
        </p:txBody>
      </p:sp>
    </p:spTree>
    <p:extLst>
      <p:ext uri="{BB962C8B-B14F-4D97-AF65-F5344CB8AC3E}">
        <p14:creationId xmlns:p14="http://schemas.microsoft.com/office/powerpoint/2010/main" val="3889733376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6347</TotalTime>
  <Words>3031</Words>
  <Application>Microsoft Office PowerPoint</Application>
  <PresentationFormat>On-screen Show (4:3)</PresentationFormat>
  <Paragraphs>720</Paragraphs>
  <Slides>57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58" baseType="lpstr">
      <vt:lpstr>Tema do Office</vt:lpstr>
      <vt:lpstr>Ambiente de execução</vt:lpstr>
      <vt:lpstr>Estado de um programa</vt:lpstr>
      <vt:lpstr>Representação da memória  (de um programa em execução)</vt:lpstr>
      <vt:lpstr>Representação da memória  (de um programa em execução)</vt:lpstr>
      <vt:lpstr>Compilador</vt:lpstr>
      <vt:lpstr>Área estática</vt:lpstr>
      <vt:lpstr>Pilha</vt:lpstr>
      <vt:lpstr>Exemplo</vt:lpstr>
      <vt:lpstr>Pilha de Chamadas (Call Stack)</vt:lpstr>
      <vt:lpstr>Exemplo</vt:lpstr>
      <vt:lpstr>Exemplo</vt:lpstr>
      <vt:lpstr>Exemplo</vt:lpstr>
      <vt:lpstr>Exemplo</vt:lpstr>
      <vt:lpstr>Java</vt:lpstr>
      <vt:lpstr>Exemplo</vt:lpstr>
      <vt:lpstr>Exemplo</vt:lpstr>
      <vt:lpstr>Exemplo para um procedimento</vt:lpstr>
      <vt:lpstr>Exemplo para um procedimento</vt:lpstr>
      <vt:lpstr>Exemplo para um procedimento</vt:lpstr>
      <vt:lpstr>Exemplo para um procedimento</vt:lpstr>
      <vt:lpstr>Exemplo para um procedimento</vt:lpstr>
      <vt:lpstr>Exemplo para um procedimento</vt:lpstr>
      <vt:lpstr>Exemplo para um procedimento</vt:lpstr>
      <vt:lpstr>Exemplo para um procedimento</vt:lpstr>
      <vt:lpstr>Exemplo para vários procedimentos</vt:lpstr>
      <vt:lpstr>Exemplo para vários procedimentos</vt:lpstr>
      <vt:lpstr>Exemplo para vários procedimentos</vt:lpstr>
      <vt:lpstr>Exemplo para vários procedimentos</vt:lpstr>
      <vt:lpstr>Exemplo para vários procedimentos</vt:lpstr>
      <vt:lpstr>Heap</vt:lpstr>
      <vt:lpstr>Exemplo</vt:lpstr>
      <vt:lpstr>Exemplo</vt:lpstr>
      <vt:lpstr>Liberação explícita de memória</vt:lpstr>
      <vt:lpstr>Memory Leaks</vt:lpstr>
      <vt:lpstr>Memory Leaks: Exemplo</vt:lpstr>
      <vt:lpstr>Memory Leaks: Exemplo</vt:lpstr>
      <vt:lpstr>Garbage Collection</vt:lpstr>
      <vt:lpstr>Garbage collection (Mark-Sweep)</vt:lpstr>
      <vt:lpstr>Garbage collection (Mark-Sweep)</vt:lpstr>
      <vt:lpstr>Garbage collection (Mark-Sweep)</vt:lpstr>
      <vt:lpstr>Garbage collection (Mark-Sweep)</vt:lpstr>
      <vt:lpstr>Garbage Collection (Reference Count.)</vt:lpstr>
      <vt:lpstr>Heap e Pilha</vt:lpstr>
      <vt:lpstr>Heap e Pilha</vt:lpstr>
      <vt:lpstr>Heap e Pilha</vt:lpstr>
      <vt:lpstr>Heap e Pilha</vt:lpstr>
      <vt:lpstr>Heap e Pilha</vt:lpstr>
      <vt:lpstr>Heap e Pilha</vt:lpstr>
      <vt:lpstr>Heap e Área Estática</vt:lpstr>
      <vt:lpstr>Exemplo</vt:lpstr>
      <vt:lpstr>Exemplo 1: código</vt:lpstr>
      <vt:lpstr>Exemplo 2: atualização de estado</vt:lpstr>
      <vt:lpstr>Exemplo 2: atualização de estado</vt:lpstr>
      <vt:lpstr>Exemplo 2: atualização de estado</vt:lpstr>
      <vt:lpstr>Dynamic binding</vt:lpstr>
      <vt:lpstr>Criação de objetos e herança</vt:lpstr>
      <vt:lpstr>Polimorfismo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Ambiente de Execução e  Geração de Código</dc:title>
  <dc:creator>MARCELO</dc:creator>
  <cp:lastModifiedBy>damorim</cp:lastModifiedBy>
  <cp:revision>31</cp:revision>
  <dcterms:created xsi:type="dcterms:W3CDTF">2014-12-05T21:01:38Z</dcterms:created>
  <dcterms:modified xsi:type="dcterms:W3CDTF">2020-11-23T21:51:21Z</dcterms:modified>
</cp:coreProperties>
</file>