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5" r:id="rId2"/>
    <p:sldId id="306" r:id="rId3"/>
    <p:sldId id="339" r:id="rId4"/>
    <p:sldId id="337" r:id="rId5"/>
    <p:sldId id="338" r:id="rId6"/>
    <p:sldId id="340" r:id="rId7"/>
    <p:sldId id="341" r:id="rId8"/>
    <p:sldId id="336" r:id="rId9"/>
    <p:sldId id="327" r:id="rId10"/>
    <p:sldId id="307" r:id="rId11"/>
    <p:sldId id="308" r:id="rId12"/>
    <p:sldId id="309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F2558-0ABD-4549-9B70-331621F8F2E4}" v="3288" dt="2020-11-23T21:45:49.293"/>
    <p1510:client id="{68512AA5-AF24-4148-A638-A84F978FE952}" v="9" dt="2020-11-16T13:28:0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prática—ilasm.exe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pt-BR" dirty="0"/>
              <a:t>ilasm.exe é o </a:t>
            </a:r>
            <a:r>
              <a:rPr lang="pt-BR" dirty="0" err="1"/>
              <a:t>assembler</a:t>
            </a:r>
            <a:r>
              <a:rPr lang="pt-BR" dirty="0"/>
              <a:t> da Microsoft</a:t>
            </a:r>
          </a:p>
          <a:p>
            <a:r>
              <a:rPr lang="pt-BR" dirty="0"/>
              <a:t>Entrada: MSIL</a:t>
            </a:r>
          </a:p>
          <a:p>
            <a:r>
              <a:rPr lang="pt-BR" dirty="0"/>
              <a:t>Saída: código x86</a:t>
            </a:r>
          </a:p>
          <a:p>
            <a:pPr lvl="1"/>
            <a:r>
              <a:rPr lang="pt-BR" dirty="0"/>
              <a:t>executável nas máquinas Windows do laboratório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Pipeline</a:t>
            </a:r>
            <a:endParaRPr lang="pt-BR" dirty="0"/>
          </a:p>
        </p:txBody>
      </p:sp>
      <p:sp>
        <p:nvSpPr>
          <p:cNvPr id="9" name="Shape 994">
            <a:extLst>
              <a:ext uri="{FF2B5EF4-FFF2-40B4-BE49-F238E27FC236}">
                <a16:creationId xmlns:a16="http://schemas.microsoft.com/office/drawing/2014/main" id="{CA98A678-2E37-4EF2-9090-C0D48BBFCA0F}"/>
              </a:ext>
            </a:extLst>
          </p:cNvPr>
          <p:cNvSpPr/>
          <p:nvPr/>
        </p:nvSpPr>
        <p:spPr>
          <a:xfrm>
            <a:off x="996688" y="268810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995">
            <a:extLst>
              <a:ext uri="{FF2B5EF4-FFF2-40B4-BE49-F238E27FC236}">
                <a16:creationId xmlns:a16="http://schemas.microsoft.com/office/drawing/2014/main" id="{E86CDDF1-E5A9-40AA-BD7A-A71D610B186C}"/>
              </a:ext>
            </a:extLst>
          </p:cNvPr>
          <p:cNvSpPr/>
          <p:nvPr/>
        </p:nvSpPr>
        <p:spPr>
          <a:xfrm>
            <a:off x="1500051" y="223090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11" name="Shape 996">
            <a:extLst>
              <a:ext uri="{FF2B5EF4-FFF2-40B4-BE49-F238E27FC236}">
                <a16:creationId xmlns:a16="http://schemas.microsoft.com/office/drawing/2014/main" id="{7B2EDC1C-CFC9-4EEC-9A90-7E750DE0A0C5}"/>
              </a:ext>
            </a:extLst>
          </p:cNvPr>
          <p:cNvSpPr/>
          <p:nvPr/>
        </p:nvSpPr>
        <p:spPr>
          <a:xfrm>
            <a:off x="1524140" y="250344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2" name="Shape 997">
            <a:extLst>
              <a:ext uri="{FF2B5EF4-FFF2-40B4-BE49-F238E27FC236}">
                <a16:creationId xmlns:a16="http://schemas.microsoft.com/office/drawing/2014/main" id="{1077EC51-85A3-4358-AB81-F6E7D4F8F621}"/>
              </a:ext>
            </a:extLst>
          </p:cNvPr>
          <p:cNvSpPr/>
          <p:nvPr/>
        </p:nvSpPr>
        <p:spPr>
          <a:xfrm>
            <a:off x="2801572" y="268810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1B7A4F35-BB98-46DF-AD63-95A0D4DA43F5}"/>
              </a:ext>
            </a:extLst>
          </p:cNvPr>
          <p:cNvSpPr/>
          <p:nvPr/>
        </p:nvSpPr>
        <p:spPr>
          <a:xfrm>
            <a:off x="3304934" y="2230908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4" name="Shape 999">
            <a:extLst>
              <a:ext uri="{FF2B5EF4-FFF2-40B4-BE49-F238E27FC236}">
                <a16:creationId xmlns:a16="http://schemas.microsoft.com/office/drawing/2014/main" id="{87D3FE11-9E92-4196-9DBD-2EFDA2030BAE}"/>
              </a:ext>
            </a:extLst>
          </p:cNvPr>
          <p:cNvSpPr/>
          <p:nvPr/>
        </p:nvSpPr>
        <p:spPr>
          <a:xfrm>
            <a:off x="3481079" y="250344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" name="Shape 1002">
            <a:extLst>
              <a:ext uri="{FF2B5EF4-FFF2-40B4-BE49-F238E27FC236}">
                <a16:creationId xmlns:a16="http://schemas.microsoft.com/office/drawing/2014/main" id="{24E8816A-9C92-4D8B-99FF-E9012548C507}"/>
              </a:ext>
            </a:extLst>
          </p:cNvPr>
          <p:cNvSpPr/>
          <p:nvPr/>
        </p:nvSpPr>
        <p:spPr>
          <a:xfrm>
            <a:off x="5986715" y="250344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3">
            <a:extLst>
              <a:ext uri="{FF2B5EF4-FFF2-40B4-BE49-F238E27FC236}">
                <a16:creationId xmlns:a16="http://schemas.microsoft.com/office/drawing/2014/main" id="{BB1A2E2D-C372-495E-BBC8-3630A36F8D7C}"/>
              </a:ext>
            </a:extLst>
          </p:cNvPr>
          <p:cNvSpPr/>
          <p:nvPr/>
        </p:nvSpPr>
        <p:spPr>
          <a:xfrm>
            <a:off x="935100" y="223000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8" name="Shape 1003">
            <a:extLst>
              <a:ext uri="{FF2B5EF4-FFF2-40B4-BE49-F238E27FC236}">
                <a16:creationId xmlns:a16="http://schemas.microsoft.com/office/drawing/2014/main" id="{775E04ED-9E0C-4314-8555-CD7D7C17E714}"/>
              </a:ext>
            </a:extLst>
          </p:cNvPr>
          <p:cNvSpPr/>
          <p:nvPr/>
        </p:nvSpPr>
        <p:spPr>
          <a:xfrm>
            <a:off x="2771293" y="2230008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89B5008A-6FCC-48F9-95BA-563F627CBC02}"/>
              </a:ext>
            </a:extLst>
          </p:cNvPr>
          <p:cNvSpPr/>
          <p:nvPr/>
        </p:nvSpPr>
        <p:spPr>
          <a:xfrm>
            <a:off x="4256269" y="1847982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0" name="Shape 997">
            <a:extLst>
              <a:ext uri="{FF2B5EF4-FFF2-40B4-BE49-F238E27FC236}">
                <a16:creationId xmlns:a16="http://schemas.microsoft.com/office/drawing/2014/main" id="{443DC41C-8460-4482-A51A-249538B07BAF}"/>
              </a:ext>
            </a:extLst>
          </p:cNvPr>
          <p:cNvSpPr/>
          <p:nvPr/>
        </p:nvSpPr>
        <p:spPr>
          <a:xfrm>
            <a:off x="4637766" y="268194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998">
            <a:extLst>
              <a:ext uri="{FF2B5EF4-FFF2-40B4-BE49-F238E27FC236}">
                <a16:creationId xmlns:a16="http://schemas.microsoft.com/office/drawing/2014/main" id="{29E94CD9-0F2A-433B-A23E-361C6C107AB7}"/>
              </a:ext>
            </a:extLst>
          </p:cNvPr>
          <p:cNvSpPr/>
          <p:nvPr/>
        </p:nvSpPr>
        <p:spPr>
          <a:xfrm>
            <a:off x="5141128" y="222474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2" name="Shape 997">
            <a:extLst>
              <a:ext uri="{FF2B5EF4-FFF2-40B4-BE49-F238E27FC236}">
                <a16:creationId xmlns:a16="http://schemas.microsoft.com/office/drawing/2014/main" id="{335AB32F-95AF-47F7-AE13-FB6C90A7C62C}"/>
              </a:ext>
            </a:extLst>
          </p:cNvPr>
          <p:cNvSpPr/>
          <p:nvPr/>
        </p:nvSpPr>
        <p:spPr>
          <a:xfrm>
            <a:off x="6492445" y="2712754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834287C4-93AB-4C48-8718-A51460E72FEB}"/>
              </a:ext>
            </a:extLst>
          </p:cNvPr>
          <p:cNvSpPr/>
          <p:nvPr/>
        </p:nvSpPr>
        <p:spPr>
          <a:xfrm>
            <a:off x="6807223" y="2186876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simples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código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82A-63DC-494F-84FE-934B0C18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A5BA-D631-4CB6-852F-C387605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 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DR: R -&gt; Var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DE: Var -&gt; Loc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Loc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um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memória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pilha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1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0D3-B955-4C7C-A096-0A63D6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"x = y op z"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43A0-3DAA-45FB-A3E0-1201E548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610" cy="49511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Assumindo</a:t>
            </a:r>
            <a:r>
              <a:rPr lang="en-US" dirty="0">
                <a:ea typeface="+mn-lt"/>
                <a:cs typeface="+mn-lt"/>
              </a:rPr>
              <a:t> que 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livre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Gere "move y, L",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reg.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Atualize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"op z, L" Isto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valor do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armazenado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* </a:t>
            </a:r>
            <a:r>
              <a:rPr lang="en-US" dirty="0" err="1">
                <a:ea typeface="+mn-lt"/>
                <a:cs typeface="+mn-lt"/>
              </a:rPr>
              <a:t>Atualize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endereço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move y, DE(x)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Limpe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descritores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y e z 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forem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usados</a:t>
            </a:r>
            <a:r>
              <a:rPr lang="en-US" dirty="0">
                <a:cs typeface="Calibri"/>
              </a:rPr>
              <a:t> 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   * </a:t>
            </a:r>
            <a:r>
              <a:rPr lang="en-US" dirty="0" err="1">
                <a:cs typeface="Calibri"/>
              </a:rPr>
              <a:t>compilador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calcular</a:t>
            </a:r>
            <a:r>
              <a:rPr lang="en-US" dirty="0">
                <a:cs typeface="Calibri"/>
              </a:rPr>
              <a:t> info "</a:t>
            </a:r>
            <a:r>
              <a:rPr lang="en-US" dirty="0" err="1">
                <a:cs typeface="Calibri"/>
              </a:rPr>
              <a:t>variáveis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vivas</a:t>
            </a:r>
            <a:r>
              <a:rPr lang="en-US" dirty="0">
                <a:cs typeface="Calibri"/>
              </a:rPr>
              <a:t>"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6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8E2-5304-4484-B43A-27682F2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d=(a-b)+(a-c)+(a-c)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endereços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t1=a-b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t2=a-c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t3=t1+t2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d=t3+t2</a:t>
            </a:r>
          </a:p>
        </p:txBody>
      </p:sp>
    </p:spTree>
    <p:extLst>
      <p:ext uri="{BB962C8B-B14F-4D97-AF65-F5344CB8AC3E}">
        <p14:creationId xmlns:p14="http://schemas.microsoft.com/office/powerpoint/2010/main" val="7409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978C82-7843-4985-A6BE-7EAD926E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87689"/>
              </p:ext>
            </p:extLst>
          </p:nvPr>
        </p:nvGraphicFramePr>
        <p:xfrm>
          <a:off x="672860" y="2086976"/>
          <a:ext cx="7891299" cy="303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268">
                  <a:extLst>
                    <a:ext uri="{9D8B030D-6E8A-4147-A177-3AD203B41FA5}">
                      <a16:colId xmlns:a16="http://schemas.microsoft.com/office/drawing/2014/main" val="2288726076"/>
                    </a:ext>
                  </a:extLst>
                </a:gridCol>
                <a:gridCol w="1651341">
                  <a:extLst>
                    <a:ext uri="{9D8B030D-6E8A-4147-A177-3AD203B41FA5}">
                      <a16:colId xmlns:a16="http://schemas.microsoft.com/office/drawing/2014/main" val="4129317608"/>
                    </a:ext>
                  </a:extLst>
                </a:gridCol>
                <a:gridCol w="2316808">
                  <a:extLst>
                    <a:ext uri="{9D8B030D-6E8A-4147-A177-3AD203B41FA5}">
                      <a16:colId xmlns:a16="http://schemas.microsoft.com/office/drawing/2014/main" val="4231244299"/>
                    </a:ext>
                  </a:extLst>
                </a:gridCol>
                <a:gridCol w="2388882">
                  <a:extLst>
                    <a:ext uri="{9D8B030D-6E8A-4147-A177-3AD203B41FA5}">
                      <a16:colId xmlns:a16="http://schemas.microsoft.com/office/drawing/2014/main" val="4250589067"/>
                    </a:ext>
                  </a:extLst>
                </a:gridCol>
              </a:tblGrid>
              <a:tr h="370838"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IR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Assembly</a:t>
                      </a:r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Estado dos </a:t>
                      </a:r>
                      <a:r>
                        <a:rPr lang="en-US" dirty="0" err="1"/>
                        <a:t>Descritores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Após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9659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1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t1=a-b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t2=a-c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t3=t1+t2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6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d=t3+t2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6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Assemblers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Assembler é usado para isolar programador de detalhes da arquitetura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 err="1"/>
              <a:t>Jasmin</a:t>
            </a:r>
            <a:r>
              <a:rPr lang="pt-BR" dirty="0"/>
              <a:t> </a:t>
            </a:r>
            <a:r>
              <a:rPr lang="en-US" dirty="0"/>
              <a:t>http://jasmin.sourceforge.net/</a:t>
            </a:r>
            <a:endParaRPr lang="pt-BR" dirty="0"/>
          </a:p>
          <a:p>
            <a:pPr lvl="1"/>
            <a:r>
              <a:rPr lang="pt-BR" dirty="0"/>
              <a:t>MSIL (Microsoft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94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Jasmin (para Java)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Projetista não precisa se preocupar como </a:t>
            </a:r>
            <a:r>
              <a:rPr lang="pt-BR" sz="2400" dirty="0" err="1"/>
              <a:t>bytecode</a:t>
            </a:r>
            <a:r>
              <a:rPr lang="pt-BR" sz="2400" dirty="0"/>
              <a:t> (arquivo) é organizado</a:t>
            </a: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On-screen Show (4:3)</PresentationFormat>
  <Paragraphs>720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Geração de código</vt:lpstr>
      <vt:lpstr>Pipeline</vt:lpstr>
      <vt:lpstr>Um algoritmo simples de geração de código</vt:lpstr>
      <vt:lpstr>Geração de Código</vt:lpstr>
      <vt:lpstr>Exemplo "x = y op z"</vt:lpstr>
      <vt:lpstr>Exemplo</vt:lpstr>
      <vt:lpstr>Exemplo</vt:lpstr>
      <vt:lpstr>Assemblers</vt:lpstr>
      <vt:lpstr>Exemplo Jasmin (para Java)</vt:lpstr>
      <vt:lpstr>Exemplo: MSIL (1/3)</vt:lpstr>
      <vt:lpstr>Exemplo: MSIL (2/3)</vt:lpstr>
      <vt:lpstr>Exemplo: MSIL (3/3)</vt:lpstr>
      <vt:lpstr>Aula prática—ilasm.exe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506</cp:revision>
  <dcterms:created xsi:type="dcterms:W3CDTF">2014-12-05T21:01:38Z</dcterms:created>
  <dcterms:modified xsi:type="dcterms:W3CDTF">2020-11-23T21:46:19Z</dcterms:modified>
</cp:coreProperties>
</file>