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7.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6" r:id="rId2"/>
    <p:sldId id="308" r:id="rId3"/>
    <p:sldId id="301" r:id="rId4"/>
    <p:sldId id="286" r:id="rId5"/>
    <p:sldId id="288" r:id="rId6"/>
    <p:sldId id="262" r:id="rId7"/>
    <p:sldId id="264" r:id="rId8"/>
    <p:sldId id="300" r:id="rId9"/>
    <p:sldId id="303" r:id="rId10"/>
    <p:sldId id="304" r:id="rId11"/>
    <p:sldId id="267" r:id="rId12"/>
    <p:sldId id="289" r:id="rId13"/>
    <p:sldId id="268" r:id="rId14"/>
    <p:sldId id="269" r:id="rId15"/>
    <p:sldId id="290" r:id="rId16"/>
    <p:sldId id="272" r:id="rId17"/>
    <p:sldId id="305" r:id="rId18"/>
    <p:sldId id="293" r:id="rId19"/>
    <p:sldId id="274" r:id="rId20"/>
    <p:sldId id="311" r:id="rId21"/>
    <p:sldId id="295" r:id="rId22"/>
    <p:sldId id="298" r:id="rId23"/>
    <p:sldId id="309" r:id="rId24"/>
    <p:sldId id="276" r:id="rId25"/>
    <p:sldId id="277" r:id="rId26"/>
    <p:sldId id="278" r:id="rId27"/>
    <p:sldId id="279" r:id="rId28"/>
    <p:sldId id="307" r:id="rId29"/>
    <p:sldId id="281" r:id="rId30"/>
    <p:sldId id="282"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91" autoAdjust="0"/>
    <p:restoredTop sz="84841" autoAdjust="0"/>
  </p:normalViewPr>
  <p:slideViewPr>
    <p:cSldViewPr snapToGrid="0">
      <p:cViewPr varScale="1">
        <p:scale>
          <a:sx n="90" d="100"/>
          <a:sy n="90" d="100"/>
        </p:scale>
        <p:origin x="1035" y="63"/>
      </p:cViewPr>
      <p:guideLst/>
    </p:cSldViewPr>
  </p:slideViewPr>
  <p:notesTextViewPr>
    <p:cViewPr>
      <p:scale>
        <a:sx n="1" d="1"/>
        <a:sy n="1" d="1"/>
      </p:scale>
      <p:origin x="0" y="-237"/>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Dropbox\test-repair-slides\resources\data-sheet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Dropbox\test-repair-slides\resources\data-sheets.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v>Broken Tests</c:v>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Lang</c:v>
                </c:pt>
                <c:pt idx="1">
                  <c:v>Math</c:v>
                </c:pt>
                <c:pt idx="2">
                  <c:v>Gson</c:v>
                </c:pt>
                <c:pt idx="3">
                  <c:v>Time</c:v>
                </c:pt>
                <c:pt idx="4">
                  <c:v>Total</c:v>
                </c:pt>
              </c:strCache>
            </c:strRef>
          </c:cat>
          <c:val>
            <c:numRef>
              <c:f>Sheet1!$B$2:$B$6</c:f>
              <c:numCache>
                <c:formatCode>General</c:formatCode>
                <c:ptCount val="5"/>
                <c:pt idx="0">
                  <c:v>14</c:v>
                </c:pt>
                <c:pt idx="1">
                  <c:v>3</c:v>
                </c:pt>
                <c:pt idx="2">
                  <c:v>69</c:v>
                </c:pt>
                <c:pt idx="3">
                  <c:v>5</c:v>
                </c:pt>
                <c:pt idx="4">
                  <c:v>91</c:v>
                </c:pt>
              </c:numCache>
            </c:numRef>
          </c:val>
          <c:extLst>
            <c:ext xmlns:c16="http://schemas.microsoft.com/office/drawing/2014/chart" uri="{C3380CC4-5D6E-409C-BE32-E72D297353CC}">
              <c16:uniqueId val="{00000000-3D51-4EDF-B5B1-6C77C98D440C}"/>
            </c:ext>
          </c:extLst>
        </c:ser>
        <c:ser>
          <c:idx val="1"/>
          <c:order val="1"/>
          <c:tx>
            <c:v>Successful Repairs</c:v>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Lang</c:v>
                </c:pt>
                <c:pt idx="1">
                  <c:v>Math</c:v>
                </c:pt>
                <c:pt idx="2">
                  <c:v>Gson</c:v>
                </c:pt>
                <c:pt idx="3">
                  <c:v>Time</c:v>
                </c:pt>
                <c:pt idx="4">
                  <c:v>Total</c:v>
                </c:pt>
              </c:strCache>
            </c:strRef>
          </c:cat>
          <c:val>
            <c:numRef>
              <c:f>Sheet1!$C$2:$C$6</c:f>
              <c:numCache>
                <c:formatCode>General</c:formatCode>
                <c:ptCount val="5"/>
                <c:pt idx="0">
                  <c:v>14</c:v>
                </c:pt>
                <c:pt idx="1">
                  <c:v>1</c:v>
                </c:pt>
                <c:pt idx="2">
                  <c:v>54</c:v>
                </c:pt>
                <c:pt idx="3">
                  <c:v>3</c:v>
                </c:pt>
                <c:pt idx="4">
                  <c:v>72</c:v>
                </c:pt>
              </c:numCache>
            </c:numRef>
          </c:val>
          <c:extLst>
            <c:ext xmlns:c16="http://schemas.microsoft.com/office/drawing/2014/chart" uri="{C3380CC4-5D6E-409C-BE32-E72D297353CC}">
              <c16:uniqueId val="{00000001-3D51-4EDF-B5B1-6C77C98D440C}"/>
            </c:ext>
          </c:extLst>
        </c:ser>
        <c:dLbls>
          <c:dLblPos val="outEnd"/>
          <c:showLegendKey val="0"/>
          <c:showVal val="1"/>
          <c:showCatName val="0"/>
          <c:showSerName val="0"/>
          <c:showPercent val="0"/>
          <c:showBubbleSize val="0"/>
        </c:dLbls>
        <c:gapWidth val="219"/>
        <c:overlap val="-27"/>
        <c:axId val="623289768"/>
        <c:axId val="623290096"/>
      </c:barChart>
      <c:catAx>
        <c:axId val="6232897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623290096"/>
        <c:crosses val="autoZero"/>
        <c:auto val="1"/>
        <c:lblAlgn val="ctr"/>
        <c:lblOffset val="100"/>
        <c:noMultiLvlLbl val="0"/>
      </c:catAx>
      <c:valAx>
        <c:axId val="6232900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6232897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800"/>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v>Successful Repairs</c:v>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Lang</c:v>
                </c:pt>
                <c:pt idx="1">
                  <c:v>Math</c:v>
                </c:pt>
                <c:pt idx="2">
                  <c:v>Gson</c:v>
                </c:pt>
                <c:pt idx="3">
                  <c:v>Time</c:v>
                </c:pt>
                <c:pt idx="4">
                  <c:v>Total</c:v>
                </c:pt>
              </c:strCache>
            </c:strRef>
          </c:cat>
          <c:val>
            <c:numRef>
              <c:f>Sheet1!$C$2:$C$6</c:f>
              <c:numCache>
                <c:formatCode>General</c:formatCode>
                <c:ptCount val="5"/>
                <c:pt idx="0">
                  <c:v>14</c:v>
                </c:pt>
                <c:pt idx="1">
                  <c:v>1</c:v>
                </c:pt>
                <c:pt idx="2">
                  <c:v>54</c:v>
                </c:pt>
                <c:pt idx="3">
                  <c:v>3</c:v>
                </c:pt>
                <c:pt idx="4">
                  <c:v>72</c:v>
                </c:pt>
              </c:numCache>
            </c:numRef>
          </c:val>
          <c:extLst>
            <c:ext xmlns:c16="http://schemas.microsoft.com/office/drawing/2014/chart" uri="{C3380CC4-5D6E-409C-BE32-E72D297353CC}">
              <c16:uniqueId val="{00000000-0730-4EE7-9C54-0B0B7381F4E9}"/>
            </c:ext>
          </c:extLst>
        </c:ser>
        <c:ser>
          <c:idx val="1"/>
          <c:order val="1"/>
          <c:tx>
            <c:v>Top 1</c:v>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Lang</c:v>
                </c:pt>
                <c:pt idx="1">
                  <c:v>Math</c:v>
                </c:pt>
                <c:pt idx="2">
                  <c:v>Gson</c:v>
                </c:pt>
                <c:pt idx="3">
                  <c:v>Time</c:v>
                </c:pt>
                <c:pt idx="4">
                  <c:v>Total</c:v>
                </c:pt>
              </c:strCache>
            </c:strRef>
          </c:cat>
          <c:val>
            <c:numRef>
              <c:f>Sheet1!$E$2:$E$6</c:f>
              <c:numCache>
                <c:formatCode>General</c:formatCode>
                <c:ptCount val="5"/>
                <c:pt idx="0">
                  <c:v>14</c:v>
                </c:pt>
                <c:pt idx="1">
                  <c:v>1</c:v>
                </c:pt>
                <c:pt idx="2">
                  <c:v>45</c:v>
                </c:pt>
                <c:pt idx="3">
                  <c:v>3</c:v>
                </c:pt>
                <c:pt idx="4">
                  <c:v>63</c:v>
                </c:pt>
              </c:numCache>
            </c:numRef>
          </c:val>
          <c:extLst>
            <c:ext xmlns:c16="http://schemas.microsoft.com/office/drawing/2014/chart" uri="{C3380CC4-5D6E-409C-BE32-E72D297353CC}">
              <c16:uniqueId val="{00000001-0730-4EE7-9C54-0B0B7381F4E9}"/>
            </c:ext>
          </c:extLst>
        </c:ser>
        <c:ser>
          <c:idx val="2"/>
          <c:order val="2"/>
          <c:tx>
            <c:v>Top 3</c:v>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Lang</c:v>
                </c:pt>
                <c:pt idx="1">
                  <c:v>Math</c:v>
                </c:pt>
                <c:pt idx="2">
                  <c:v>Gson</c:v>
                </c:pt>
                <c:pt idx="3">
                  <c:v>Time</c:v>
                </c:pt>
                <c:pt idx="4">
                  <c:v>Total</c:v>
                </c:pt>
              </c:strCache>
            </c:strRef>
          </c:cat>
          <c:val>
            <c:numRef>
              <c:f>Sheet1!$F$2:$F$6</c:f>
              <c:numCache>
                <c:formatCode>General</c:formatCode>
                <c:ptCount val="5"/>
                <c:pt idx="0">
                  <c:v>14</c:v>
                </c:pt>
                <c:pt idx="1">
                  <c:v>1</c:v>
                </c:pt>
                <c:pt idx="2">
                  <c:v>50</c:v>
                </c:pt>
                <c:pt idx="3">
                  <c:v>3</c:v>
                </c:pt>
                <c:pt idx="4">
                  <c:v>68</c:v>
                </c:pt>
              </c:numCache>
            </c:numRef>
          </c:val>
          <c:extLst>
            <c:ext xmlns:c16="http://schemas.microsoft.com/office/drawing/2014/chart" uri="{C3380CC4-5D6E-409C-BE32-E72D297353CC}">
              <c16:uniqueId val="{00000002-0730-4EE7-9C54-0B0B7381F4E9}"/>
            </c:ext>
          </c:extLst>
        </c:ser>
        <c:dLbls>
          <c:dLblPos val="outEnd"/>
          <c:showLegendKey val="0"/>
          <c:showVal val="1"/>
          <c:showCatName val="0"/>
          <c:showSerName val="0"/>
          <c:showPercent val="0"/>
          <c:showBubbleSize val="0"/>
        </c:dLbls>
        <c:gapWidth val="219"/>
        <c:overlap val="-27"/>
        <c:axId val="216878704"/>
        <c:axId val="216879360"/>
      </c:barChart>
      <c:catAx>
        <c:axId val="2168787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216879360"/>
        <c:crosses val="autoZero"/>
        <c:auto val="1"/>
        <c:lblAlgn val="ctr"/>
        <c:lblOffset val="100"/>
        <c:noMultiLvlLbl val="0"/>
      </c:catAx>
      <c:valAx>
        <c:axId val="2168793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2168787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EF8202-5C67-415C-B24E-3ACB6584DC29}" type="datetimeFigureOut">
              <a:rPr lang="en-US" smtClean="0"/>
              <a:t>4/23/2019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1159D8-62AB-4629-9D21-C4D1C4D47674}" type="slidenum">
              <a:rPr lang="en-US" smtClean="0"/>
              <a:t>‹#›</a:t>
            </a:fld>
            <a:endParaRPr lang="en-US"/>
          </a:p>
        </p:txBody>
      </p:sp>
    </p:spTree>
    <p:extLst>
      <p:ext uri="{BB962C8B-B14F-4D97-AF65-F5344CB8AC3E}">
        <p14:creationId xmlns:p14="http://schemas.microsoft.com/office/powerpoint/2010/main" val="7018255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Welcome to my talk.</a:t>
            </a:r>
          </a:p>
          <a:p>
            <a:r>
              <a:rPr lang="en-US" dirty="0"/>
              <a:t>Today I will present our intent-preserving test repair technique.</a:t>
            </a:r>
          </a:p>
        </p:txBody>
      </p:sp>
      <p:sp>
        <p:nvSpPr>
          <p:cNvPr id="4" name="Slide Number Placeholder 3"/>
          <p:cNvSpPr>
            <a:spLocks noGrp="1"/>
          </p:cNvSpPr>
          <p:nvPr>
            <p:ph type="sldNum" sz="quarter" idx="5"/>
          </p:nvPr>
        </p:nvSpPr>
        <p:spPr/>
        <p:txBody>
          <a:bodyPr/>
          <a:lstStyle/>
          <a:p>
            <a:fld id="{921159D8-62AB-4629-9D21-C4D1C4D47674}" type="slidenum">
              <a:rPr lang="en-US" smtClean="0"/>
              <a:t>1</a:t>
            </a:fld>
            <a:endParaRPr lang="en-US"/>
          </a:p>
        </p:txBody>
      </p:sp>
    </p:spTree>
    <p:extLst>
      <p:ext uri="{BB962C8B-B14F-4D97-AF65-F5344CB8AC3E}">
        <p14:creationId xmlns:p14="http://schemas.microsoft.com/office/powerpoint/2010/main" val="19815350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 result, this piece becomes invalid and should be removed.</a:t>
            </a:r>
          </a:p>
          <a:p>
            <a:r>
              <a:rPr lang="en-US" dirty="0"/>
              <a:t>Piece 4 is also affected by the program change because its input type requirement becomes unsatisfied.</a:t>
            </a:r>
          </a:p>
          <a:p>
            <a:r>
              <a:rPr lang="en-US" dirty="0"/>
              <a:t>On the other hand, pieces 1 and 2 are still valid and can be directly re-used.</a:t>
            </a:r>
          </a:p>
        </p:txBody>
      </p:sp>
      <p:sp>
        <p:nvSpPr>
          <p:cNvPr id="4" name="Slide Number Placeholder 3"/>
          <p:cNvSpPr>
            <a:spLocks noGrp="1"/>
          </p:cNvSpPr>
          <p:nvPr>
            <p:ph type="sldNum" sz="quarter" idx="5"/>
          </p:nvPr>
        </p:nvSpPr>
        <p:spPr/>
        <p:txBody>
          <a:bodyPr/>
          <a:lstStyle/>
          <a:p>
            <a:fld id="{921159D8-62AB-4629-9D21-C4D1C4D47674}" type="slidenum">
              <a:rPr lang="en-US" smtClean="0"/>
              <a:t>10</a:t>
            </a:fld>
            <a:endParaRPr lang="en-US"/>
          </a:p>
        </p:txBody>
      </p:sp>
    </p:spTree>
    <p:extLst>
      <p:ext uri="{BB962C8B-B14F-4D97-AF65-F5344CB8AC3E}">
        <p14:creationId xmlns:p14="http://schemas.microsoft.com/office/powerpoint/2010/main" val="28637265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third step, TRIP tries to find pieces from P’ to replace the removed parts and restore the puzzle to a good shape.</a:t>
            </a:r>
          </a:p>
          <a:p>
            <a:r>
              <a:rPr lang="en-US" dirty="0"/>
              <a:t>The pieces that can be used include both the new PPEs of P’ and the existing PPEs inherited from the old version.</a:t>
            </a:r>
          </a:p>
          <a:p>
            <a:r>
              <a:rPr lang="en-US" dirty="0"/>
              <a:t>To enable TRIP to generate flexible changes, it uses a search-based approach. </a:t>
            </a:r>
          </a:p>
          <a:p>
            <a:r>
              <a:rPr lang="en-US" dirty="0"/>
              <a:t>Based on type compatibility, each time TRIP randomly selects a PPE whose input type requirements can be satisfied by the available outputs in the puzzle.</a:t>
            </a:r>
          </a:p>
          <a:p>
            <a:endParaRPr lang="en-US" dirty="0"/>
          </a:p>
          <a:p>
            <a:r>
              <a:rPr lang="en-US" dirty="0"/>
              <a:t>For our example, I’ll show how TRIP generates the actual repair only and ignore the other choices in the search space.</a:t>
            </a:r>
          </a:p>
          <a:p>
            <a:r>
              <a:rPr lang="en-US" dirty="0"/>
              <a:t>It selects a piece that requires a half-circle as input and outputs a triangle.</a:t>
            </a:r>
          </a:p>
          <a:p>
            <a:r>
              <a:rPr lang="en-US" dirty="0"/>
              <a:t>To satisfy its input type requirements, the technique connects the new piece with piece 2.</a:t>
            </a:r>
          </a:p>
          <a:p>
            <a:endParaRPr lang="en-US" dirty="0"/>
          </a:p>
          <a:p>
            <a:r>
              <a:rPr lang="en-US" dirty="0"/>
              <a:t>The output of new piece can be used in two ways: 1) it can be used to satisfy the input type requirements of existing pieces and 2) TRIP can use it as input to add more pieces to the puzzle.</a:t>
            </a:r>
          </a:p>
          <a:p>
            <a:endParaRPr lang="en-US" dirty="0"/>
          </a:p>
          <a:p>
            <a:r>
              <a:rPr lang="en-US" dirty="0"/>
              <a:t>In the example, TRIP fits the output of the new piece with the input requirements of piece 4.</a:t>
            </a:r>
          </a:p>
          <a:p>
            <a:r>
              <a:rPr lang="en-US" dirty="0"/>
              <a:t>This restores the puzzle to a valid state.</a:t>
            </a:r>
          </a:p>
          <a:p>
            <a:r>
              <a:rPr lang="en-US" dirty="0"/>
              <a:t>On the other hand, piece 1 is no longer needed and should be removed.</a:t>
            </a:r>
          </a:p>
          <a:p>
            <a:endParaRPr lang="en-US" dirty="0"/>
          </a:p>
        </p:txBody>
      </p:sp>
      <p:sp>
        <p:nvSpPr>
          <p:cNvPr id="4" name="Slide Number Placeholder 3"/>
          <p:cNvSpPr>
            <a:spLocks noGrp="1"/>
          </p:cNvSpPr>
          <p:nvPr>
            <p:ph type="sldNum" sz="quarter" idx="5"/>
          </p:nvPr>
        </p:nvSpPr>
        <p:spPr/>
        <p:txBody>
          <a:bodyPr/>
          <a:lstStyle/>
          <a:p>
            <a:fld id="{921159D8-62AB-4629-9D21-C4D1C4D47674}" type="slidenum">
              <a:rPr lang="en-US" smtClean="0"/>
              <a:t>11</a:t>
            </a:fld>
            <a:endParaRPr lang="en-US"/>
          </a:p>
        </p:txBody>
      </p:sp>
    </p:spTree>
    <p:extLst>
      <p:ext uri="{BB962C8B-B14F-4D97-AF65-F5344CB8AC3E}">
        <p14:creationId xmlns:p14="http://schemas.microsoft.com/office/powerpoint/2010/main" val="18065835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diagram shows the actual DFG after these transformations. </a:t>
            </a:r>
          </a:p>
          <a:p>
            <a:r>
              <a:rPr lang="en-US" dirty="0"/>
              <a:t>TRIP generates the corresponding test code from the new DFG.</a:t>
            </a:r>
          </a:p>
          <a:p>
            <a:r>
              <a:rPr lang="en-US" dirty="0"/>
              <a:t>In the general case, the technique repeatedly add pieces into the puzzle and fits things together to generate increasingly complex repair candidates.</a:t>
            </a:r>
          </a:p>
          <a:p>
            <a:endParaRPr lang="en-US" dirty="0"/>
          </a:p>
        </p:txBody>
      </p:sp>
      <p:sp>
        <p:nvSpPr>
          <p:cNvPr id="4" name="Slide Number Placeholder 3"/>
          <p:cNvSpPr>
            <a:spLocks noGrp="1"/>
          </p:cNvSpPr>
          <p:nvPr>
            <p:ph type="sldNum" sz="quarter" idx="5"/>
          </p:nvPr>
        </p:nvSpPr>
        <p:spPr/>
        <p:txBody>
          <a:bodyPr/>
          <a:lstStyle/>
          <a:p>
            <a:fld id="{921159D8-62AB-4629-9D21-C4D1C4D47674}" type="slidenum">
              <a:rPr lang="en-US" smtClean="0"/>
              <a:t>12</a:t>
            </a:fld>
            <a:endParaRPr lang="en-US"/>
          </a:p>
        </p:txBody>
      </p:sp>
    </p:spTree>
    <p:extLst>
      <p:ext uri="{BB962C8B-B14F-4D97-AF65-F5344CB8AC3E}">
        <p14:creationId xmlns:p14="http://schemas.microsoft.com/office/powerpoint/2010/main" val="1223659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explore the search space more efficiently, TRIP uses two heuristics to prioritize the PPEs that are more likely to be needed in the actual repair. </a:t>
            </a:r>
          </a:p>
          <a:p>
            <a:r>
              <a:rPr lang="en-US" dirty="0"/>
              <a:t>First, TRIP give higher priority to the new PPEs in P’. </a:t>
            </a:r>
          </a:p>
          <a:p>
            <a:r>
              <a:rPr lang="en-US" dirty="0"/>
              <a:t>Second, TRIP prefers the PPEs whose signatures have higher textual similarity with the PPEs removed from the broken test.</a:t>
            </a:r>
          </a:p>
        </p:txBody>
      </p:sp>
      <p:sp>
        <p:nvSpPr>
          <p:cNvPr id="4" name="Slide Number Placeholder 3"/>
          <p:cNvSpPr>
            <a:spLocks noGrp="1"/>
          </p:cNvSpPr>
          <p:nvPr>
            <p:ph type="sldNum" sz="quarter" idx="5"/>
          </p:nvPr>
        </p:nvSpPr>
        <p:spPr/>
        <p:txBody>
          <a:bodyPr/>
          <a:lstStyle/>
          <a:p>
            <a:fld id="{921159D8-62AB-4629-9D21-C4D1C4D47674}" type="slidenum">
              <a:rPr lang="en-US" smtClean="0"/>
              <a:t>13</a:t>
            </a:fld>
            <a:endParaRPr lang="en-US"/>
          </a:p>
        </p:txBody>
      </p:sp>
    </p:spTree>
    <p:extLst>
      <p:ext uri="{BB962C8B-B14F-4D97-AF65-F5344CB8AC3E}">
        <p14:creationId xmlns:p14="http://schemas.microsoft.com/office/powerpoint/2010/main" val="23299146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last step, the technique executes the generated test code against P’. The passing ones are retained as the repair candidates.</a:t>
            </a:r>
          </a:p>
          <a:p>
            <a:endParaRPr lang="en-US" dirty="0"/>
          </a:p>
        </p:txBody>
      </p:sp>
      <p:sp>
        <p:nvSpPr>
          <p:cNvPr id="4" name="Slide Number Placeholder 3"/>
          <p:cNvSpPr>
            <a:spLocks noGrp="1"/>
          </p:cNvSpPr>
          <p:nvPr>
            <p:ph type="sldNum" sz="quarter" idx="5"/>
          </p:nvPr>
        </p:nvSpPr>
        <p:spPr/>
        <p:txBody>
          <a:bodyPr/>
          <a:lstStyle/>
          <a:p>
            <a:fld id="{921159D8-62AB-4629-9D21-C4D1C4D47674}" type="slidenum">
              <a:rPr lang="en-US" smtClean="0"/>
              <a:t>14</a:t>
            </a:fld>
            <a:endParaRPr lang="en-US"/>
          </a:p>
        </p:txBody>
      </p:sp>
    </p:spTree>
    <p:extLst>
      <p:ext uri="{BB962C8B-B14F-4D97-AF65-F5344CB8AC3E}">
        <p14:creationId xmlns:p14="http://schemas.microsoft.com/office/powerpoint/2010/main" val="6290893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generated repair candidates could have various test intents.</a:t>
            </a:r>
          </a:p>
          <a:p>
            <a:r>
              <a:rPr lang="en-US" dirty="0"/>
              <a:t>The test intent extractor takes the repair candidates as input and produces models of their test intents.</a:t>
            </a:r>
          </a:p>
          <a:p>
            <a:endParaRPr lang="en-US" dirty="0"/>
          </a:p>
        </p:txBody>
      </p:sp>
      <p:sp>
        <p:nvSpPr>
          <p:cNvPr id="4" name="Slide Number Placeholder 3"/>
          <p:cNvSpPr>
            <a:spLocks noGrp="1"/>
          </p:cNvSpPr>
          <p:nvPr>
            <p:ph type="sldNum" sz="quarter" idx="5"/>
          </p:nvPr>
        </p:nvSpPr>
        <p:spPr/>
        <p:txBody>
          <a:bodyPr/>
          <a:lstStyle/>
          <a:p>
            <a:fld id="{921159D8-62AB-4629-9D21-C4D1C4D47674}" type="slidenum">
              <a:rPr lang="en-US" smtClean="0"/>
              <a:t>15</a:t>
            </a:fld>
            <a:endParaRPr lang="en-US"/>
          </a:p>
        </p:txBody>
      </p:sp>
    </p:spTree>
    <p:extLst>
      <p:ext uri="{BB962C8B-B14F-4D97-AF65-F5344CB8AC3E}">
        <p14:creationId xmlns:p14="http://schemas.microsoft.com/office/powerpoint/2010/main" val="32507091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model the intent of a test, TRIP uses its path condition, which is an abstraction of how the program processes the test inputs.</a:t>
            </a:r>
          </a:p>
          <a:p>
            <a:r>
              <a:rPr lang="en-US" dirty="0"/>
              <a:t>I’ll show what this means and why we use PC to model test intent on this simple example.</a:t>
            </a:r>
          </a:p>
          <a:p>
            <a:r>
              <a:rPr lang="en-US" dirty="0"/>
              <a:t>We have to use a different example here because the PC of our previous example is too complex.</a:t>
            </a:r>
          </a:p>
          <a:p>
            <a:r>
              <a:rPr lang="en-US" dirty="0"/>
              <a:t>The system under test is the method </a:t>
            </a:r>
            <a:r>
              <a:rPr lang="en-US" dirty="0" err="1"/>
              <a:t>sumAbs</a:t>
            </a:r>
            <a:r>
              <a:rPr lang="en-US" dirty="0"/>
              <a:t>, which computes the sum of the absolute values of two integers.</a:t>
            </a:r>
          </a:p>
          <a:p>
            <a:r>
              <a:rPr lang="en-US" dirty="0"/>
              <a:t>A test case for the method is shown on the bottom.</a:t>
            </a:r>
          </a:p>
          <a:p>
            <a:endParaRPr lang="en-US" dirty="0"/>
          </a:p>
          <a:p>
            <a:r>
              <a:rPr lang="en-US" dirty="0"/>
              <a:t>To generate the PC, TRIP marks the test inputs as symbolic values and evaluates the test by using dynamic symbolic execution, following the same path of the concrete execution.</a:t>
            </a:r>
          </a:p>
          <a:p>
            <a:r>
              <a:rPr lang="en-US" dirty="0"/>
              <a:t>The test has two input values, -2 and 3, on line 10. </a:t>
            </a:r>
          </a:p>
          <a:p>
            <a:r>
              <a:rPr lang="en-US" dirty="0"/>
              <a:t>For illustration purpose, we denote their symbolic values as s1 and s2 respectively.</a:t>
            </a:r>
          </a:p>
          <a:p>
            <a:endParaRPr lang="en-US" dirty="0"/>
          </a:p>
          <a:p>
            <a:r>
              <a:rPr lang="en-US" dirty="0"/>
              <a:t>The test first calls the method </a:t>
            </a:r>
            <a:r>
              <a:rPr lang="en-US" dirty="0" err="1"/>
              <a:t>sumAbs</a:t>
            </a:r>
            <a:r>
              <a:rPr lang="en-US" dirty="0"/>
              <a:t>.</a:t>
            </a:r>
          </a:p>
          <a:p>
            <a:r>
              <a:rPr lang="en-US" dirty="0"/>
              <a:t>The parameters x and y take the values s1 and s2.</a:t>
            </a:r>
          </a:p>
          <a:p>
            <a:r>
              <a:rPr lang="en-US" dirty="0"/>
              <a:t>The predicate on line 2 takes the true branch based on the fact that s1 is less than 0.</a:t>
            </a:r>
          </a:p>
          <a:p>
            <a:r>
              <a:rPr lang="en-US" dirty="0"/>
              <a:t>The variable x then gets a new value, negative s1.</a:t>
            </a:r>
          </a:p>
          <a:p>
            <a:r>
              <a:rPr lang="en-US" dirty="0"/>
              <a:t>The next predicate takes the false branch based on the fact that s2 is not less than 0.</a:t>
            </a:r>
          </a:p>
          <a:p>
            <a:r>
              <a:rPr lang="en-US" dirty="0"/>
              <a:t>The return value of the method is negative s1 plus s2.</a:t>
            </a:r>
          </a:p>
          <a:p>
            <a:r>
              <a:rPr lang="en-US" dirty="0"/>
              <a:t>The control returns to the test.</a:t>
            </a:r>
          </a:p>
          <a:p>
            <a:r>
              <a:rPr lang="en-US" dirty="0"/>
              <a:t>The </a:t>
            </a:r>
            <a:r>
              <a:rPr lang="en-US" dirty="0" err="1"/>
              <a:t>assertEquals</a:t>
            </a:r>
            <a:r>
              <a:rPr lang="en-US" dirty="0"/>
              <a:t> method compares 5 with the return value. </a:t>
            </a:r>
          </a:p>
          <a:p>
            <a:r>
              <a:rPr lang="en-US" dirty="0"/>
              <a:t>It produces no errors based on the fact that two values are equal.</a:t>
            </a:r>
          </a:p>
          <a:p>
            <a:endParaRPr lang="en-US" dirty="0"/>
          </a:p>
          <a:p>
            <a:r>
              <a:rPr lang="en-US" dirty="0"/>
              <a:t>The PC of this test is the logical conjunction of these three highlighted clauses, which determine the control flow of the execution.</a:t>
            </a:r>
          </a:p>
          <a:p>
            <a:r>
              <a:rPr lang="en-US" dirty="0"/>
              <a:t>It provides an abstraction of the program behavior for this particular test case.</a:t>
            </a:r>
          </a:p>
          <a:p>
            <a:endParaRPr lang="en-US" dirty="0"/>
          </a:p>
          <a:p>
            <a:r>
              <a:rPr lang="en-US" dirty="0"/>
              <a:t>One reason we use path conditions as the model of test intent is that path conditions generated for the same functionality on different implementations are often extremely similar.</a:t>
            </a:r>
          </a:p>
          <a:p>
            <a:r>
              <a:rPr lang="en-US" dirty="0"/>
              <a:t>Let me show this intuitively using the example.</a:t>
            </a:r>
          </a:p>
          <a:p>
            <a:endParaRPr lang="en-US" dirty="0"/>
          </a:p>
        </p:txBody>
      </p:sp>
      <p:sp>
        <p:nvSpPr>
          <p:cNvPr id="4" name="Slide Number Placeholder 3"/>
          <p:cNvSpPr>
            <a:spLocks noGrp="1"/>
          </p:cNvSpPr>
          <p:nvPr>
            <p:ph type="sldNum" sz="quarter" idx="5"/>
          </p:nvPr>
        </p:nvSpPr>
        <p:spPr/>
        <p:txBody>
          <a:bodyPr/>
          <a:lstStyle/>
          <a:p>
            <a:fld id="{921159D8-62AB-4629-9D21-C4D1C4D47674}" type="slidenum">
              <a:rPr lang="en-US" smtClean="0"/>
              <a:t>16</a:t>
            </a:fld>
            <a:endParaRPr lang="en-US"/>
          </a:p>
        </p:txBody>
      </p:sp>
    </p:spTree>
    <p:extLst>
      <p:ext uri="{BB962C8B-B14F-4D97-AF65-F5344CB8AC3E}">
        <p14:creationId xmlns:p14="http://schemas.microsoft.com/office/powerpoint/2010/main" val="9829647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that we refactored the method </a:t>
            </a:r>
            <a:r>
              <a:rPr lang="en-US" dirty="0" err="1"/>
              <a:t>sumAbs</a:t>
            </a:r>
            <a:r>
              <a:rPr lang="en-US" dirty="0"/>
              <a:t>, splitting it into two methods that compute the sums and absolute values separately.</a:t>
            </a:r>
          </a:p>
          <a:p>
            <a:r>
              <a:rPr lang="en-US" dirty="0"/>
              <a:t>To test the same functionality, the test code is changed accordingly.</a:t>
            </a:r>
          </a:p>
          <a:p>
            <a:r>
              <a:rPr lang="en-US" dirty="0"/>
              <a:t>Despite the implementation differences, the resulting PC of the changed test is exactly the same as the original test. </a:t>
            </a:r>
          </a:p>
          <a:p>
            <a:r>
              <a:rPr lang="en-US" dirty="0"/>
              <a:t>The method abs() would generate the first two clauses and the comparison in the </a:t>
            </a:r>
            <a:r>
              <a:rPr lang="en-US" dirty="0" err="1"/>
              <a:t>assertEquals</a:t>
            </a:r>
            <a:r>
              <a:rPr lang="en-US" dirty="0"/>
              <a:t> method would generate the third clause.</a:t>
            </a:r>
          </a:p>
          <a:p>
            <a:endParaRPr lang="en-US" dirty="0"/>
          </a:p>
        </p:txBody>
      </p:sp>
      <p:sp>
        <p:nvSpPr>
          <p:cNvPr id="4" name="Slide Number Placeholder 3"/>
          <p:cNvSpPr>
            <a:spLocks noGrp="1"/>
          </p:cNvSpPr>
          <p:nvPr>
            <p:ph type="sldNum" sz="quarter" idx="5"/>
          </p:nvPr>
        </p:nvSpPr>
        <p:spPr/>
        <p:txBody>
          <a:bodyPr/>
          <a:lstStyle/>
          <a:p>
            <a:fld id="{921159D8-62AB-4629-9D21-C4D1C4D47674}" type="slidenum">
              <a:rPr lang="en-US" smtClean="0"/>
              <a:t>17</a:t>
            </a:fld>
            <a:endParaRPr lang="en-US"/>
          </a:p>
        </p:txBody>
      </p:sp>
    </p:spTree>
    <p:extLst>
      <p:ext uri="{BB962C8B-B14F-4D97-AF65-F5344CB8AC3E}">
        <p14:creationId xmlns:p14="http://schemas.microsoft.com/office/powerpoint/2010/main" val="30795323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test intent comparator uses the test intent models to calculate the intent similarity between tests.</a:t>
            </a:r>
          </a:p>
          <a:p>
            <a:r>
              <a:rPr lang="en-US" dirty="0"/>
              <a:t>Now let me explain how it does this in more details.</a:t>
            </a:r>
          </a:p>
        </p:txBody>
      </p:sp>
      <p:sp>
        <p:nvSpPr>
          <p:cNvPr id="4" name="Slide Number Placeholder 3"/>
          <p:cNvSpPr>
            <a:spLocks noGrp="1"/>
          </p:cNvSpPr>
          <p:nvPr>
            <p:ph type="sldNum" sz="quarter" idx="5"/>
          </p:nvPr>
        </p:nvSpPr>
        <p:spPr/>
        <p:txBody>
          <a:bodyPr/>
          <a:lstStyle/>
          <a:p>
            <a:fld id="{921159D8-62AB-4629-9D21-C4D1C4D47674}" type="slidenum">
              <a:rPr lang="en-US" smtClean="0"/>
              <a:t>18</a:t>
            </a:fld>
            <a:endParaRPr lang="en-US"/>
          </a:p>
        </p:txBody>
      </p:sp>
    </p:spTree>
    <p:extLst>
      <p:ext uri="{BB962C8B-B14F-4D97-AF65-F5344CB8AC3E}">
        <p14:creationId xmlns:p14="http://schemas.microsoft.com/office/powerpoint/2010/main" val="39930741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intent similarity between two tests represents how similarly their executions are dependent on the test inputs.</a:t>
            </a:r>
          </a:p>
          <a:p>
            <a:r>
              <a:rPr lang="en-US" dirty="0"/>
              <a:t>TRIP computes the similarity score by using the path condition abstraction.</a:t>
            </a:r>
          </a:p>
          <a:p>
            <a:r>
              <a:rPr lang="en-US" dirty="0"/>
              <a:t>One straight-forward approach based on path condition is to use logical reasoning to compute the logical equivalence and inference relations between the clauses in the two PCs.</a:t>
            </a:r>
          </a:p>
          <a:p>
            <a:r>
              <a:rPr lang="en-US" dirty="0"/>
              <a:t>However, this approach is computationally too expensive for our technique because TRIP needs to calculate the similarity of a large number of PC clause pairs.</a:t>
            </a:r>
          </a:p>
          <a:p>
            <a:r>
              <a:rPr lang="en-US" dirty="0"/>
              <a:t>Instead, we uses a much cheaper approach which is computing the structural similarity between the path conditions.</a:t>
            </a:r>
          </a:p>
          <a:p>
            <a:endParaRPr lang="en-US" dirty="0"/>
          </a:p>
        </p:txBody>
      </p:sp>
      <p:sp>
        <p:nvSpPr>
          <p:cNvPr id="4" name="Slide Number Placeholder 3"/>
          <p:cNvSpPr>
            <a:spLocks noGrp="1"/>
          </p:cNvSpPr>
          <p:nvPr>
            <p:ph type="sldNum" sz="quarter" idx="5"/>
          </p:nvPr>
        </p:nvSpPr>
        <p:spPr/>
        <p:txBody>
          <a:bodyPr/>
          <a:lstStyle/>
          <a:p>
            <a:fld id="{921159D8-62AB-4629-9D21-C4D1C4D47674}" type="slidenum">
              <a:rPr lang="en-US" smtClean="0"/>
              <a:t>19</a:t>
            </a:fld>
            <a:endParaRPr lang="en-US"/>
          </a:p>
        </p:txBody>
      </p:sp>
    </p:spTree>
    <p:extLst>
      <p:ext uri="{BB962C8B-B14F-4D97-AF65-F5344CB8AC3E}">
        <p14:creationId xmlns:p14="http://schemas.microsoft.com/office/powerpoint/2010/main" val="14568532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Testing is widely used to check that software behaves as expected.</a:t>
            </a:r>
          </a:p>
          <a:p>
            <a:r>
              <a:rPr lang="en-US" dirty="0"/>
              <a:t>In evolving code bases, people use regression testing to ensure that changes in the software do not break these verified correct behaviors.</a:t>
            </a:r>
          </a:p>
          <a:p>
            <a:r>
              <a:rPr lang="en-US" dirty="0"/>
              <a:t>Consider the program P that has a passing test suite.</a:t>
            </a:r>
          </a:p>
          <a:p>
            <a:r>
              <a:rPr lang="en-US" dirty="0"/>
              <a:t>In the next version, P is changed to P’. </a:t>
            </a:r>
          </a:p>
          <a:p>
            <a:r>
              <a:rPr lang="en-US" dirty="0"/>
              <a:t>The existing test cases are executed against P’ to check whether they still pass.</a:t>
            </a:r>
          </a:p>
          <a:p>
            <a:r>
              <a:rPr lang="en-US" dirty="0"/>
              <a:t>Regression test failures could be caused by two reasons.</a:t>
            </a:r>
          </a:p>
          <a:p>
            <a:r>
              <a:rPr lang="en-US" dirty="0"/>
              <a:t>First, the failing test reveals a fault in the changed program. In this case, P’ should be modified to fix the fault.</a:t>
            </a:r>
          </a:p>
          <a:p>
            <a:r>
              <a:rPr lang="en-US" dirty="0"/>
              <a:t>Second, the failure is because the test itself becomes invalid. </a:t>
            </a:r>
          </a:p>
          <a:p>
            <a:r>
              <a:rPr lang="en-US" dirty="0"/>
              <a:t>This is typically because either the specification or the interface of the software is changed.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case, we say that the test is broken.</a:t>
            </a:r>
          </a:p>
          <a:p>
            <a:endParaRPr lang="en-US" dirty="0"/>
          </a:p>
          <a:p>
            <a:r>
              <a:rPr lang="en-US" dirty="0"/>
              <a:t>Suppose we have a test t that passes on P but breaks on P’.</a:t>
            </a:r>
          </a:p>
          <a:p>
            <a:r>
              <a:rPr lang="en-US" dirty="0"/>
              <a:t>If it still tests a valid functionality of the program, the test should be repaired.</a:t>
            </a:r>
          </a:p>
          <a:p>
            <a:r>
              <a:rPr lang="en-US" dirty="0"/>
              <a:t>In real-world software, a single program change could potentially break a large number of test cases.</a:t>
            </a:r>
          </a:p>
          <a:p>
            <a:r>
              <a:rPr lang="en-US" dirty="0"/>
              <a:t>Manually repairing each of them is time-consuming.</a:t>
            </a:r>
          </a:p>
          <a:p>
            <a:r>
              <a:rPr lang="en-US" dirty="0"/>
              <a:t>To reduce the manual effort, researchers have proposed automated test repair techniques.</a:t>
            </a:r>
          </a:p>
          <a:p>
            <a:endParaRPr lang="en-US" dirty="0"/>
          </a:p>
          <a:p>
            <a:r>
              <a:rPr lang="en-US" dirty="0"/>
              <a:t>One important requirement for test repair techniques is that a repaired test should preserve the original test intent.</a:t>
            </a:r>
          </a:p>
          <a:p>
            <a:r>
              <a:rPr lang="en-US" dirty="0"/>
              <a:t>That is, the behavior of P’ verified by t’ should be similar to the behavior of P verified by t.</a:t>
            </a:r>
          </a:p>
          <a:p>
            <a:endParaRPr lang="en-US" dirty="0"/>
          </a:p>
          <a:p>
            <a:r>
              <a:rPr lang="en-US" dirty="0"/>
              <a:t>Existing approaches repair broken tests in a few situations:</a:t>
            </a:r>
          </a:p>
          <a:p>
            <a:r>
              <a:rPr lang="en-US" dirty="0"/>
              <a:t>If the broken test still compiles, some techniques, for example Re-assert, can fix the expected values to match the runtime behavior. </a:t>
            </a:r>
          </a:p>
          <a:p>
            <a:r>
              <a:rPr lang="en-US" dirty="0"/>
              <a:t>Other techniques, for example the Test Care Assistant, can repair compilation errors caused by a set of pre-defined types of method signature changes such as parameter addition and removal.</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However, a previous empirical study on broken tests shows that a significant proportion of broken tests require more complex changes to repair.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extend automated test repair techniques to handle more general and complex cases, our approach is to allow more flexible changes to the test code.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case, however, preserving the original test intent is challenging.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solve this problem, our technique explicitly models and considers test intent while repairing tests.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921159D8-62AB-4629-9D21-C4D1C4D47674}" type="slidenum">
              <a:rPr lang="en-US" smtClean="0"/>
              <a:t>2</a:t>
            </a:fld>
            <a:endParaRPr lang="en-US"/>
          </a:p>
        </p:txBody>
      </p:sp>
    </p:spTree>
    <p:extLst>
      <p:ext uri="{BB962C8B-B14F-4D97-AF65-F5344CB8AC3E}">
        <p14:creationId xmlns:p14="http://schemas.microsoft.com/office/powerpoint/2010/main" val="3303111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do this, TRIP represents a PC as a forest of symbolic expression trees.</a:t>
            </a:r>
          </a:p>
          <a:p>
            <a:r>
              <a:rPr lang="en-US" dirty="0"/>
              <a:t>This diagram shows the tree representation of the PC in our simple example.</a:t>
            </a:r>
          </a:p>
          <a:p>
            <a:r>
              <a:rPr lang="en-US" dirty="0"/>
              <a:t>I’ll refer to the three clauses as c1, c2 and c3. </a:t>
            </a:r>
          </a:p>
          <a:p>
            <a:r>
              <a:rPr lang="en-US" dirty="0"/>
              <a:t>Suppose that we have a different test in which the value of s1 is not negative two, but positive two.</a:t>
            </a:r>
          </a:p>
          <a:p>
            <a:r>
              <a:rPr lang="en-US" dirty="0"/>
              <a:t>The PC of the second test is different because the program processes s1 differently.</a:t>
            </a:r>
          </a:p>
          <a:p>
            <a:r>
              <a:rPr lang="en-US" dirty="0"/>
              <a:t>Specifically, in the first clause c1’, the result of the comparison between s1 and 0 is reversed, and in the third clause c3’, the value of s1 is not negated.</a:t>
            </a:r>
          </a:p>
          <a:p>
            <a:endParaRPr lang="en-US" dirty="0"/>
          </a:p>
          <a:p>
            <a:r>
              <a:rPr lang="en-US" dirty="0"/>
              <a:t>The technique performs the structural comparison at two levels. </a:t>
            </a:r>
          </a:p>
          <a:p>
            <a:r>
              <a:rPr lang="en-US" dirty="0"/>
              <a:t>It first compares the clauses and then, based on the similarity of the clauses, computes the similarity of complete PCs.</a:t>
            </a:r>
          </a:p>
          <a:p>
            <a:r>
              <a:rPr lang="en-US" dirty="0"/>
              <a:t>Let me first use c3 and c3’ to illustrate how it compares the clauses.</a:t>
            </a:r>
          </a:p>
        </p:txBody>
      </p:sp>
      <p:sp>
        <p:nvSpPr>
          <p:cNvPr id="4" name="Slide Number Placeholder 3"/>
          <p:cNvSpPr>
            <a:spLocks noGrp="1"/>
          </p:cNvSpPr>
          <p:nvPr>
            <p:ph type="sldNum" sz="quarter" idx="5"/>
          </p:nvPr>
        </p:nvSpPr>
        <p:spPr/>
        <p:txBody>
          <a:bodyPr/>
          <a:lstStyle/>
          <a:p>
            <a:fld id="{921159D8-62AB-4629-9D21-C4D1C4D47674}" type="slidenum">
              <a:rPr lang="en-US" smtClean="0"/>
              <a:t>20</a:t>
            </a:fld>
            <a:endParaRPr lang="en-US"/>
          </a:p>
        </p:txBody>
      </p:sp>
    </p:spTree>
    <p:extLst>
      <p:ext uri="{BB962C8B-B14F-4D97-AF65-F5344CB8AC3E}">
        <p14:creationId xmlns:p14="http://schemas.microsoft.com/office/powerpoint/2010/main" val="6141173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TRIP first applies the tree alignment algorithm to the tree forms of the clauses.</a:t>
            </a:r>
          </a:p>
          <a:p>
            <a:r>
              <a:rPr lang="en-US" dirty="0"/>
              <a:t>This algorithm allows us to compute the maximum matching between structurally different trees.</a:t>
            </a:r>
          </a:p>
          <a:p>
            <a:endParaRPr lang="en-US" dirty="0"/>
          </a:p>
          <a:p>
            <a:r>
              <a:rPr lang="en-US" dirty="0"/>
              <a:t>After applying the tree alignment, 5 pairs of nodes are matched and 1 node is not matched. </a:t>
            </a:r>
          </a:p>
          <a:p>
            <a:r>
              <a:rPr lang="en-US" dirty="0"/>
              <a:t>The matched nodes are indicated with green borders.</a:t>
            </a:r>
          </a:p>
          <a:p>
            <a:endParaRPr lang="en-US" dirty="0"/>
          </a:p>
          <a:p>
            <a:r>
              <a:rPr lang="en-US" dirty="0"/>
              <a:t>To compute the similarity score, TRIP uses the cosine similarity formula, which is the matched size of the clauses divided by the geometric mean of their full sizes. </a:t>
            </a:r>
          </a:p>
        </p:txBody>
      </p:sp>
      <p:sp>
        <p:nvSpPr>
          <p:cNvPr id="4" name="Slide Number Placeholder 3"/>
          <p:cNvSpPr>
            <a:spLocks noGrp="1"/>
          </p:cNvSpPr>
          <p:nvPr>
            <p:ph type="sldNum" sz="quarter" idx="5"/>
          </p:nvPr>
        </p:nvSpPr>
        <p:spPr/>
        <p:txBody>
          <a:bodyPr/>
          <a:lstStyle/>
          <a:p>
            <a:fld id="{921159D8-62AB-4629-9D21-C4D1C4D47674}" type="slidenum">
              <a:rPr lang="en-US" smtClean="0"/>
              <a:t>21</a:t>
            </a:fld>
            <a:endParaRPr lang="en-US"/>
          </a:p>
        </p:txBody>
      </p:sp>
    </p:spTree>
    <p:extLst>
      <p:ext uri="{BB962C8B-B14F-4D97-AF65-F5344CB8AC3E}">
        <p14:creationId xmlns:p14="http://schemas.microsoft.com/office/powerpoint/2010/main" val="35927766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TRIP computes the similarity of the complete PCs.</a:t>
            </a:r>
          </a:p>
          <a:p>
            <a:r>
              <a:rPr lang="en-US" dirty="0"/>
              <a:t>For each clause in the first PC, TRIP calculates its similarity score with all the clauses in the second PC.</a:t>
            </a:r>
          </a:p>
          <a:p>
            <a:r>
              <a:rPr lang="en-US" dirty="0"/>
              <a:t>Then it computes the correspondence of the clauses across the two PCs by computing a matching between these two sets of clauses such that the sum similarities of matched clauses is maximized.</a:t>
            </a:r>
          </a:p>
          <a:p>
            <a:endParaRPr lang="en-US" dirty="0"/>
          </a:p>
          <a:p>
            <a:r>
              <a:rPr lang="en-US" dirty="0"/>
              <a:t>The remaining connections show the maximum matching, and the numbers are the similarities of the matched clauses.</a:t>
            </a:r>
          </a:p>
          <a:p>
            <a:r>
              <a:rPr lang="en-US" dirty="0"/>
              <a:t>The similarity score of the two complete PCs are calculated by using the same cosine similarity formula.</a:t>
            </a:r>
          </a:p>
          <a:p>
            <a:endParaRPr lang="en-US" dirty="0"/>
          </a:p>
        </p:txBody>
      </p:sp>
      <p:sp>
        <p:nvSpPr>
          <p:cNvPr id="4" name="Slide Number Placeholder 3"/>
          <p:cNvSpPr>
            <a:spLocks noGrp="1"/>
          </p:cNvSpPr>
          <p:nvPr>
            <p:ph type="sldNum" sz="quarter" idx="5"/>
          </p:nvPr>
        </p:nvSpPr>
        <p:spPr/>
        <p:txBody>
          <a:bodyPr/>
          <a:lstStyle/>
          <a:p>
            <a:fld id="{921159D8-62AB-4629-9D21-C4D1C4D47674}" type="slidenum">
              <a:rPr lang="en-US" smtClean="0"/>
              <a:t>22</a:t>
            </a:fld>
            <a:endParaRPr lang="en-US"/>
          </a:p>
        </p:txBody>
      </p:sp>
    </p:spTree>
    <p:extLst>
      <p:ext uri="{BB962C8B-B14F-4D97-AF65-F5344CB8AC3E}">
        <p14:creationId xmlns:p14="http://schemas.microsoft.com/office/powerpoint/2010/main" val="19028551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show how TRIP uses test intent similarity to rank the repairs in our test repair example.</a:t>
            </a:r>
          </a:p>
          <a:p>
            <a:r>
              <a:rPr lang="en-US" dirty="0"/>
              <a:t>Here I show only the top two repair candidates – an intent-preserving candidate t1, and a non-preserving one t2.</a:t>
            </a:r>
          </a:p>
          <a:p>
            <a:r>
              <a:rPr lang="en-US" dirty="0"/>
              <a:t>The difference between the two candidates is at the first statement. They call different constructors to create the Entities object.</a:t>
            </a:r>
          </a:p>
          <a:p>
            <a:endParaRPr lang="en-US" dirty="0"/>
          </a:p>
          <a:p>
            <a:r>
              <a:rPr lang="en-US" dirty="0"/>
              <a:t>The complete path conditions of the tests are too complex to show, but the relevant bit of information is that the path conditions of both t and t1 contain clauses generated in the </a:t>
            </a:r>
            <a:r>
              <a:rPr lang="en-US" dirty="0" err="1"/>
              <a:t>PrimitiveEntityMap</a:t>
            </a:r>
            <a:r>
              <a:rPr lang="en-US" dirty="0"/>
              <a:t> class, while the path condition of t2 does not.</a:t>
            </a:r>
          </a:p>
          <a:p>
            <a:r>
              <a:rPr lang="en-US" dirty="0"/>
              <a:t>As a result, the intent similarity score between t and t1 is higher than that between t and t2.</a:t>
            </a:r>
          </a:p>
          <a:p>
            <a:r>
              <a:rPr lang="en-US" dirty="0"/>
              <a:t>In the ranked list of repair candidates, t1 is ranked higher.</a:t>
            </a:r>
          </a:p>
          <a:p>
            <a:endParaRPr lang="en-US" dirty="0"/>
          </a:p>
        </p:txBody>
      </p:sp>
      <p:sp>
        <p:nvSpPr>
          <p:cNvPr id="4" name="Slide Number Placeholder 3"/>
          <p:cNvSpPr>
            <a:spLocks noGrp="1"/>
          </p:cNvSpPr>
          <p:nvPr>
            <p:ph type="sldNum" sz="quarter" idx="5"/>
          </p:nvPr>
        </p:nvSpPr>
        <p:spPr/>
        <p:txBody>
          <a:bodyPr/>
          <a:lstStyle/>
          <a:p>
            <a:fld id="{921159D8-62AB-4629-9D21-C4D1C4D47674}" type="slidenum">
              <a:rPr lang="en-US" smtClean="0"/>
              <a:t>23</a:t>
            </a:fld>
            <a:endParaRPr lang="en-US"/>
          </a:p>
        </p:txBody>
      </p:sp>
    </p:spTree>
    <p:extLst>
      <p:ext uri="{BB962C8B-B14F-4D97-AF65-F5344CB8AC3E}">
        <p14:creationId xmlns:p14="http://schemas.microsoft.com/office/powerpoint/2010/main" val="3613641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evaluated TRIP by answering two research questions:</a:t>
            </a:r>
          </a:p>
          <a:p>
            <a:pPr marL="228600" indent="-228600">
              <a:buAutoNum type="arabicPeriod"/>
            </a:pPr>
            <a:r>
              <a:rPr lang="en-US" dirty="0"/>
              <a:t>How effective is TRIP at generating actual test repairs?</a:t>
            </a:r>
          </a:p>
          <a:p>
            <a:pPr marL="228600" indent="-228600">
              <a:buAutoNum type="arabicPeriod"/>
            </a:pPr>
            <a:r>
              <a:rPr lang="en-US" dirty="0"/>
              <a:t>Are path conditions a good abstraction of test intent?</a:t>
            </a:r>
          </a:p>
          <a:p>
            <a:pPr marL="0" indent="0">
              <a:buNone/>
            </a:pPr>
            <a:endParaRPr lang="en-US" dirty="0"/>
          </a:p>
        </p:txBody>
      </p:sp>
      <p:sp>
        <p:nvSpPr>
          <p:cNvPr id="4" name="Slide Number Placeholder 3"/>
          <p:cNvSpPr>
            <a:spLocks noGrp="1"/>
          </p:cNvSpPr>
          <p:nvPr>
            <p:ph type="sldNum" sz="quarter" idx="5"/>
          </p:nvPr>
        </p:nvSpPr>
        <p:spPr/>
        <p:txBody>
          <a:bodyPr/>
          <a:lstStyle/>
          <a:p>
            <a:fld id="{921159D8-62AB-4629-9D21-C4D1C4D47674}" type="slidenum">
              <a:rPr lang="en-US" smtClean="0"/>
              <a:t>24</a:t>
            </a:fld>
            <a:endParaRPr lang="en-US"/>
          </a:p>
        </p:txBody>
      </p:sp>
    </p:spTree>
    <p:extLst>
      <p:ext uri="{BB962C8B-B14F-4D97-AF65-F5344CB8AC3E}">
        <p14:creationId xmlns:p14="http://schemas.microsoft.com/office/powerpoint/2010/main" val="12718015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used a benchmark of 4 open-source programs.</a:t>
            </a:r>
          </a:p>
          <a:p>
            <a:r>
              <a:rPr lang="en-US" dirty="0"/>
              <a:t>For each program, we included multiple versions. </a:t>
            </a:r>
          </a:p>
          <a:p>
            <a:r>
              <a:rPr lang="en-US" dirty="0"/>
              <a:t>This allows us to identify test cases that are broken between versions and to find the repaired tests provided by the developers.</a:t>
            </a:r>
          </a:p>
          <a:p>
            <a:r>
              <a:rPr lang="en-US" dirty="0"/>
              <a:t>In total, we found 91 broken test cases that have developer-provided repairs, and require non-trivial changes </a:t>
            </a:r>
            <a:r>
              <a:rPr lang="en-US"/>
              <a:t>to fix.</a:t>
            </a:r>
            <a:endParaRPr lang="en-US" dirty="0"/>
          </a:p>
          <a:p>
            <a:r>
              <a:rPr lang="en-US" dirty="0"/>
              <a:t>We ran TRIP on each broken test for a time limit of 5 minutes. </a:t>
            </a:r>
          </a:p>
          <a:p>
            <a:r>
              <a:rPr lang="en-US" dirty="0"/>
              <a:t>To answer RQ1, we manually inspected the top repair candidates to determine whether TRIP generated the actual repairs.</a:t>
            </a:r>
          </a:p>
          <a:p>
            <a:r>
              <a:rPr lang="en-US" dirty="0"/>
              <a:t>To answer RQ2, we report the rank of these actual repairs in the repair candidate list.</a:t>
            </a:r>
          </a:p>
          <a:p>
            <a:r>
              <a:rPr lang="en-US" dirty="0"/>
              <a:t>To determine whether a repair candidate is the actual repair, we manually compared the repair candidate with the developer’s repair and require them to be semantically equivalent.</a:t>
            </a:r>
          </a:p>
          <a:p>
            <a:r>
              <a:rPr lang="en-US" dirty="0"/>
              <a:t>In fact, all the successful repairs in our study are either identical to the developer repairs, or can be made identical through trivial program transformations.</a:t>
            </a:r>
          </a:p>
          <a:p>
            <a:endParaRPr lang="en-US" dirty="0"/>
          </a:p>
        </p:txBody>
      </p:sp>
      <p:sp>
        <p:nvSpPr>
          <p:cNvPr id="4" name="Slide Number Placeholder 3"/>
          <p:cNvSpPr>
            <a:spLocks noGrp="1"/>
          </p:cNvSpPr>
          <p:nvPr>
            <p:ph type="sldNum" sz="quarter" idx="5"/>
          </p:nvPr>
        </p:nvSpPr>
        <p:spPr/>
        <p:txBody>
          <a:bodyPr/>
          <a:lstStyle/>
          <a:p>
            <a:fld id="{921159D8-62AB-4629-9D21-C4D1C4D47674}" type="slidenum">
              <a:rPr lang="en-US" smtClean="0"/>
              <a:t>25</a:t>
            </a:fld>
            <a:endParaRPr lang="en-US"/>
          </a:p>
        </p:txBody>
      </p:sp>
    </p:spTree>
    <p:extLst>
      <p:ext uri="{BB962C8B-B14F-4D97-AF65-F5344CB8AC3E}">
        <p14:creationId xmlns:p14="http://schemas.microsoft.com/office/powerpoint/2010/main" val="19852592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diagram shows the results to answer RQ1.</a:t>
            </a:r>
          </a:p>
          <a:p>
            <a:r>
              <a:rPr lang="en-US" dirty="0"/>
              <a:t>The blue bars show the numbers of broken tests in the experiment, and the orange bars show the numbers of tests for which TRIP generated the actual repair.</a:t>
            </a:r>
          </a:p>
          <a:p>
            <a:r>
              <a:rPr lang="en-US" dirty="0"/>
              <a:t>In total, out of the 91 broken tests we considered, TRIP is able to generate the actual repairs for 72 cases.</a:t>
            </a:r>
          </a:p>
        </p:txBody>
      </p:sp>
      <p:sp>
        <p:nvSpPr>
          <p:cNvPr id="4" name="Slide Number Placeholder 3"/>
          <p:cNvSpPr>
            <a:spLocks noGrp="1"/>
          </p:cNvSpPr>
          <p:nvPr>
            <p:ph type="sldNum" sz="quarter" idx="5"/>
          </p:nvPr>
        </p:nvSpPr>
        <p:spPr/>
        <p:txBody>
          <a:bodyPr/>
          <a:lstStyle/>
          <a:p>
            <a:fld id="{921159D8-62AB-4629-9D21-C4D1C4D47674}" type="slidenum">
              <a:rPr lang="en-US" smtClean="0"/>
              <a:t>26</a:t>
            </a:fld>
            <a:endParaRPr lang="en-US"/>
          </a:p>
        </p:txBody>
      </p:sp>
    </p:spTree>
    <p:extLst>
      <p:ext uri="{BB962C8B-B14F-4D97-AF65-F5344CB8AC3E}">
        <p14:creationId xmlns:p14="http://schemas.microsoft.com/office/powerpoint/2010/main" val="9410287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these successfully generated repairs, we look at their rankings in the repair candidate list to answer RQ 2.</a:t>
            </a:r>
          </a:p>
          <a:p>
            <a:r>
              <a:rPr lang="en-US" dirty="0"/>
              <a:t>This diagram shows the results.</a:t>
            </a:r>
          </a:p>
          <a:p>
            <a:r>
              <a:rPr lang="en-US" dirty="0"/>
              <a:t>The blue bars show the numbers of successful repairs, which is the same data I just presented on the previous page.</a:t>
            </a:r>
          </a:p>
          <a:p>
            <a:r>
              <a:rPr lang="en-US" dirty="0"/>
              <a:t>The orange and gray bars show the numbers of actual repairs ranked as the first choice, and among the top 3 choices, respectively.</a:t>
            </a:r>
          </a:p>
          <a:p>
            <a:r>
              <a:rPr lang="en-US" dirty="0"/>
              <a:t>Out of the 72 successful repairs, our technique ranks more than 87% as the first repair recommendation and over 94% among the top 3 positions.</a:t>
            </a:r>
          </a:p>
          <a:p>
            <a:endParaRPr lang="en-US" dirty="0"/>
          </a:p>
        </p:txBody>
      </p:sp>
      <p:sp>
        <p:nvSpPr>
          <p:cNvPr id="4" name="Slide Number Placeholder 3"/>
          <p:cNvSpPr>
            <a:spLocks noGrp="1"/>
          </p:cNvSpPr>
          <p:nvPr>
            <p:ph type="sldNum" sz="quarter" idx="5"/>
          </p:nvPr>
        </p:nvSpPr>
        <p:spPr/>
        <p:txBody>
          <a:bodyPr/>
          <a:lstStyle/>
          <a:p>
            <a:fld id="{921159D8-62AB-4629-9D21-C4D1C4D47674}" type="slidenum">
              <a:rPr lang="en-US" smtClean="0"/>
              <a:t>27</a:t>
            </a:fld>
            <a:endParaRPr lang="en-US"/>
          </a:p>
        </p:txBody>
      </p:sp>
    </p:spTree>
    <p:extLst>
      <p:ext uri="{BB962C8B-B14F-4D97-AF65-F5344CB8AC3E}">
        <p14:creationId xmlns:p14="http://schemas.microsoft.com/office/powerpoint/2010/main" val="42382862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conclude, I presented TRIP, an intent-aware automated test repair technique.</a:t>
            </a:r>
          </a:p>
          <a:p>
            <a:r>
              <a:rPr lang="en-US" dirty="0"/>
              <a:t>Different from existing work, our technique uses a search-based approach guided by data dependency and type information to allow more flexible changes.</a:t>
            </a:r>
          </a:p>
          <a:p>
            <a:r>
              <a:rPr lang="en-US" dirty="0"/>
              <a:t>To produce repair recommendations that are likely to preserve the original test intent, TRIP models and considers test intent explicitly by using path conditions.</a:t>
            </a:r>
          </a:p>
          <a:p>
            <a:endParaRPr lang="en-US" dirty="0"/>
          </a:p>
          <a:p>
            <a:r>
              <a:rPr lang="en-US" dirty="0"/>
              <a:t>We evaluated our technique with a large number of broken tests that require non-trivial changes to fix.</a:t>
            </a:r>
          </a:p>
          <a:p>
            <a:r>
              <a:rPr lang="en-US" dirty="0"/>
              <a:t>We found that TRIP can generate actual repairs for the majority of the broken tests in the study and that path conditions are a good abstraction of test intent.</a:t>
            </a:r>
          </a:p>
          <a:p>
            <a:r>
              <a:rPr lang="en-US" dirty="0"/>
              <a:t>Thank you for attending my talk. I’m happy to take questions.</a:t>
            </a:r>
          </a:p>
          <a:p>
            <a:endParaRPr lang="en-US" dirty="0"/>
          </a:p>
        </p:txBody>
      </p:sp>
      <p:sp>
        <p:nvSpPr>
          <p:cNvPr id="4" name="Slide Number Placeholder 3"/>
          <p:cNvSpPr>
            <a:spLocks noGrp="1"/>
          </p:cNvSpPr>
          <p:nvPr>
            <p:ph type="sldNum" sz="quarter" idx="5"/>
          </p:nvPr>
        </p:nvSpPr>
        <p:spPr/>
        <p:txBody>
          <a:bodyPr/>
          <a:lstStyle/>
          <a:p>
            <a:fld id="{921159D8-62AB-4629-9D21-C4D1C4D47674}" type="slidenum">
              <a:rPr lang="en-US" smtClean="0"/>
              <a:t>28</a:t>
            </a:fld>
            <a:endParaRPr lang="en-US"/>
          </a:p>
        </p:txBody>
      </p:sp>
    </p:spTree>
    <p:extLst>
      <p:ext uri="{BB962C8B-B14F-4D97-AF65-F5344CB8AC3E}">
        <p14:creationId xmlns:p14="http://schemas.microsoft.com/office/powerpoint/2010/main" val="41556488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have time…)</a:t>
            </a:r>
          </a:p>
        </p:txBody>
      </p:sp>
      <p:sp>
        <p:nvSpPr>
          <p:cNvPr id="4" name="Slide Number Placeholder 3"/>
          <p:cNvSpPr>
            <a:spLocks noGrp="1"/>
          </p:cNvSpPr>
          <p:nvPr>
            <p:ph type="sldNum" sz="quarter" idx="5"/>
          </p:nvPr>
        </p:nvSpPr>
        <p:spPr/>
        <p:txBody>
          <a:bodyPr/>
          <a:lstStyle/>
          <a:p>
            <a:fld id="{921159D8-62AB-4629-9D21-C4D1C4D47674}" type="slidenum">
              <a:rPr lang="en-US" smtClean="0"/>
              <a:t>29</a:t>
            </a:fld>
            <a:endParaRPr lang="en-US"/>
          </a:p>
        </p:txBody>
      </p:sp>
    </p:spTree>
    <p:extLst>
      <p:ext uri="{BB962C8B-B14F-4D97-AF65-F5344CB8AC3E}">
        <p14:creationId xmlns:p14="http://schemas.microsoft.com/office/powerpoint/2010/main" val="2464633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I present our approach, let me give you an idea of what is a broken test and what it means to repair it.</a:t>
            </a:r>
          </a:p>
          <a:p>
            <a:endParaRPr lang="en-US" dirty="0"/>
          </a:p>
          <a:p>
            <a:r>
              <a:rPr lang="en-US" dirty="0"/>
              <a:t>The broken test is from a widely-used Java library, commons lang.</a:t>
            </a:r>
          </a:p>
          <a:p>
            <a:r>
              <a:rPr lang="en-US" dirty="0"/>
              <a:t>It is broken because in a new version of the software, the field </a:t>
            </a:r>
            <a:r>
              <a:rPr lang="en-US" dirty="0" err="1"/>
              <a:t>Entities.map</a:t>
            </a:r>
            <a:r>
              <a:rPr lang="en-US" dirty="0"/>
              <a:t> is made inaccessible from the test code.</a:t>
            </a:r>
          </a:p>
          <a:p>
            <a:r>
              <a:rPr lang="en-US" dirty="0"/>
              <a:t>As a result, the test fails to compile at line 3.</a:t>
            </a:r>
          </a:p>
          <a:p>
            <a:endParaRPr lang="en-US" dirty="0"/>
          </a:p>
          <a:p>
            <a:r>
              <a:rPr lang="en-US" dirty="0"/>
              <a:t>On the bottom is the repaired test provided by the library developers.</a:t>
            </a:r>
          </a:p>
          <a:p>
            <a:r>
              <a:rPr lang="en-US" dirty="0"/>
              <a:t>Repairing the test requires first removing from the broken test line 2 which creates the Entities object, and line 3 which assigns its map field, and then adding a new statement to create the Entities object by calling a different constructor which achieves the same functionality as the two removed statements.</a:t>
            </a:r>
          </a:p>
          <a:p>
            <a:r>
              <a:rPr lang="en-US" dirty="0"/>
              <a:t>These modifications are highly specific to the actual change of the program. </a:t>
            </a:r>
          </a:p>
          <a:p>
            <a:r>
              <a:rPr lang="en-US" dirty="0"/>
              <a:t>It takes more than pre-defined rules to repair the test.</a:t>
            </a:r>
          </a:p>
        </p:txBody>
      </p:sp>
      <p:sp>
        <p:nvSpPr>
          <p:cNvPr id="4" name="Slide Number Placeholder 3"/>
          <p:cNvSpPr>
            <a:spLocks noGrp="1"/>
          </p:cNvSpPr>
          <p:nvPr>
            <p:ph type="sldNum" sz="quarter" idx="5"/>
          </p:nvPr>
        </p:nvSpPr>
        <p:spPr/>
        <p:txBody>
          <a:bodyPr/>
          <a:lstStyle/>
          <a:p>
            <a:fld id="{921159D8-62AB-4629-9D21-C4D1C4D47674}" type="slidenum">
              <a:rPr lang="en-US" smtClean="0"/>
              <a:t>3</a:t>
            </a:fld>
            <a:endParaRPr lang="en-US"/>
          </a:p>
        </p:txBody>
      </p:sp>
    </p:spTree>
    <p:extLst>
      <p:ext uri="{BB962C8B-B14F-4D97-AF65-F5344CB8AC3E}">
        <p14:creationId xmlns:p14="http://schemas.microsoft.com/office/powerpoint/2010/main" val="5533677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have time…)</a:t>
            </a:r>
          </a:p>
        </p:txBody>
      </p:sp>
      <p:sp>
        <p:nvSpPr>
          <p:cNvPr id="4" name="Slide Number Placeholder 3"/>
          <p:cNvSpPr>
            <a:spLocks noGrp="1"/>
          </p:cNvSpPr>
          <p:nvPr>
            <p:ph type="sldNum" sz="quarter" idx="5"/>
          </p:nvPr>
        </p:nvSpPr>
        <p:spPr/>
        <p:txBody>
          <a:bodyPr/>
          <a:lstStyle/>
          <a:p>
            <a:fld id="{921159D8-62AB-4629-9D21-C4D1C4D47674}" type="slidenum">
              <a:rPr lang="en-US" smtClean="0"/>
              <a:t>30</a:t>
            </a:fld>
            <a:endParaRPr lang="en-US"/>
          </a:p>
        </p:txBody>
      </p:sp>
    </p:spTree>
    <p:extLst>
      <p:ext uri="{BB962C8B-B14F-4D97-AF65-F5344CB8AC3E}">
        <p14:creationId xmlns:p14="http://schemas.microsoft.com/office/powerpoint/2010/main" val="4013232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work, we propose TRIP, an intent-aware automated test repair technique that repairs broken tests due to compilation errors.</a:t>
            </a:r>
          </a:p>
          <a:p>
            <a:r>
              <a:rPr lang="en-US" dirty="0"/>
              <a:t>The technique works as follows.</a:t>
            </a:r>
          </a:p>
          <a:p>
            <a:r>
              <a:rPr lang="en-US" dirty="0"/>
              <a:t>It takes the old version of the program P, the new version P’ and the broken test t as input, and produces a ranked list of repair candidates.</a:t>
            </a:r>
          </a:p>
          <a:p>
            <a:r>
              <a:rPr lang="en-US" dirty="0"/>
              <a:t>The technique has three main components.</a:t>
            </a:r>
          </a:p>
          <a:p>
            <a:r>
              <a:rPr lang="en-US" dirty="0"/>
              <a:t>First, the repair candidate generator takes the broken test case t and, based on the changes in P’, generates a set of repair candidates </a:t>
            </a:r>
            <a:r>
              <a:rPr lang="en-US" dirty="0" err="1"/>
              <a:t>ti</a:t>
            </a:r>
            <a:r>
              <a:rPr lang="en-US" dirty="0"/>
              <a:t> that passes on P’.</a:t>
            </a:r>
          </a:p>
          <a:p>
            <a:r>
              <a:rPr lang="en-US" dirty="0"/>
              <a:t>Second, the test intent extractor takes the original test t and produces a model of its test intent.</a:t>
            </a:r>
          </a:p>
          <a:p>
            <a:r>
              <a:rPr lang="en-US" dirty="0"/>
              <a:t>To do this, it executes t on the old version of the program P and extracts a set of dynamic information to represent its test intent.</a:t>
            </a:r>
          </a:p>
          <a:p>
            <a:r>
              <a:rPr lang="en-US" dirty="0"/>
              <a:t>Similarly, it executes each </a:t>
            </a:r>
            <a:r>
              <a:rPr lang="en-US" dirty="0" err="1"/>
              <a:t>ti</a:t>
            </a:r>
            <a:r>
              <a:rPr lang="en-US" dirty="0"/>
              <a:t> on the new version P’ and extracts their test intent models in the same way.</a:t>
            </a:r>
          </a:p>
          <a:p>
            <a:r>
              <a:rPr lang="en-US" dirty="0"/>
              <a:t>Third, the test intent comparator uses the test intent models to compute a similarity score between the test intent of the original test t and each repair candidate </a:t>
            </a:r>
            <a:r>
              <a:rPr lang="en-US" dirty="0" err="1"/>
              <a:t>ti</a:t>
            </a:r>
            <a:r>
              <a:rPr lang="en-US" dirty="0"/>
              <a:t>.</a:t>
            </a:r>
          </a:p>
          <a:p>
            <a:r>
              <a:rPr lang="en-US" dirty="0"/>
              <a:t>It ranks the repair candidates by their intent similarity with the original test and outputs the ranked list.</a:t>
            </a:r>
          </a:p>
          <a:p>
            <a:endParaRPr lang="en-US" dirty="0"/>
          </a:p>
        </p:txBody>
      </p:sp>
      <p:sp>
        <p:nvSpPr>
          <p:cNvPr id="4" name="Slide Number Placeholder 3"/>
          <p:cNvSpPr>
            <a:spLocks noGrp="1"/>
          </p:cNvSpPr>
          <p:nvPr>
            <p:ph type="sldNum" sz="quarter" idx="5"/>
          </p:nvPr>
        </p:nvSpPr>
        <p:spPr/>
        <p:txBody>
          <a:bodyPr/>
          <a:lstStyle/>
          <a:p>
            <a:fld id="{921159D8-62AB-4629-9D21-C4D1C4D47674}" type="slidenum">
              <a:rPr lang="en-US" smtClean="0"/>
              <a:t>4</a:t>
            </a:fld>
            <a:endParaRPr lang="en-US"/>
          </a:p>
        </p:txBody>
      </p:sp>
    </p:spTree>
    <p:extLst>
      <p:ext uri="{BB962C8B-B14F-4D97-AF65-F5344CB8AC3E}">
        <p14:creationId xmlns:p14="http://schemas.microsoft.com/office/powerpoint/2010/main" val="11832019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describe how each of the components works.</a:t>
            </a:r>
          </a:p>
          <a:p>
            <a:r>
              <a:rPr lang="en-US" dirty="0"/>
              <a:t>I’ll start with the repair candidate generator.</a:t>
            </a:r>
          </a:p>
        </p:txBody>
      </p:sp>
      <p:sp>
        <p:nvSpPr>
          <p:cNvPr id="4" name="Slide Number Placeholder 3"/>
          <p:cNvSpPr>
            <a:spLocks noGrp="1"/>
          </p:cNvSpPr>
          <p:nvPr>
            <p:ph type="sldNum" sz="quarter" idx="5"/>
          </p:nvPr>
        </p:nvSpPr>
        <p:spPr/>
        <p:txBody>
          <a:bodyPr/>
          <a:lstStyle/>
          <a:p>
            <a:fld id="{921159D8-62AB-4629-9D21-C4D1C4D47674}" type="slidenum">
              <a:rPr lang="en-US" smtClean="0"/>
              <a:t>5</a:t>
            </a:fld>
            <a:endParaRPr lang="en-US"/>
          </a:p>
        </p:txBody>
      </p:sp>
    </p:spTree>
    <p:extLst>
      <p:ext uri="{BB962C8B-B14F-4D97-AF65-F5344CB8AC3E}">
        <p14:creationId xmlns:p14="http://schemas.microsoft.com/office/powerpoint/2010/main" val="33378282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works in three steps.</a:t>
            </a:r>
          </a:p>
        </p:txBody>
      </p:sp>
      <p:sp>
        <p:nvSpPr>
          <p:cNvPr id="4" name="Slide Number Placeholder 3"/>
          <p:cNvSpPr>
            <a:spLocks noGrp="1"/>
          </p:cNvSpPr>
          <p:nvPr>
            <p:ph type="sldNum" sz="quarter" idx="5"/>
          </p:nvPr>
        </p:nvSpPr>
        <p:spPr/>
        <p:txBody>
          <a:bodyPr/>
          <a:lstStyle/>
          <a:p>
            <a:fld id="{921159D8-62AB-4629-9D21-C4D1C4D47674}" type="slidenum">
              <a:rPr lang="en-US" smtClean="0"/>
              <a:t>6</a:t>
            </a:fld>
            <a:endParaRPr lang="en-US"/>
          </a:p>
        </p:txBody>
      </p:sp>
    </p:spTree>
    <p:extLst>
      <p:ext uri="{BB962C8B-B14F-4D97-AF65-F5344CB8AC3E}">
        <p14:creationId xmlns:p14="http://schemas.microsoft.com/office/powerpoint/2010/main" val="3026644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first step, it compares the program versions P and P’.</a:t>
            </a:r>
          </a:p>
          <a:p>
            <a:r>
              <a:rPr lang="en-US" dirty="0"/>
              <a:t>Our technique sees the program as a set of public program elements, or PPEs for short, which are the methods and fields accessible from the test code.</a:t>
            </a:r>
          </a:p>
          <a:p>
            <a:r>
              <a:rPr lang="en-US" dirty="0"/>
              <a:t>It models programs in this way because accessing PPEs is how the test code exercises program behavior.</a:t>
            </a:r>
          </a:p>
          <a:p>
            <a:r>
              <a:rPr lang="en-US" dirty="0"/>
              <a:t>By comparing the PPEs of P and P’, TRIP identifies the set of removed PPEs that are only in P but not in P’. </a:t>
            </a:r>
          </a:p>
          <a:p>
            <a:r>
              <a:rPr lang="en-US" dirty="0"/>
              <a:t>They are the reason why the test breaks and should be removed from the broken test.</a:t>
            </a:r>
          </a:p>
          <a:p>
            <a:endParaRPr lang="en-US" dirty="0"/>
          </a:p>
          <a:p>
            <a:r>
              <a:rPr lang="en-US" dirty="0"/>
              <a:t>In our example, because the field </a:t>
            </a:r>
            <a:r>
              <a:rPr lang="en-US" dirty="0" err="1"/>
              <a:t>Entities.map</a:t>
            </a:r>
            <a:r>
              <a:rPr lang="en-US" dirty="0"/>
              <a:t> becomes inaccessible, the removed PPEs include this field.</a:t>
            </a:r>
          </a:p>
          <a:p>
            <a:endParaRPr lang="en-US" dirty="0"/>
          </a:p>
        </p:txBody>
      </p:sp>
      <p:sp>
        <p:nvSpPr>
          <p:cNvPr id="4" name="Slide Number Placeholder 3"/>
          <p:cNvSpPr>
            <a:spLocks noGrp="1"/>
          </p:cNvSpPr>
          <p:nvPr>
            <p:ph type="sldNum" sz="quarter" idx="5"/>
          </p:nvPr>
        </p:nvSpPr>
        <p:spPr/>
        <p:txBody>
          <a:bodyPr/>
          <a:lstStyle/>
          <a:p>
            <a:fld id="{921159D8-62AB-4629-9D21-C4D1C4D47674}" type="slidenum">
              <a:rPr lang="en-US" smtClean="0"/>
              <a:t>7</a:t>
            </a:fld>
            <a:endParaRPr lang="en-US"/>
          </a:p>
        </p:txBody>
      </p:sp>
    </p:spTree>
    <p:extLst>
      <p:ext uri="{BB962C8B-B14F-4D97-AF65-F5344CB8AC3E}">
        <p14:creationId xmlns:p14="http://schemas.microsoft.com/office/powerpoint/2010/main" val="4862192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second step, our technique analyzes the broken test to identify the parts of the code that fail to compile and the parts that are still valid and can be re-used.</a:t>
            </a:r>
          </a:p>
          <a:p>
            <a:r>
              <a:rPr lang="en-US" dirty="0"/>
              <a:t>To do that, our technique first converts the test code to a data flow graph, or DFG for short.</a:t>
            </a:r>
          </a:p>
          <a:p>
            <a:r>
              <a:rPr lang="en-US" dirty="0"/>
              <a:t>Let me show the DFG for our broken test example. Because of space limitation, I’ll show a subgraph of the complete DFG.</a:t>
            </a:r>
          </a:p>
          <a:p>
            <a:endParaRPr lang="en-US" dirty="0"/>
          </a:p>
          <a:p>
            <a:r>
              <a:rPr lang="en-US" dirty="0"/>
              <a:t>Conceptually, the DFG represents the data dependencies and type information associated with each expression in the test.</a:t>
            </a:r>
          </a:p>
          <a:p>
            <a:r>
              <a:rPr lang="en-US" dirty="0"/>
              <a:t>The rectangles with solid borders represent operations performed by the test such as method calls and field accesses. </a:t>
            </a:r>
          </a:p>
          <a:p>
            <a:r>
              <a:rPr lang="en-US" dirty="0"/>
              <a:t>They are connected through the dashed rectangles which represent the definitions including primitive values and objects.</a:t>
            </a:r>
          </a:p>
          <a:p>
            <a:r>
              <a:rPr lang="en-US" dirty="0"/>
              <a:t>TRIP uses this representation internally to search for repair candidates.</a:t>
            </a:r>
          </a:p>
          <a:p>
            <a:endParaRPr lang="en-US" dirty="0"/>
          </a:p>
          <a:p>
            <a:r>
              <a:rPr lang="en-US" dirty="0"/>
              <a:t>I do not want you to read the content of each node. Let me use a Jigsaw puzzle as the analogy to explain the idea intuitively.</a:t>
            </a:r>
          </a:p>
        </p:txBody>
      </p:sp>
      <p:sp>
        <p:nvSpPr>
          <p:cNvPr id="4" name="Slide Number Placeholder 3"/>
          <p:cNvSpPr>
            <a:spLocks noGrp="1"/>
          </p:cNvSpPr>
          <p:nvPr>
            <p:ph type="sldNum" sz="quarter" idx="5"/>
          </p:nvPr>
        </p:nvSpPr>
        <p:spPr/>
        <p:txBody>
          <a:bodyPr/>
          <a:lstStyle/>
          <a:p>
            <a:fld id="{921159D8-62AB-4629-9D21-C4D1C4D47674}" type="slidenum">
              <a:rPr lang="en-US" smtClean="0"/>
              <a:t>8</a:t>
            </a:fld>
            <a:endParaRPr lang="en-US"/>
          </a:p>
        </p:txBody>
      </p:sp>
    </p:spTree>
    <p:extLst>
      <p:ext uri="{BB962C8B-B14F-4D97-AF65-F5344CB8AC3E}">
        <p14:creationId xmlns:p14="http://schemas.microsoft.com/office/powerpoint/2010/main" val="17711596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do not want you to read the content of each node. Let me use a Jigsaw puzzle as the analogy to explain the idea intuitively.)</a:t>
            </a:r>
          </a:p>
          <a:p>
            <a:r>
              <a:rPr lang="en-US" dirty="0"/>
              <a:t>This Jigsaw puzzle game has four pieces. Each piece represents an operation in the DFG I just showed.</a:t>
            </a:r>
          </a:p>
          <a:p>
            <a:r>
              <a:rPr lang="en-US" dirty="0"/>
              <a:t>The shapes of the dents on the top of each piece indicate the input type requirements of the operation and the shapes of the bumps on the bottom indicate its output types.</a:t>
            </a:r>
          </a:p>
          <a:p>
            <a:r>
              <a:rPr lang="en-US" dirty="0"/>
              <a:t>Some pieces do not have dents on the top because their corresponding operations take no parameters.</a:t>
            </a:r>
          </a:p>
          <a:p>
            <a:r>
              <a:rPr lang="en-US" dirty="0"/>
              <a:t>For the game to be in a good shape, the input requirements of all the pieces have to be fulfilled.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Piece 3 corresponds to the assignment of the field </a:t>
            </a:r>
            <a:r>
              <a:rPr lang="en-US" dirty="0" err="1"/>
              <a:t>Entities.map</a:t>
            </a:r>
            <a:r>
              <a:rPr lang="en-US" dirty="0"/>
              <a:t>, which is a removed PPE.</a:t>
            </a:r>
          </a:p>
          <a:p>
            <a:endParaRPr lang="en-US" dirty="0"/>
          </a:p>
          <a:p>
            <a:endParaRPr lang="en-US" dirty="0"/>
          </a:p>
        </p:txBody>
      </p:sp>
      <p:sp>
        <p:nvSpPr>
          <p:cNvPr id="4" name="Slide Number Placeholder 3"/>
          <p:cNvSpPr>
            <a:spLocks noGrp="1"/>
          </p:cNvSpPr>
          <p:nvPr>
            <p:ph type="sldNum" sz="quarter" idx="5"/>
          </p:nvPr>
        </p:nvSpPr>
        <p:spPr/>
        <p:txBody>
          <a:bodyPr/>
          <a:lstStyle/>
          <a:p>
            <a:fld id="{921159D8-62AB-4629-9D21-C4D1C4D47674}" type="slidenum">
              <a:rPr lang="en-US" smtClean="0"/>
              <a:t>9</a:t>
            </a:fld>
            <a:endParaRPr lang="en-US"/>
          </a:p>
        </p:txBody>
      </p:sp>
    </p:spTree>
    <p:extLst>
      <p:ext uri="{BB962C8B-B14F-4D97-AF65-F5344CB8AC3E}">
        <p14:creationId xmlns:p14="http://schemas.microsoft.com/office/powerpoint/2010/main" val="4191328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5FE42E4-279F-480E-8729-3C1F54E3B786}" type="datetimeFigureOut">
              <a:rPr lang="en-US" smtClean="0"/>
              <a:t>4/23/2019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733DCC-2882-4E7D-8F79-2C978D87A6D1}" type="slidenum">
              <a:rPr lang="en-US" smtClean="0"/>
              <a:t>‹#›</a:t>
            </a:fld>
            <a:endParaRPr lang="en-US"/>
          </a:p>
        </p:txBody>
      </p:sp>
    </p:spTree>
    <p:extLst>
      <p:ext uri="{BB962C8B-B14F-4D97-AF65-F5344CB8AC3E}">
        <p14:creationId xmlns:p14="http://schemas.microsoft.com/office/powerpoint/2010/main" val="155715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FE42E4-279F-480E-8729-3C1F54E3B786}" type="datetimeFigureOut">
              <a:rPr lang="en-US" smtClean="0"/>
              <a:t>4/23/2019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733DCC-2882-4E7D-8F79-2C978D87A6D1}" type="slidenum">
              <a:rPr lang="en-US" smtClean="0"/>
              <a:t>‹#›</a:t>
            </a:fld>
            <a:endParaRPr lang="en-US"/>
          </a:p>
        </p:txBody>
      </p:sp>
    </p:spTree>
    <p:extLst>
      <p:ext uri="{BB962C8B-B14F-4D97-AF65-F5344CB8AC3E}">
        <p14:creationId xmlns:p14="http://schemas.microsoft.com/office/powerpoint/2010/main" val="1790929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FE42E4-279F-480E-8729-3C1F54E3B786}" type="datetimeFigureOut">
              <a:rPr lang="en-US" smtClean="0"/>
              <a:t>4/23/2019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733DCC-2882-4E7D-8F79-2C978D87A6D1}" type="slidenum">
              <a:rPr lang="en-US" smtClean="0"/>
              <a:t>‹#›</a:t>
            </a:fld>
            <a:endParaRPr lang="en-US"/>
          </a:p>
        </p:txBody>
      </p:sp>
    </p:spTree>
    <p:extLst>
      <p:ext uri="{BB962C8B-B14F-4D97-AF65-F5344CB8AC3E}">
        <p14:creationId xmlns:p14="http://schemas.microsoft.com/office/powerpoint/2010/main" val="928907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FE42E4-279F-480E-8729-3C1F54E3B786}" type="datetimeFigureOut">
              <a:rPr lang="en-US" smtClean="0"/>
              <a:t>4/23/2019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733DCC-2882-4E7D-8F79-2C978D87A6D1}" type="slidenum">
              <a:rPr lang="en-US" smtClean="0"/>
              <a:t>‹#›</a:t>
            </a:fld>
            <a:endParaRPr lang="en-US"/>
          </a:p>
        </p:txBody>
      </p:sp>
    </p:spTree>
    <p:extLst>
      <p:ext uri="{BB962C8B-B14F-4D97-AF65-F5344CB8AC3E}">
        <p14:creationId xmlns:p14="http://schemas.microsoft.com/office/powerpoint/2010/main" val="3634525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5FE42E4-279F-480E-8729-3C1F54E3B786}" type="datetimeFigureOut">
              <a:rPr lang="en-US" smtClean="0"/>
              <a:t>4/23/2019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733DCC-2882-4E7D-8F79-2C978D87A6D1}" type="slidenum">
              <a:rPr lang="en-US" smtClean="0"/>
              <a:t>‹#›</a:t>
            </a:fld>
            <a:endParaRPr lang="en-US"/>
          </a:p>
        </p:txBody>
      </p:sp>
    </p:spTree>
    <p:extLst>
      <p:ext uri="{BB962C8B-B14F-4D97-AF65-F5344CB8AC3E}">
        <p14:creationId xmlns:p14="http://schemas.microsoft.com/office/powerpoint/2010/main" val="4217422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FE42E4-279F-480E-8729-3C1F54E3B786}" type="datetimeFigureOut">
              <a:rPr lang="en-US" smtClean="0"/>
              <a:t>4/23/2019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733DCC-2882-4E7D-8F79-2C978D87A6D1}" type="slidenum">
              <a:rPr lang="en-US" smtClean="0"/>
              <a:t>‹#›</a:t>
            </a:fld>
            <a:endParaRPr lang="en-US"/>
          </a:p>
        </p:txBody>
      </p:sp>
    </p:spTree>
    <p:extLst>
      <p:ext uri="{BB962C8B-B14F-4D97-AF65-F5344CB8AC3E}">
        <p14:creationId xmlns:p14="http://schemas.microsoft.com/office/powerpoint/2010/main" val="1582780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FE42E4-279F-480E-8729-3C1F54E3B786}" type="datetimeFigureOut">
              <a:rPr lang="en-US" smtClean="0"/>
              <a:t>4/23/2019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733DCC-2882-4E7D-8F79-2C978D87A6D1}" type="slidenum">
              <a:rPr lang="en-US" smtClean="0"/>
              <a:t>‹#›</a:t>
            </a:fld>
            <a:endParaRPr lang="en-US"/>
          </a:p>
        </p:txBody>
      </p:sp>
    </p:spTree>
    <p:extLst>
      <p:ext uri="{BB962C8B-B14F-4D97-AF65-F5344CB8AC3E}">
        <p14:creationId xmlns:p14="http://schemas.microsoft.com/office/powerpoint/2010/main" val="1311785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FE42E4-279F-480E-8729-3C1F54E3B786}" type="datetimeFigureOut">
              <a:rPr lang="en-US" smtClean="0"/>
              <a:t>4/23/2019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733DCC-2882-4E7D-8F79-2C978D87A6D1}" type="slidenum">
              <a:rPr lang="en-US" smtClean="0"/>
              <a:t>‹#›</a:t>
            </a:fld>
            <a:endParaRPr lang="en-US"/>
          </a:p>
        </p:txBody>
      </p:sp>
    </p:spTree>
    <p:extLst>
      <p:ext uri="{BB962C8B-B14F-4D97-AF65-F5344CB8AC3E}">
        <p14:creationId xmlns:p14="http://schemas.microsoft.com/office/powerpoint/2010/main" val="2966037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FE42E4-279F-480E-8729-3C1F54E3B786}" type="datetimeFigureOut">
              <a:rPr lang="en-US" smtClean="0"/>
              <a:t>4/23/2019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733DCC-2882-4E7D-8F79-2C978D87A6D1}" type="slidenum">
              <a:rPr lang="en-US" smtClean="0"/>
              <a:t>‹#›</a:t>
            </a:fld>
            <a:endParaRPr lang="en-US"/>
          </a:p>
        </p:txBody>
      </p:sp>
    </p:spTree>
    <p:extLst>
      <p:ext uri="{BB962C8B-B14F-4D97-AF65-F5344CB8AC3E}">
        <p14:creationId xmlns:p14="http://schemas.microsoft.com/office/powerpoint/2010/main" val="1848765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5FE42E4-279F-480E-8729-3C1F54E3B786}" type="datetimeFigureOut">
              <a:rPr lang="en-US" smtClean="0"/>
              <a:t>4/23/2019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733DCC-2882-4E7D-8F79-2C978D87A6D1}" type="slidenum">
              <a:rPr lang="en-US" smtClean="0"/>
              <a:t>‹#›</a:t>
            </a:fld>
            <a:endParaRPr lang="en-US"/>
          </a:p>
        </p:txBody>
      </p:sp>
    </p:spTree>
    <p:extLst>
      <p:ext uri="{BB962C8B-B14F-4D97-AF65-F5344CB8AC3E}">
        <p14:creationId xmlns:p14="http://schemas.microsoft.com/office/powerpoint/2010/main" val="1593362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5FE42E4-279F-480E-8729-3C1F54E3B786}" type="datetimeFigureOut">
              <a:rPr lang="en-US" smtClean="0"/>
              <a:t>4/23/2019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733DCC-2882-4E7D-8F79-2C978D87A6D1}" type="slidenum">
              <a:rPr lang="en-US" smtClean="0"/>
              <a:t>‹#›</a:t>
            </a:fld>
            <a:endParaRPr lang="en-US"/>
          </a:p>
        </p:txBody>
      </p:sp>
    </p:spTree>
    <p:extLst>
      <p:ext uri="{BB962C8B-B14F-4D97-AF65-F5344CB8AC3E}">
        <p14:creationId xmlns:p14="http://schemas.microsoft.com/office/powerpoint/2010/main" val="1559024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FE42E4-279F-480E-8729-3C1F54E3B786}" type="datetimeFigureOut">
              <a:rPr lang="en-US" smtClean="0"/>
              <a:t>4/23/2019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733DCC-2882-4E7D-8F79-2C978D87A6D1}" type="slidenum">
              <a:rPr lang="en-US" smtClean="0"/>
              <a:t>‹#›</a:t>
            </a:fld>
            <a:endParaRPr lang="en-US"/>
          </a:p>
        </p:txBody>
      </p:sp>
    </p:spTree>
    <p:extLst>
      <p:ext uri="{BB962C8B-B14F-4D97-AF65-F5344CB8AC3E}">
        <p14:creationId xmlns:p14="http://schemas.microsoft.com/office/powerpoint/2010/main" val="29682288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image" Target="../media/image2.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9.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9.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commons.apache.org/proper/commons-lang/"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9.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58828-24AD-4A75-97F5-B18254F83463}"/>
              </a:ext>
            </a:extLst>
          </p:cNvPr>
          <p:cNvSpPr>
            <a:spLocks noGrp="1"/>
          </p:cNvSpPr>
          <p:nvPr>
            <p:ph type="ctrTitle"/>
          </p:nvPr>
        </p:nvSpPr>
        <p:spPr>
          <a:xfrm>
            <a:off x="178419" y="1699023"/>
            <a:ext cx="8791621" cy="830347"/>
          </a:xfrm>
        </p:spPr>
        <p:txBody>
          <a:bodyPr>
            <a:normAutofit fontScale="90000"/>
          </a:bodyPr>
          <a:lstStyle/>
          <a:p>
            <a:r>
              <a:rPr lang="en-US" dirty="0"/>
              <a:t>Intent-Preserving Test Repair</a:t>
            </a:r>
          </a:p>
        </p:txBody>
      </p:sp>
      <p:grpSp>
        <p:nvGrpSpPr>
          <p:cNvPr id="17" name="Group 16">
            <a:extLst>
              <a:ext uri="{FF2B5EF4-FFF2-40B4-BE49-F238E27FC236}">
                <a16:creationId xmlns:a16="http://schemas.microsoft.com/office/drawing/2014/main" id="{DC9E1A89-6A25-479E-AB61-5DBFCC629C8C}"/>
              </a:ext>
            </a:extLst>
          </p:cNvPr>
          <p:cNvGrpSpPr/>
          <p:nvPr/>
        </p:nvGrpSpPr>
        <p:grpSpPr>
          <a:xfrm>
            <a:off x="1403625" y="3320223"/>
            <a:ext cx="1104326" cy="1575491"/>
            <a:chOff x="1403625" y="3320223"/>
            <a:chExt cx="1104326" cy="1575491"/>
          </a:xfrm>
        </p:grpSpPr>
        <p:pic>
          <p:nvPicPr>
            <p:cNvPr id="6" name="Picture 2" descr="Image may contain: 1 person">
              <a:extLst>
                <a:ext uri="{FF2B5EF4-FFF2-40B4-BE49-F238E27FC236}">
                  <a16:creationId xmlns:a16="http://schemas.microsoft.com/office/drawing/2014/main" id="{DBCA6A86-91C0-41C5-9A3E-4F8417137CD9}"/>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rcRect l="35170" t="16665" r="39023" b="50951"/>
            <a:stretch/>
          </p:blipFill>
          <p:spPr bwMode="auto">
            <a:xfrm>
              <a:off x="1403625" y="3320223"/>
              <a:ext cx="1048114" cy="123525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9" name="TextBox 8">
              <a:extLst>
                <a:ext uri="{FF2B5EF4-FFF2-40B4-BE49-F238E27FC236}">
                  <a16:creationId xmlns:a16="http://schemas.microsoft.com/office/drawing/2014/main" id="{890B53F8-83D8-4F54-8FD5-16FF47564505}"/>
                </a:ext>
              </a:extLst>
            </p:cNvPr>
            <p:cNvSpPr txBox="1"/>
            <p:nvPr/>
          </p:nvSpPr>
          <p:spPr>
            <a:xfrm>
              <a:off x="1422398" y="4572548"/>
              <a:ext cx="1085553" cy="323166"/>
            </a:xfrm>
            <a:prstGeom prst="rect">
              <a:avLst/>
            </a:prstGeom>
            <a:noFill/>
          </p:spPr>
          <p:txBody>
            <a:bodyPr wrap="none" rtlCol="0">
              <a:spAutoFit/>
            </a:bodyPr>
            <a:lstStyle/>
            <a:p>
              <a:r>
                <a:rPr lang="en-US" sz="1500" dirty="0">
                  <a:latin typeface="Gill Sans Regular" panose="020B0502020104020203" pitchFamily="34" charset="-79"/>
                </a:rPr>
                <a:t>Xiangyu Li</a:t>
              </a:r>
            </a:p>
          </p:txBody>
        </p:sp>
      </p:grpSp>
      <p:grpSp>
        <p:nvGrpSpPr>
          <p:cNvPr id="18" name="Group 17">
            <a:extLst>
              <a:ext uri="{FF2B5EF4-FFF2-40B4-BE49-F238E27FC236}">
                <a16:creationId xmlns:a16="http://schemas.microsoft.com/office/drawing/2014/main" id="{6930A2E7-E506-4C66-9D40-167AA2BCCB05}"/>
              </a:ext>
            </a:extLst>
          </p:cNvPr>
          <p:cNvGrpSpPr/>
          <p:nvPr/>
        </p:nvGrpSpPr>
        <p:grpSpPr>
          <a:xfrm>
            <a:off x="3494516" y="3321035"/>
            <a:ext cx="1707872" cy="1573740"/>
            <a:chOff x="3207586" y="3321035"/>
            <a:chExt cx="1707872" cy="1573740"/>
          </a:xfrm>
        </p:grpSpPr>
        <p:pic>
          <p:nvPicPr>
            <p:cNvPr id="7" name="Picture 6">
              <a:extLst>
                <a:ext uri="{FF2B5EF4-FFF2-40B4-BE49-F238E27FC236}">
                  <a16:creationId xmlns:a16="http://schemas.microsoft.com/office/drawing/2014/main" id="{729CF5BC-EB67-4DB5-BD1E-E9895297BE4E}"/>
                </a:ext>
              </a:extLst>
            </p:cNvPr>
            <p:cNvPicPr>
              <a:picLocks noChangeAspect="1"/>
            </p:cNvPicPr>
            <p:nvPr/>
          </p:nvPicPr>
          <p:blipFill>
            <a:blip r:embed="rId5"/>
            <a:stretch>
              <a:fillRect/>
            </a:stretch>
          </p:blipFill>
          <p:spPr>
            <a:xfrm>
              <a:off x="3452589" y="3321035"/>
              <a:ext cx="1057397" cy="123444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1" name="TextBox 10">
              <a:extLst>
                <a:ext uri="{FF2B5EF4-FFF2-40B4-BE49-F238E27FC236}">
                  <a16:creationId xmlns:a16="http://schemas.microsoft.com/office/drawing/2014/main" id="{52AAF060-D1C3-4B60-A541-B573163B19EC}"/>
                </a:ext>
              </a:extLst>
            </p:cNvPr>
            <p:cNvSpPr txBox="1"/>
            <p:nvPr/>
          </p:nvSpPr>
          <p:spPr>
            <a:xfrm>
              <a:off x="3207586" y="4571610"/>
              <a:ext cx="1707872" cy="323165"/>
            </a:xfrm>
            <a:prstGeom prst="rect">
              <a:avLst/>
            </a:prstGeom>
            <a:noFill/>
          </p:spPr>
          <p:txBody>
            <a:bodyPr wrap="square" rtlCol="0">
              <a:spAutoFit/>
            </a:bodyPr>
            <a:lstStyle/>
            <a:p>
              <a:r>
                <a:rPr lang="en-US" sz="1500" dirty="0">
                  <a:latin typeface="Gill Sans Regular" panose="020B0502020104020203" pitchFamily="34" charset="-79"/>
                </a:rPr>
                <a:t>Alessandro Orso</a:t>
              </a:r>
            </a:p>
          </p:txBody>
        </p:sp>
      </p:grpSp>
      <p:grpSp>
        <p:nvGrpSpPr>
          <p:cNvPr id="19" name="Group 18">
            <a:extLst>
              <a:ext uri="{FF2B5EF4-FFF2-40B4-BE49-F238E27FC236}">
                <a16:creationId xmlns:a16="http://schemas.microsoft.com/office/drawing/2014/main" id="{B6E65575-2B7A-4836-987F-B941FDF889B9}"/>
              </a:ext>
            </a:extLst>
          </p:cNvPr>
          <p:cNvGrpSpPr/>
          <p:nvPr/>
        </p:nvGrpSpPr>
        <p:grpSpPr>
          <a:xfrm>
            <a:off x="6188953" y="3320223"/>
            <a:ext cx="1772660" cy="1576827"/>
            <a:chOff x="5394999" y="3320223"/>
            <a:chExt cx="1772660" cy="1576827"/>
          </a:xfrm>
        </p:grpSpPr>
        <p:pic>
          <p:nvPicPr>
            <p:cNvPr id="4" name="Picture 6" descr="Marcelo d'Amorim">
              <a:extLst>
                <a:ext uri="{FF2B5EF4-FFF2-40B4-BE49-F238E27FC236}">
                  <a16:creationId xmlns:a16="http://schemas.microsoft.com/office/drawing/2014/main" id="{90E467F5-F932-4E95-811B-B9C9AA4EC21D}"/>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722"/>
            <a:stretch/>
          </p:blipFill>
          <p:spPr bwMode="auto">
            <a:xfrm>
              <a:off x="5758348" y="3320223"/>
              <a:ext cx="995795" cy="123606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12" name="TextBox 11">
              <a:extLst>
                <a:ext uri="{FF2B5EF4-FFF2-40B4-BE49-F238E27FC236}">
                  <a16:creationId xmlns:a16="http://schemas.microsoft.com/office/drawing/2014/main" id="{C95ADCF7-1089-4DD9-B78B-8874614F0E63}"/>
                </a:ext>
              </a:extLst>
            </p:cNvPr>
            <p:cNvSpPr txBox="1"/>
            <p:nvPr/>
          </p:nvSpPr>
          <p:spPr>
            <a:xfrm>
              <a:off x="5394999" y="4573885"/>
              <a:ext cx="1772660" cy="323165"/>
            </a:xfrm>
            <a:prstGeom prst="rect">
              <a:avLst/>
            </a:prstGeom>
            <a:noFill/>
          </p:spPr>
          <p:txBody>
            <a:bodyPr wrap="square" rtlCol="0">
              <a:spAutoFit/>
            </a:bodyPr>
            <a:lstStyle/>
            <a:p>
              <a:r>
                <a:rPr lang="en-US" sz="1500" dirty="0">
                  <a:latin typeface="Gill Sans Regular" panose="020B0502020104020203" pitchFamily="34" charset="-79"/>
                </a:rPr>
                <a:t>Marcelo </a:t>
              </a:r>
              <a:r>
                <a:rPr lang="en-US" sz="1500" dirty="0" err="1">
                  <a:latin typeface="Gill Sans Regular" panose="020B0502020104020203" pitchFamily="34" charset="-79"/>
                </a:rPr>
                <a:t>d’Amorim</a:t>
              </a:r>
              <a:endParaRPr lang="en-US" sz="1500" dirty="0">
                <a:latin typeface="Gill Sans Regular" panose="020B0502020104020203" pitchFamily="34" charset="-79"/>
              </a:endParaRPr>
            </a:p>
          </p:txBody>
        </p:sp>
      </p:grpSp>
      <p:pic>
        <p:nvPicPr>
          <p:cNvPr id="13" name="Picture 18" descr="Image result for Federal University of Pernambuco logo">
            <a:extLst>
              <a:ext uri="{FF2B5EF4-FFF2-40B4-BE49-F238E27FC236}">
                <a16:creationId xmlns:a16="http://schemas.microsoft.com/office/drawing/2014/main" id="{FE764CDF-E636-4C72-8A5B-AF93069C4688}"/>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13266" b="22177"/>
          <a:stretch/>
        </p:blipFill>
        <p:spPr bwMode="auto">
          <a:xfrm>
            <a:off x="6476384" y="4918728"/>
            <a:ext cx="1197797" cy="660004"/>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4" descr="Image result for georgia institute of technology logo">
            <a:extLst>
              <a:ext uri="{FF2B5EF4-FFF2-40B4-BE49-F238E27FC236}">
                <a16:creationId xmlns:a16="http://schemas.microsoft.com/office/drawing/2014/main" id="{CBBA6B72-65E2-4518-B610-9D9B338827C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93943" y="4808359"/>
            <a:ext cx="1433903" cy="761427"/>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a:extLst>
              <a:ext uri="{FF2B5EF4-FFF2-40B4-BE49-F238E27FC236}">
                <a16:creationId xmlns:a16="http://schemas.microsoft.com/office/drawing/2014/main" id="{7FC3DA79-F79E-481A-91A3-E00EAAFFE45F}"/>
              </a:ext>
            </a:extLst>
          </p:cNvPr>
          <p:cNvCxnSpPr>
            <a:cxnSpLocks/>
          </p:cNvCxnSpPr>
          <p:nvPr/>
        </p:nvCxnSpPr>
        <p:spPr>
          <a:xfrm>
            <a:off x="1289081" y="4872629"/>
            <a:ext cx="3760191"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FCDBF52-996A-4B9A-A7AB-F8DE3896B237}"/>
              </a:ext>
            </a:extLst>
          </p:cNvPr>
          <p:cNvCxnSpPr>
            <a:cxnSpLocks/>
          </p:cNvCxnSpPr>
          <p:nvPr/>
        </p:nvCxnSpPr>
        <p:spPr>
          <a:xfrm>
            <a:off x="6270144" y="4879346"/>
            <a:ext cx="1560109"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6197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4A17B-128D-4F7D-84AC-71ED400F41ED}"/>
              </a:ext>
            </a:extLst>
          </p:cNvPr>
          <p:cNvSpPr>
            <a:spLocks noGrp="1"/>
          </p:cNvSpPr>
          <p:nvPr>
            <p:ph type="title"/>
          </p:nvPr>
        </p:nvSpPr>
        <p:spPr/>
        <p:txBody>
          <a:bodyPr/>
          <a:lstStyle/>
          <a:p>
            <a:r>
              <a:rPr lang="en-US" dirty="0"/>
              <a:t>Repair Candidate Generator</a:t>
            </a:r>
          </a:p>
        </p:txBody>
      </p:sp>
      <p:grpSp>
        <p:nvGrpSpPr>
          <p:cNvPr id="15" name="Group 14">
            <a:extLst>
              <a:ext uri="{FF2B5EF4-FFF2-40B4-BE49-F238E27FC236}">
                <a16:creationId xmlns:a16="http://schemas.microsoft.com/office/drawing/2014/main" id="{428BFA77-0095-40F4-BC8F-84F2D3AEA189}"/>
              </a:ext>
            </a:extLst>
          </p:cNvPr>
          <p:cNvGrpSpPr/>
          <p:nvPr/>
        </p:nvGrpSpPr>
        <p:grpSpPr>
          <a:xfrm>
            <a:off x="333033" y="1795271"/>
            <a:ext cx="7941453" cy="4748594"/>
            <a:chOff x="333033" y="1795271"/>
            <a:chExt cx="7941453" cy="4748594"/>
          </a:xfrm>
        </p:grpSpPr>
        <p:sp>
          <p:nvSpPr>
            <p:cNvPr id="4" name="Rectangle 3">
              <a:extLst>
                <a:ext uri="{FF2B5EF4-FFF2-40B4-BE49-F238E27FC236}">
                  <a16:creationId xmlns:a16="http://schemas.microsoft.com/office/drawing/2014/main" id="{452E3CE3-1D22-45F5-848A-04AE75F7A4F8}"/>
                </a:ext>
              </a:extLst>
            </p:cNvPr>
            <p:cNvSpPr/>
            <p:nvPr/>
          </p:nvSpPr>
          <p:spPr>
            <a:xfrm>
              <a:off x="628650" y="1926404"/>
              <a:ext cx="1410770" cy="6780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Compare </a:t>
              </a:r>
            </a:p>
            <a:p>
              <a:pPr algn="ctr"/>
              <a:r>
                <a:rPr lang="en-US" dirty="0"/>
                <a:t>P and P’</a:t>
              </a:r>
            </a:p>
          </p:txBody>
        </p:sp>
        <p:sp>
          <p:nvSpPr>
            <p:cNvPr id="5" name="Rectangle 4">
              <a:extLst>
                <a:ext uri="{FF2B5EF4-FFF2-40B4-BE49-F238E27FC236}">
                  <a16:creationId xmlns:a16="http://schemas.microsoft.com/office/drawing/2014/main" id="{433F8958-2243-47CA-8292-0D295CFA47E5}"/>
                </a:ext>
              </a:extLst>
            </p:cNvPr>
            <p:cNvSpPr/>
            <p:nvPr/>
          </p:nvSpPr>
          <p:spPr>
            <a:xfrm>
              <a:off x="3388118" y="1926403"/>
              <a:ext cx="1410770" cy="6780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Analyze</a:t>
              </a:r>
            </a:p>
            <a:p>
              <a:pPr algn="ctr"/>
              <a:r>
                <a:rPr lang="en-US" dirty="0"/>
                <a:t>Broken Test</a:t>
              </a:r>
            </a:p>
          </p:txBody>
        </p:sp>
        <p:sp>
          <p:nvSpPr>
            <p:cNvPr id="6" name="Rectangle 5">
              <a:extLst>
                <a:ext uri="{FF2B5EF4-FFF2-40B4-BE49-F238E27FC236}">
                  <a16:creationId xmlns:a16="http://schemas.microsoft.com/office/drawing/2014/main" id="{2C8EAC7F-68DD-407F-AD1E-2D3DB9050C47}"/>
                </a:ext>
              </a:extLst>
            </p:cNvPr>
            <p:cNvSpPr/>
            <p:nvPr/>
          </p:nvSpPr>
          <p:spPr>
            <a:xfrm>
              <a:off x="6147585" y="1921264"/>
              <a:ext cx="1410770" cy="6780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Generate</a:t>
              </a:r>
            </a:p>
            <a:p>
              <a:pPr algn="ctr"/>
              <a:r>
                <a:rPr lang="en-US" dirty="0"/>
                <a:t>Candidates</a:t>
              </a:r>
            </a:p>
          </p:txBody>
        </p:sp>
        <p:sp>
          <p:nvSpPr>
            <p:cNvPr id="12" name="Arrow: Right 11">
              <a:extLst>
                <a:ext uri="{FF2B5EF4-FFF2-40B4-BE49-F238E27FC236}">
                  <a16:creationId xmlns:a16="http://schemas.microsoft.com/office/drawing/2014/main" id="{0393931E-E5BE-4053-8C18-A509F782F527}"/>
                </a:ext>
              </a:extLst>
            </p:cNvPr>
            <p:cNvSpPr/>
            <p:nvPr/>
          </p:nvSpPr>
          <p:spPr>
            <a:xfrm>
              <a:off x="2309331" y="2090787"/>
              <a:ext cx="827070" cy="339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3" name="Arrow: Right 12">
              <a:extLst>
                <a:ext uri="{FF2B5EF4-FFF2-40B4-BE49-F238E27FC236}">
                  <a16:creationId xmlns:a16="http://schemas.microsoft.com/office/drawing/2014/main" id="{6CF37DF1-300D-443E-8DDD-7D264A94E6E7}"/>
                </a:ext>
              </a:extLst>
            </p:cNvPr>
            <p:cNvSpPr/>
            <p:nvPr/>
          </p:nvSpPr>
          <p:spPr>
            <a:xfrm>
              <a:off x="5133012" y="2090787"/>
              <a:ext cx="827070" cy="339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 name="Rectangle 6">
              <a:extLst>
                <a:ext uri="{FF2B5EF4-FFF2-40B4-BE49-F238E27FC236}">
                  <a16:creationId xmlns:a16="http://schemas.microsoft.com/office/drawing/2014/main" id="{AB88C7B7-2A04-423B-B67E-5ACC867363FA}"/>
                </a:ext>
              </a:extLst>
            </p:cNvPr>
            <p:cNvSpPr/>
            <p:nvPr/>
          </p:nvSpPr>
          <p:spPr>
            <a:xfrm>
              <a:off x="333033" y="3041750"/>
              <a:ext cx="1758826" cy="294356"/>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0: Entities.&lt;</a:t>
              </a:r>
              <a:r>
                <a:rPr lang="en-US" sz="1600" dirty="0" err="1"/>
                <a:t>init</a:t>
              </a:r>
              <a:r>
                <a:rPr lang="en-US" sz="1600" dirty="0"/>
                <a:t>&gt;()</a:t>
              </a:r>
            </a:p>
          </p:txBody>
        </p:sp>
        <p:sp>
          <p:nvSpPr>
            <p:cNvPr id="14" name="Rectangle 13">
              <a:extLst>
                <a:ext uri="{FF2B5EF4-FFF2-40B4-BE49-F238E27FC236}">
                  <a16:creationId xmlns:a16="http://schemas.microsoft.com/office/drawing/2014/main" id="{66393A9E-25BF-4364-B1DF-F20B6D88AF7C}"/>
                </a:ext>
              </a:extLst>
            </p:cNvPr>
            <p:cNvSpPr/>
            <p:nvPr/>
          </p:nvSpPr>
          <p:spPr>
            <a:xfrm>
              <a:off x="2309331" y="3043498"/>
              <a:ext cx="2665969" cy="292608"/>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2: </a:t>
              </a:r>
              <a:r>
                <a:rPr lang="en-US" sz="1600" dirty="0" err="1"/>
                <a:t>PrimitiveEntityMap</a:t>
              </a:r>
              <a:r>
                <a:rPr lang="en-US" sz="1600" dirty="0"/>
                <a:t>.&lt;</a:t>
              </a:r>
              <a:r>
                <a:rPr lang="en-US" sz="1600" dirty="0" err="1"/>
                <a:t>init</a:t>
              </a:r>
              <a:r>
                <a:rPr lang="en-US" sz="1600" dirty="0"/>
                <a:t>&gt;()</a:t>
              </a:r>
            </a:p>
          </p:txBody>
        </p:sp>
        <p:sp>
          <p:nvSpPr>
            <p:cNvPr id="16" name="Rectangle 15">
              <a:extLst>
                <a:ext uri="{FF2B5EF4-FFF2-40B4-BE49-F238E27FC236}">
                  <a16:creationId xmlns:a16="http://schemas.microsoft.com/office/drawing/2014/main" id="{80C23EF3-263D-41A5-AF1D-4303D5A628C3}"/>
                </a:ext>
              </a:extLst>
            </p:cNvPr>
            <p:cNvSpPr/>
            <p:nvPr/>
          </p:nvSpPr>
          <p:spPr>
            <a:xfrm>
              <a:off x="483221" y="4684203"/>
              <a:ext cx="4155442" cy="292608"/>
            </a:xfrm>
            <a:prstGeom prst="rect">
              <a:avLst/>
            </a:prstGeom>
            <a:ln w="1905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FF0000"/>
                  </a:solidFill>
                </a:rPr>
                <a:t>4: !set-field[Entities, map](Entities, </a:t>
              </a:r>
              <a:r>
                <a:rPr lang="en-US" sz="1600" dirty="0" err="1">
                  <a:solidFill>
                    <a:srgbClr val="FF0000"/>
                  </a:solidFill>
                </a:rPr>
                <a:t>EntityMap</a:t>
              </a:r>
              <a:r>
                <a:rPr lang="en-US" sz="1600" dirty="0">
                  <a:solidFill>
                    <a:srgbClr val="FF0000"/>
                  </a:solidFill>
                </a:rPr>
                <a:t>)</a:t>
              </a:r>
            </a:p>
          </p:txBody>
        </p:sp>
        <p:sp>
          <p:nvSpPr>
            <p:cNvPr id="9" name="Rectangle: Rounded Corners 8">
              <a:extLst>
                <a:ext uri="{FF2B5EF4-FFF2-40B4-BE49-F238E27FC236}">
                  <a16:creationId xmlns:a16="http://schemas.microsoft.com/office/drawing/2014/main" id="{AFBE585A-0DF6-4EF7-8363-D93A04380154}"/>
                </a:ext>
              </a:extLst>
            </p:cNvPr>
            <p:cNvSpPr/>
            <p:nvPr/>
          </p:nvSpPr>
          <p:spPr>
            <a:xfrm>
              <a:off x="663822" y="3874750"/>
              <a:ext cx="1106301" cy="300257"/>
            </a:xfrm>
            <a:prstGeom prst="roundRect">
              <a:avLst/>
            </a:prstGeom>
            <a:ln w="19050">
              <a:prstDash val="lgDash"/>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1: Entities</a:t>
              </a:r>
            </a:p>
          </p:txBody>
        </p:sp>
        <p:sp>
          <p:nvSpPr>
            <p:cNvPr id="17" name="Rectangle: Rounded Corners 16">
              <a:extLst>
                <a:ext uri="{FF2B5EF4-FFF2-40B4-BE49-F238E27FC236}">
                  <a16:creationId xmlns:a16="http://schemas.microsoft.com/office/drawing/2014/main" id="{74F0183C-8D9B-4176-A993-8D11042E91A5}"/>
                </a:ext>
              </a:extLst>
            </p:cNvPr>
            <p:cNvSpPr/>
            <p:nvPr/>
          </p:nvSpPr>
          <p:spPr>
            <a:xfrm>
              <a:off x="2628317" y="3881332"/>
              <a:ext cx="2038369" cy="292609"/>
            </a:xfrm>
            <a:prstGeom prst="roundRect">
              <a:avLst/>
            </a:prstGeom>
            <a:ln w="19050">
              <a:prstDash val="lgDash"/>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3: </a:t>
              </a:r>
              <a:r>
                <a:rPr lang="en-US" sz="1600" dirty="0" err="1"/>
                <a:t>PrimitiveEntityMap</a:t>
              </a:r>
              <a:endParaRPr lang="en-US" sz="1600" dirty="0"/>
            </a:p>
          </p:txBody>
        </p:sp>
        <p:sp>
          <p:nvSpPr>
            <p:cNvPr id="18" name="Rectangle: Rounded Corners 17">
              <a:extLst>
                <a:ext uri="{FF2B5EF4-FFF2-40B4-BE49-F238E27FC236}">
                  <a16:creationId xmlns:a16="http://schemas.microsoft.com/office/drawing/2014/main" id="{9D90C11E-850A-48B0-BD26-70375FA19FD8}"/>
                </a:ext>
              </a:extLst>
            </p:cNvPr>
            <p:cNvSpPr/>
            <p:nvPr/>
          </p:nvSpPr>
          <p:spPr>
            <a:xfrm>
              <a:off x="2010223" y="5478343"/>
              <a:ext cx="1106301" cy="300257"/>
            </a:xfrm>
            <a:prstGeom prst="roundRect">
              <a:avLst/>
            </a:prstGeom>
            <a:ln w="19050">
              <a:prstDash val="lgDash"/>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5: Entities</a:t>
              </a:r>
            </a:p>
          </p:txBody>
        </p:sp>
        <p:cxnSp>
          <p:nvCxnSpPr>
            <p:cNvPr id="11" name="Straight Arrow Connector 10">
              <a:extLst>
                <a:ext uri="{FF2B5EF4-FFF2-40B4-BE49-F238E27FC236}">
                  <a16:creationId xmlns:a16="http://schemas.microsoft.com/office/drawing/2014/main" id="{529A5766-9FFF-4C2C-9E83-A7D1E28B9A49}"/>
                </a:ext>
              </a:extLst>
            </p:cNvPr>
            <p:cNvCxnSpPr>
              <a:stCxn id="7" idx="2"/>
              <a:endCxn id="9" idx="0"/>
            </p:cNvCxnSpPr>
            <p:nvPr/>
          </p:nvCxnSpPr>
          <p:spPr>
            <a:xfrm>
              <a:off x="1212446" y="3336106"/>
              <a:ext cx="4527" cy="538644"/>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F785D231-340E-4FA1-A059-6C104BF76A16}"/>
                </a:ext>
              </a:extLst>
            </p:cNvPr>
            <p:cNvCxnSpPr>
              <a:cxnSpLocks/>
              <a:stCxn id="14" idx="2"/>
              <a:endCxn id="17" idx="0"/>
            </p:cNvCxnSpPr>
            <p:nvPr/>
          </p:nvCxnSpPr>
          <p:spPr>
            <a:xfrm>
              <a:off x="3642316" y="3336106"/>
              <a:ext cx="5186" cy="54522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2160DBA1-A920-4499-A19D-516BB3C6A5B3}"/>
                </a:ext>
              </a:extLst>
            </p:cNvPr>
            <p:cNvCxnSpPr>
              <a:stCxn id="9" idx="2"/>
              <a:endCxn id="16" idx="0"/>
            </p:cNvCxnSpPr>
            <p:nvPr/>
          </p:nvCxnSpPr>
          <p:spPr>
            <a:xfrm>
              <a:off x="1216973" y="4175007"/>
              <a:ext cx="1343969" cy="50919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7A7122D7-F33C-4CBF-B45D-4EE240F2D2A6}"/>
                </a:ext>
              </a:extLst>
            </p:cNvPr>
            <p:cNvCxnSpPr>
              <a:cxnSpLocks/>
              <a:stCxn id="17" idx="2"/>
              <a:endCxn id="16" idx="0"/>
            </p:cNvCxnSpPr>
            <p:nvPr/>
          </p:nvCxnSpPr>
          <p:spPr>
            <a:xfrm flipH="1">
              <a:off x="2560942" y="4173941"/>
              <a:ext cx="1086560" cy="51026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537364BD-DFC1-4661-98F3-98A896EAAF5E}"/>
                </a:ext>
              </a:extLst>
            </p:cNvPr>
            <p:cNvCxnSpPr>
              <a:cxnSpLocks/>
              <a:stCxn id="16" idx="2"/>
              <a:endCxn id="18" idx="0"/>
            </p:cNvCxnSpPr>
            <p:nvPr/>
          </p:nvCxnSpPr>
          <p:spPr>
            <a:xfrm>
              <a:off x="2560942" y="4976811"/>
              <a:ext cx="2432" cy="50153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30" name="Rectangle 29">
              <a:extLst>
                <a:ext uri="{FF2B5EF4-FFF2-40B4-BE49-F238E27FC236}">
                  <a16:creationId xmlns:a16="http://schemas.microsoft.com/office/drawing/2014/main" id="{0D04B273-F0C7-497C-BEC2-07EC69170498}"/>
                </a:ext>
              </a:extLst>
            </p:cNvPr>
            <p:cNvSpPr/>
            <p:nvPr/>
          </p:nvSpPr>
          <p:spPr>
            <a:xfrm>
              <a:off x="3249083" y="1795271"/>
              <a:ext cx="1712200" cy="928679"/>
            </a:xfrm>
            <a:prstGeom prst="rect">
              <a:avLst/>
            </a:prstGeom>
            <a:noFill/>
            <a:ln w="57150">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EEFA3CB-07A7-4A35-821C-839450948634}"/>
                </a:ext>
              </a:extLst>
            </p:cNvPr>
            <p:cNvSpPr/>
            <p:nvPr/>
          </p:nvSpPr>
          <p:spPr>
            <a:xfrm>
              <a:off x="711947" y="6251257"/>
              <a:ext cx="3716462" cy="292608"/>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tx1"/>
                  </a:solidFill>
                </a:rPr>
                <a:t>6: Entities.fillWithHtml40Entities(Entities)</a:t>
              </a:r>
            </a:p>
          </p:txBody>
        </p:sp>
        <p:cxnSp>
          <p:nvCxnSpPr>
            <p:cNvPr id="33" name="Straight Arrow Connector 32">
              <a:extLst>
                <a:ext uri="{FF2B5EF4-FFF2-40B4-BE49-F238E27FC236}">
                  <a16:creationId xmlns:a16="http://schemas.microsoft.com/office/drawing/2014/main" id="{65591BCB-F107-4D2D-A174-5E0651BDCCC0}"/>
                </a:ext>
              </a:extLst>
            </p:cNvPr>
            <p:cNvCxnSpPr>
              <a:cxnSpLocks/>
              <a:stCxn id="18" idx="2"/>
              <a:endCxn id="31" idx="0"/>
            </p:cNvCxnSpPr>
            <p:nvPr/>
          </p:nvCxnSpPr>
          <p:spPr>
            <a:xfrm>
              <a:off x="2563374" y="5778600"/>
              <a:ext cx="6804" cy="472657"/>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946E1734-A942-4DC7-877E-EF2D8750E7D4}"/>
                </a:ext>
              </a:extLst>
            </p:cNvPr>
            <p:cNvSpPr txBox="1"/>
            <p:nvPr/>
          </p:nvSpPr>
          <p:spPr>
            <a:xfrm>
              <a:off x="5420500" y="3142668"/>
              <a:ext cx="2853986" cy="1477328"/>
            </a:xfrm>
            <a:prstGeom prst="rect">
              <a:avLst/>
            </a:prstGeom>
            <a:noFill/>
          </p:spPr>
          <p:txBody>
            <a:bodyPr wrap="none" rtlCol="0">
              <a:spAutoFit/>
            </a:bodyPr>
            <a:lstStyle/>
            <a:p>
              <a:pPr marL="285750" indent="-285750">
                <a:buFont typeface="Arial" panose="020B0604020202020204" pitchFamily="34" charset="0"/>
                <a:buChar char="•"/>
              </a:pPr>
              <a:r>
                <a:rPr lang="en-US" dirty="0"/>
                <a:t>Parts that fails to compile</a:t>
              </a:r>
            </a:p>
            <a:p>
              <a:pPr marL="285750" indent="-285750">
                <a:buFont typeface="Arial" panose="020B0604020202020204" pitchFamily="34" charset="0"/>
                <a:buChar char="•"/>
              </a:pPr>
              <a:r>
                <a:rPr lang="en-US" dirty="0"/>
                <a:t>Parts that can be re-used</a:t>
              </a:r>
            </a:p>
            <a:p>
              <a:endParaRPr lang="en-US" dirty="0"/>
            </a:p>
            <a:p>
              <a:endParaRPr lang="en-US" dirty="0"/>
            </a:p>
            <a:p>
              <a:r>
                <a:rPr lang="en-US" dirty="0"/>
                <a:t>Data Flow Graph (DFG)</a:t>
              </a:r>
            </a:p>
          </p:txBody>
        </p:sp>
      </p:grpSp>
      <p:pic>
        <p:nvPicPr>
          <p:cNvPr id="20" name="Picture 19">
            <a:extLst>
              <a:ext uri="{FF2B5EF4-FFF2-40B4-BE49-F238E27FC236}">
                <a16:creationId xmlns:a16="http://schemas.microsoft.com/office/drawing/2014/main" id="{FE7A5AAC-CBD5-4CB0-A653-F289CF1446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161" y="2770891"/>
            <a:ext cx="7438476" cy="3903171"/>
          </a:xfrm>
          <a:prstGeom prst="rect">
            <a:avLst/>
          </a:prstGeom>
        </p:spPr>
      </p:pic>
      <p:grpSp>
        <p:nvGrpSpPr>
          <p:cNvPr id="65" name="Group 64">
            <a:extLst>
              <a:ext uri="{FF2B5EF4-FFF2-40B4-BE49-F238E27FC236}">
                <a16:creationId xmlns:a16="http://schemas.microsoft.com/office/drawing/2014/main" id="{2E74D39B-BFB0-4656-A393-45ADEABEBFEB}"/>
              </a:ext>
            </a:extLst>
          </p:cNvPr>
          <p:cNvGrpSpPr/>
          <p:nvPr/>
        </p:nvGrpSpPr>
        <p:grpSpPr>
          <a:xfrm>
            <a:off x="1202176" y="4987950"/>
            <a:ext cx="2402958" cy="809252"/>
            <a:chOff x="1186418" y="4915483"/>
            <a:chExt cx="2402958" cy="809252"/>
          </a:xfrm>
          <a:solidFill>
            <a:srgbClr val="00B0F0"/>
          </a:solidFill>
        </p:grpSpPr>
        <p:sp>
          <p:nvSpPr>
            <p:cNvPr id="66" name="Rectangle 65">
              <a:extLst>
                <a:ext uri="{FF2B5EF4-FFF2-40B4-BE49-F238E27FC236}">
                  <a16:creationId xmlns:a16="http://schemas.microsoft.com/office/drawing/2014/main" id="{8B29FDE5-E9DD-4A16-A7CA-EAF54B0A4C97}"/>
                </a:ext>
              </a:extLst>
            </p:cNvPr>
            <p:cNvSpPr/>
            <p:nvPr/>
          </p:nvSpPr>
          <p:spPr>
            <a:xfrm>
              <a:off x="1186418" y="4919294"/>
              <a:ext cx="2402958" cy="80544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a:extLst>
                <a:ext uri="{FF2B5EF4-FFF2-40B4-BE49-F238E27FC236}">
                  <a16:creationId xmlns:a16="http://schemas.microsoft.com/office/drawing/2014/main" id="{DD9B187F-7313-4EEB-9670-4306F8ED3FDD}"/>
                </a:ext>
              </a:extLst>
            </p:cNvPr>
            <p:cNvSpPr/>
            <p:nvPr/>
          </p:nvSpPr>
          <p:spPr>
            <a:xfrm rot="10800000">
              <a:off x="2131932" y="4915483"/>
              <a:ext cx="506612" cy="4367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8" name="Group 67">
            <a:extLst>
              <a:ext uri="{FF2B5EF4-FFF2-40B4-BE49-F238E27FC236}">
                <a16:creationId xmlns:a16="http://schemas.microsoft.com/office/drawing/2014/main" id="{D21AF447-24F1-4713-A675-8A9255FA621A}"/>
              </a:ext>
            </a:extLst>
          </p:cNvPr>
          <p:cNvGrpSpPr/>
          <p:nvPr/>
        </p:nvGrpSpPr>
        <p:grpSpPr>
          <a:xfrm>
            <a:off x="1196857" y="4039927"/>
            <a:ext cx="2408275" cy="1388489"/>
            <a:chOff x="1095153" y="2814681"/>
            <a:chExt cx="2408275" cy="1388489"/>
          </a:xfrm>
          <a:solidFill>
            <a:schemeClr val="accent2">
              <a:alpha val="10000"/>
            </a:schemeClr>
          </a:solidFill>
        </p:grpSpPr>
        <p:sp>
          <p:nvSpPr>
            <p:cNvPr id="69" name="Rectangle 68">
              <a:extLst>
                <a:ext uri="{FF2B5EF4-FFF2-40B4-BE49-F238E27FC236}">
                  <a16:creationId xmlns:a16="http://schemas.microsoft.com/office/drawing/2014/main" id="{B505B61A-D7AD-4481-9D72-D79753E8F8E2}"/>
                </a:ext>
              </a:extLst>
            </p:cNvPr>
            <p:cNvSpPr/>
            <p:nvPr/>
          </p:nvSpPr>
          <p:spPr>
            <a:xfrm>
              <a:off x="1095153" y="3087752"/>
              <a:ext cx="2408275" cy="68249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Isosceles Triangle 69">
              <a:extLst>
                <a:ext uri="{FF2B5EF4-FFF2-40B4-BE49-F238E27FC236}">
                  <a16:creationId xmlns:a16="http://schemas.microsoft.com/office/drawing/2014/main" id="{A4F883B5-3853-4A6B-9B47-120DECF0FD5A}"/>
                </a:ext>
              </a:extLst>
            </p:cNvPr>
            <p:cNvSpPr/>
            <p:nvPr/>
          </p:nvSpPr>
          <p:spPr>
            <a:xfrm rot="10800000">
              <a:off x="1447903" y="3087753"/>
              <a:ext cx="506612" cy="43673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Oval 70">
              <a:extLst>
                <a:ext uri="{FF2B5EF4-FFF2-40B4-BE49-F238E27FC236}">
                  <a16:creationId xmlns:a16="http://schemas.microsoft.com/office/drawing/2014/main" id="{F73583B6-87EA-4FDE-AF23-6EC6B14FB95B}"/>
                </a:ext>
              </a:extLst>
            </p:cNvPr>
            <p:cNvSpPr/>
            <p:nvPr/>
          </p:nvSpPr>
          <p:spPr>
            <a:xfrm>
              <a:off x="2614758" y="2814681"/>
              <a:ext cx="575857" cy="5758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72" name="Isosceles Triangle 71">
              <a:extLst>
                <a:ext uri="{FF2B5EF4-FFF2-40B4-BE49-F238E27FC236}">
                  <a16:creationId xmlns:a16="http://schemas.microsoft.com/office/drawing/2014/main" id="{02B51EEA-D501-41C5-9872-32BEED577797}"/>
                </a:ext>
              </a:extLst>
            </p:cNvPr>
            <p:cNvSpPr/>
            <p:nvPr/>
          </p:nvSpPr>
          <p:spPr>
            <a:xfrm rot="10800000">
              <a:off x="2045984" y="3766436"/>
              <a:ext cx="506612" cy="43673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3" name="Group 72">
            <a:extLst>
              <a:ext uri="{FF2B5EF4-FFF2-40B4-BE49-F238E27FC236}">
                <a16:creationId xmlns:a16="http://schemas.microsoft.com/office/drawing/2014/main" id="{CA31A487-723B-4A51-8F15-F2A234D76CC9}"/>
              </a:ext>
            </a:extLst>
          </p:cNvPr>
          <p:cNvGrpSpPr/>
          <p:nvPr/>
        </p:nvGrpSpPr>
        <p:grpSpPr>
          <a:xfrm>
            <a:off x="2405324" y="3630462"/>
            <a:ext cx="1201480" cy="985322"/>
            <a:chOff x="2301948" y="1460169"/>
            <a:chExt cx="1201480" cy="985322"/>
          </a:xfrm>
          <a:solidFill>
            <a:schemeClr val="accent6"/>
          </a:solidFill>
        </p:grpSpPr>
        <p:sp>
          <p:nvSpPr>
            <p:cNvPr id="74" name="Rectangle 73">
              <a:extLst>
                <a:ext uri="{FF2B5EF4-FFF2-40B4-BE49-F238E27FC236}">
                  <a16:creationId xmlns:a16="http://schemas.microsoft.com/office/drawing/2014/main" id="{705BB8D4-36A5-4B72-BC1E-C9F46FD7C1F8}"/>
                </a:ext>
              </a:extLst>
            </p:cNvPr>
            <p:cNvSpPr/>
            <p:nvPr/>
          </p:nvSpPr>
          <p:spPr>
            <a:xfrm>
              <a:off x="2301948" y="1460169"/>
              <a:ext cx="1201480" cy="68249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121922D5-7C9D-4767-A71A-B73F7828BB69}"/>
                </a:ext>
              </a:extLst>
            </p:cNvPr>
            <p:cNvSpPr/>
            <p:nvPr/>
          </p:nvSpPr>
          <p:spPr>
            <a:xfrm>
              <a:off x="2614759" y="1869634"/>
              <a:ext cx="575857" cy="5758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grpSp>
      <p:grpSp>
        <p:nvGrpSpPr>
          <p:cNvPr id="76" name="Group 75">
            <a:extLst>
              <a:ext uri="{FF2B5EF4-FFF2-40B4-BE49-F238E27FC236}">
                <a16:creationId xmlns:a16="http://schemas.microsoft.com/office/drawing/2014/main" id="{517E5055-DE86-4B9F-B6F7-1C4B09E0E9D3}"/>
              </a:ext>
            </a:extLst>
          </p:cNvPr>
          <p:cNvGrpSpPr/>
          <p:nvPr/>
        </p:nvGrpSpPr>
        <p:grpSpPr>
          <a:xfrm>
            <a:off x="1202175" y="3630462"/>
            <a:ext cx="1201480" cy="1119230"/>
            <a:chOff x="1456660" y="2301950"/>
            <a:chExt cx="898452" cy="836946"/>
          </a:xfrm>
        </p:grpSpPr>
        <p:sp>
          <p:nvSpPr>
            <p:cNvPr id="77" name="Rectangle 76">
              <a:extLst>
                <a:ext uri="{FF2B5EF4-FFF2-40B4-BE49-F238E27FC236}">
                  <a16:creationId xmlns:a16="http://schemas.microsoft.com/office/drawing/2014/main" id="{1FAB4F51-7A77-4A7B-A5DF-80195B814679}"/>
                </a:ext>
              </a:extLst>
            </p:cNvPr>
            <p:cNvSpPr/>
            <p:nvPr/>
          </p:nvSpPr>
          <p:spPr>
            <a:xfrm>
              <a:off x="1456660" y="2301950"/>
              <a:ext cx="898452" cy="5103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a:extLst>
                <a:ext uri="{FF2B5EF4-FFF2-40B4-BE49-F238E27FC236}">
                  <a16:creationId xmlns:a16="http://schemas.microsoft.com/office/drawing/2014/main" id="{33462814-C99D-4362-9FEF-75153358D80F}"/>
                </a:ext>
              </a:extLst>
            </p:cNvPr>
            <p:cNvSpPr/>
            <p:nvPr/>
          </p:nvSpPr>
          <p:spPr>
            <a:xfrm rot="10800000">
              <a:off x="1716467" y="2812312"/>
              <a:ext cx="378838" cy="32658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3" name="TextBox 92">
            <a:extLst>
              <a:ext uri="{FF2B5EF4-FFF2-40B4-BE49-F238E27FC236}">
                <a16:creationId xmlns:a16="http://schemas.microsoft.com/office/drawing/2014/main" id="{F5A7E4A2-16C0-434F-A8C0-D1297FBFFC44}"/>
              </a:ext>
            </a:extLst>
          </p:cNvPr>
          <p:cNvSpPr txBox="1"/>
          <p:nvPr/>
        </p:nvSpPr>
        <p:spPr>
          <a:xfrm>
            <a:off x="1548580" y="3233146"/>
            <a:ext cx="490840" cy="369332"/>
          </a:xfrm>
          <a:prstGeom prst="rect">
            <a:avLst/>
          </a:prstGeom>
          <a:noFill/>
        </p:spPr>
        <p:txBody>
          <a:bodyPr wrap="none" rtlCol="0">
            <a:spAutoFit/>
          </a:bodyPr>
          <a:lstStyle/>
          <a:p>
            <a:r>
              <a:rPr lang="en-US" dirty="0"/>
              <a:t>①</a:t>
            </a:r>
          </a:p>
        </p:txBody>
      </p:sp>
      <p:sp>
        <p:nvSpPr>
          <p:cNvPr id="94" name="TextBox 93">
            <a:extLst>
              <a:ext uri="{FF2B5EF4-FFF2-40B4-BE49-F238E27FC236}">
                <a16:creationId xmlns:a16="http://schemas.microsoft.com/office/drawing/2014/main" id="{ACD65913-400F-4AAE-AEB8-6AFDBB643DF0}"/>
              </a:ext>
            </a:extLst>
          </p:cNvPr>
          <p:cNvSpPr txBox="1"/>
          <p:nvPr/>
        </p:nvSpPr>
        <p:spPr>
          <a:xfrm>
            <a:off x="2849526" y="3269512"/>
            <a:ext cx="490840" cy="369332"/>
          </a:xfrm>
          <a:prstGeom prst="rect">
            <a:avLst/>
          </a:prstGeom>
          <a:noFill/>
        </p:spPr>
        <p:txBody>
          <a:bodyPr wrap="none" rtlCol="0">
            <a:spAutoFit/>
          </a:bodyPr>
          <a:lstStyle/>
          <a:p>
            <a:r>
              <a:rPr lang="en-US" dirty="0"/>
              <a:t>②</a:t>
            </a:r>
          </a:p>
        </p:txBody>
      </p:sp>
      <p:sp>
        <p:nvSpPr>
          <p:cNvPr id="95" name="TextBox 94">
            <a:extLst>
              <a:ext uri="{FF2B5EF4-FFF2-40B4-BE49-F238E27FC236}">
                <a16:creationId xmlns:a16="http://schemas.microsoft.com/office/drawing/2014/main" id="{A5BC8FDE-A817-4D49-95A2-894D039B3B82}"/>
              </a:ext>
            </a:extLst>
          </p:cNvPr>
          <p:cNvSpPr txBox="1"/>
          <p:nvPr/>
        </p:nvSpPr>
        <p:spPr>
          <a:xfrm>
            <a:off x="775063" y="4469634"/>
            <a:ext cx="490840" cy="369332"/>
          </a:xfrm>
          <a:prstGeom prst="rect">
            <a:avLst/>
          </a:prstGeom>
          <a:noFill/>
        </p:spPr>
        <p:txBody>
          <a:bodyPr wrap="none" rtlCol="0">
            <a:spAutoFit/>
          </a:bodyPr>
          <a:lstStyle/>
          <a:p>
            <a:r>
              <a:rPr lang="en-US" dirty="0"/>
              <a:t>③</a:t>
            </a:r>
          </a:p>
        </p:txBody>
      </p:sp>
      <p:sp>
        <p:nvSpPr>
          <p:cNvPr id="96" name="TextBox 95">
            <a:extLst>
              <a:ext uri="{FF2B5EF4-FFF2-40B4-BE49-F238E27FC236}">
                <a16:creationId xmlns:a16="http://schemas.microsoft.com/office/drawing/2014/main" id="{929227A0-8FD9-4389-90AF-82F0F5A630B0}"/>
              </a:ext>
            </a:extLst>
          </p:cNvPr>
          <p:cNvSpPr txBox="1"/>
          <p:nvPr/>
        </p:nvSpPr>
        <p:spPr>
          <a:xfrm>
            <a:off x="2163460" y="5872347"/>
            <a:ext cx="490840" cy="369332"/>
          </a:xfrm>
          <a:prstGeom prst="rect">
            <a:avLst/>
          </a:prstGeom>
          <a:noFill/>
        </p:spPr>
        <p:txBody>
          <a:bodyPr wrap="none" rtlCol="0">
            <a:spAutoFit/>
          </a:bodyPr>
          <a:lstStyle/>
          <a:p>
            <a:r>
              <a:rPr lang="en-US" dirty="0"/>
              <a:t>④</a:t>
            </a:r>
          </a:p>
        </p:txBody>
      </p:sp>
      <p:sp>
        <p:nvSpPr>
          <p:cNvPr id="56" name="TextBox 55">
            <a:extLst>
              <a:ext uri="{FF2B5EF4-FFF2-40B4-BE49-F238E27FC236}">
                <a16:creationId xmlns:a16="http://schemas.microsoft.com/office/drawing/2014/main" id="{9C2AA702-7B60-4102-9E37-177E262ECD71}"/>
              </a:ext>
            </a:extLst>
          </p:cNvPr>
          <p:cNvSpPr txBox="1"/>
          <p:nvPr/>
        </p:nvSpPr>
        <p:spPr>
          <a:xfrm>
            <a:off x="1659542" y="4403866"/>
            <a:ext cx="1718740" cy="523220"/>
          </a:xfrm>
          <a:prstGeom prst="rect">
            <a:avLst/>
          </a:prstGeom>
          <a:noFill/>
        </p:spPr>
        <p:txBody>
          <a:bodyPr wrap="none" rtlCol="0">
            <a:spAutoFit/>
          </a:bodyPr>
          <a:lstStyle/>
          <a:p>
            <a:r>
              <a:rPr lang="en-US" sz="2800" dirty="0" err="1">
                <a:solidFill>
                  <a:schemeClr val="bg1"/>
                </a:solidFill>
              </a:rPr>
              <a:t>e.map</a:t>
            </a:r>
            <a:r>
              <a:rPr lang="en-US" sz="2800" dirty="0">
                <a:solidFill>
                  <a:schemeClr val="bg1"/>
                </a:solidFill>
              </a:rPr>
              <a:t> = ...</a:t>
            </a:r>
          </a:p>
        </p:txBody>
      </p:sp>
    </p:spTree>
    <p:extLst>
      <p:ext uri="{BB962C8B-B14F-4D97-AF65-F5344CB8AC3E}">
        <p14:creationId xmlns:p14="http://schemas.microsoft.com/office/powerpoint/2010/main" val="2896344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4A17B-128D-4F7D-84AC-71ED400F41ED}"/>
              </a:ext>
            </a:extLst>
          </p:cNvPr>
          <p:cNvSpPr>
            <a:spLocks noGrp="1"/>
          </p:cNvSpPr>
          <p:nvPr>
            <p:ph type="title"/>
          </p:nvPr>
        </p:nvSpPr>
        <p:spPr/>
        <p:txBody>
          <a:bodyPr/>
          <a:lstStyle/>
          <a:p>
            <a:r>
              <a:rPr lang="en-US" dirty="0"/>
              <a:t>Repair Candidate Generator</a:t>
            </a:r>
          </a:p>
        </p:txBody>
      </p:sp>
      <p:sp>
        <p:nvSpPr>
          <p:cNvPr id="4" name="Rectangle 3">
            <a:extLst>
              <a:ext uri="{FF2B5EF4-FFF2-40B4-BE49-F238E27FC236}">
                <a16:creationId xmlns:a16="http://schemas.microsoft.com/office/drawing/2014/main" id="{452E3CE3-1D22-45F5-848A-04AE75F7A4F8}"/>
              </a:ext>
            </a:extLst>
          </p:cNvPr>
          <p:cNvSpPr/>
          <p:nvPr/>
        </p:nvSpPr>
        <p:spPr>
          <a:xfrm>
            <a:off x="628650" y="1926404"/>
            <a:ext cx="1410770" cy="6780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Compare </a:t>
            </a:r>
          </a:p>
          <a:p>
            <a:pPr algn="ctr"/>
            <a:r>
              <a:rPr lang="en-US" dirty="0"/>
              <a:t>P and P’</a:t>
            </a:r>
          </a:p>
        </p:txBody>
      </p:sp>
      <p:sp>
        <p:nvSpPr>
          <p:cNvPr id="5" name="Rectangle 4">
            <a:extLst>
              <a:ext uri="{FF2B5EF4-FFF2-40B4-BE49-F238E27FC236}">
                <a16:creationId xmlns:a16="http://schemas.microsoft.com/office/drawing/2014/main" id="{433F8958-2243-47CA-8292-0D295CFA47E5}"/>
              </a:ext>
            </a:extLst>
          </p:cNvPr>
          <p:cNvSpPr/>
          <p:nvPr/>
        </p:nvSpPr>
        <p:spPr>
          <a:xfrm>
            <a:off x="3388118" y="1926403"/>
            <a:ext cx="1410770" cy="6780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Analyze</a:t>
            </a:r>
          </a:p>
          <a:p>
            <a:pPr algn="ctr"/>
            <a:r>
              <a:rPr lang="en-US" dirty="0"/>
              <a:t>Broken Test</a:t>
            </a:r>
          </a:p>
        </p:txBody>
      </p:sp>
      <p:sp>
        <p:nvSpPr>
          <p:cNvPr id="6" name="Rectangle 5">
            <a:extLst>
              <a:ext uri="{FF2B5EF4-FFF2-40B4-BE49-F238E27FC236}">
                <a16:creationId xmlns:a16="http://schemas.microsoft.com/office/drawing/2014/main" id="{2C8EAC7F-68DD-407F-AD1E-2D3DB9050C47}"/>
              </a:ext>
            </a:extLst>
          </p:cNvPr>
          <p:cNvSpPr/>
          <p:nvPr/>
        </p:nvSpPr>
        <p:spPr>
          <a:xfrm>
            <a:off x="6147585" y="1921264"/>
            <a:ext cx="1410770" cy="6780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Generate</a:t>
            </a:r>
          </a:p>
          <a:p>
            <a:pPr algn="ctr"/>
            <a:r>
              <a:rPr lang="en-US" dirty="0"/>
              <a:t>Candidates</a:t>
            </a:r>
          </a:p>
        </p:txBody>
      </p:sp>
      <p:sp>
        <p:nvSpPr>
          <p:cNvPr id="12" name="Arrow: Right 11">
            <a:extLst>
              <a:ext uri="{FF2B5EF4-FFF2-40B4-BE49-F238E27FC236}">
                <a16:creationId xmlns:a16="http://schemas.microsoft.com/office/drawing/2014/main" id="{0393931E-E5BE-4053-8C18-A509F782F527}"/>
              </a:ext>
            </a:extLst>
          </p:cNvPr>
          <p:cNvSpPr/>
          <p:nvPr/>
        </p:nvSpPr>
        <p:spPr>
          <a:xfrm>
            <a:off x="2309331" y="2090787"/>
            <a:ext cx="827070" cy="339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3" name="Arrow: Right 12">
            <a:extLst>
              <a:ext uri="{FF2B5EF4-FFF2-40B4-BE49-F238E27FC236}">
                <a16:creationId xmlns:a16="http://schemas.microsoft.com/office/drawing/2014/main" id="{6CF37DF1-300D-443E-8DDD-7D264A94E6E7}"/>
              </a:ext>
            </a:extLst>
          </p:cNvPr>
          <p:cNvSpPr/>
          <p:nvPr/>
        </p:nvSpPr>
        <p:spPr>
          <a:xfrm>
            <a:off x="5133012" y="2090787"/>
            <a:ext cx="827070" cy="339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7" name="Rectangle 16">
            <a:extLst>
              <a:ext uri="{FF2B5EF4-FFF2-40B4-BE49-F238E27FC236}">
                <a16:creationId xmlns:a16="http://schemas.microsoft.com/office/drawing/2014/main" id="{44445705-AA91-4422-ABB7-65D006D43CB2}"/>
              </a:ext>
            </a:extLst>
          </p:cNvPr>
          <p:cNvSpPr/>
          <p:nvPr/>
        </p:nvSpPr>
        <p:spPr>
          <a:xfrm>
            <a:off x="6001912" y="1795271"/>
            <a:ext cx="1712200" cy="928679"/>
          </a:xfrm>
          <a:prstGeom prst="rect">
            <a:avLst/>
          </a:prstGeom>
          <a:noFill/>
          <a:ln w="57150">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7A1B07B-2568-4B8B-8962-CEB524536280}"/>
              </a:ext>
            </a:extLst>
          </p:cNvPr>
          <p:cNvSpPr/>
          <p:nvPr/>
        </p:nvSpPr>
        <p:spPr>
          <a:xfrm>
            <a:off x="3249083" y="1795271"/>
            <a:ext cx="1712200" cy="928679"/>
          </a:xfrm>
          <a:prstGeom prst="rect">
            <a:avLst/>
          </a:prstGeom>
          <a:noFill/>
          <a:ln w="57150">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Picture 73">
            <a:extLst>
              <a:ext uri="{FF2B5EF4-FFF2-40B4-BE49-F238E27FC236}">
                <a16:creationId xmlns:a16="http://schemas.microsoft.com/office/drawing/2014/main" id="{8D5226D5-26D0-4C2D-B54E-7B2CAB2948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161" y="2770891"/>
            <a:ext cx="7438476" cy="3903171"/>
          </a:xfrm>
          <a:prstGeom prst="rect">
            <a:avLst/>
          </a:prstGeom>
        </p:spPr>
      </p:pic>
      <p:grpSp>
        <p:nvGrpSpPr>
          <p:cNvPr id="10" name="Group 9">
            <a:extLst>
              <a:ext uri="{FF2B5EF4-FFF2-40B4-BE49-F238E27FC236}">
                <a16:creationId xmlns:a16="http://schemas.microsoft.com/office/drawing/2014/main" id="{C3485925-6A27-4A3B-8A71-C8D3754E5B1F}"/>
              </a:ext>
            </a:extLst>
          </p:cNvPr>
          <p:cNvGrpSpPr/>
          <p:nvPr/>
        </p:nvGrpSpPr>
        <p:grpSpPr>
          <a:xfrm>
            <a:off x="1175596" y="5003898"/>
            <a:ext cx="2402958" cy="1253729"/>
            <a:chOff x="1202176" y="4987950"/>
            <a:chExt cx="2402958" cy="1253729"/>
          </a:xfrm>
        </p:grpSpPr>
        <p:grpSp>
          <p:nvGrpSpPr>
            <p:cNvPr id="75" name="Group 74">
              <a:extLst>
                <a:ext uri="{FF2B5EF4-FFF2-40B4-BE49-F238E27FC236}">
                  <a16:creationId xmlns:a16="http://schemas.microsoft.com/office/drawing/2014/main" id="{90B8C779-A3E3-4CA7-B077-5A867AFE9D3C}"/>
                </a:ext>
              </a:extLst>
            </p:cNvPr>
            <p:cNvGrpSpPr/>
            <p:nvPr/>
          </p:nvGrpSpPr>
          <p:grpSpPr>
            <a:xfrm>
              <a:off x="1202176" y="4987950"/>
              <a:ext cx="2402958" cy="809252"/>
              <a:chOff x="1186418" y="4915483"/>
              <a:chExt cx="2402958" cy="809252"/>
            </a:xfrm>
            <a:solidFill>
              <a:srgbClr val="00B0F0"/>
            </a:solidFill>
          </p:grpSpPr>
          <p:sp>
            <p:nvSpPr>
              <p:cNvPr id="76" name="Rectangle 75">
                <a:extLst>
                  <a:ext uri="{FF2B5EF4-FFF2-40B4-BE49-F238E27FC236}">
                    <a16:creationId xmlns:a16="http://schemas.microsoft.com/office/drawing/2014/main" id="{7034F247-BB66-4959-97B8-ACCB145F1C61}"/>
                  </a:ext>
                </a:extLst>
              </p:cNvPr>
              <p:cNvSpPr/>
              <p:nvPr/>
            </p:nvSpPr>
            <p:spPr>
              <a:xfrm>
                <a:off x="1186418" y="4919294"/>
                <a:ext cx="2402958" cy="80544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Isosceles Triangle 76">
                <a:extLst>
                  <a:ext uri="{FF2B5EF4-FFF2-40B4-BE49-F238E27FC236}">
                    <a16:creationId xmlns:a16="http://schemas.microsoft.com/office/drawing/2014/main" id="{C65D69E6-C28A-4788-9DCB-9472D89A1F48}"/>
                  </a:ext>
                </a:extLst>
              </p:cNvPr>
              <p:cNvSpPr/>
              <p:nvPr/>
            </p:nvSpPr>
            <p:spPr>
              <a:xfrm rot="10800000">
                <a:off x="2131932" y="4915483"/>
                <a:ext cx="506612" cy="4367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2" name="TextBox 91">
              <a:extLst>
                <a:ext uri="{FF2B5EF4-FFF2-40B4-BE49-F238E27FC236}">
                  <a16:creationId xmlns:a16="http://schemas.microsoft.com/office/drawing/2014/main" id="{EC97E35C-BAC4-4AE0-8B76-E9F23FED5D3D}"/>
                </a:ext>
              </a:extLst>
            </p:cNvPr>
            <p:cNvSpPr txBox="1"/>
            <p:nvPr/>
          </p:nvSpPr>
          <p:spPr>
            <a:xfrm>
              <a:off x="2163460" y="5872347"/>
              <a:ext cx="490840" cy="369332"/>
            </a:xfrm>
            <a:prstGeom prst="rect">
              <a:avLst/>
            </a:prstGeom>
            <a:noFill/>
          </p:spPr>
          <p:txBody>
            <a:bodyPr wrap="none" rtlCol="0">
              <a:spAutoFit/>
            </a:bodyPr>
            <a:lstStyle/>
            <a:p>
              <a:r>
                <a:rPr lang="en-US" dirty="0"/>
                <a:t>④</a:t>
              </a:r>
            </a:p>
          </p:txBody>
        </p:sp>
      </p:grpSp>
      <p:grpSp>
        <p:nvGrpSpPr>
          <p:cNvPr id="14" name="Group 13">
            <a:extLst>
              <a:ext uri="{FF2B5EF4-FFF2-40B4-BE49-F238E27FC236}">
                <a16:creationId xmlns:a16="http://schemas.microsoft.com/office/drawing/2014/main" id="{25592C07-2749-4BDA-84BE-F43A66E90E29}"/>
              </a:ext>
            </a:extLst>
          </p:cNvPr>
          <p:cNvGrpSpPr/>
          <p:nvPr/>
        </p:nvGrpSpPr>
        <p:grpSpPr>
          <a:xfrm>
            <a:off x="748483" y="4055875"/>
            <a:ext cx="2830069" cy="1388489"/>
            <a:chOff x="775063" y="4039927"/>
            <a:chExt cx="2830069" cy="1388489"/>
          </a:xfrm>
        </p:grpSpPr>
        <p:grpSp>
          <p:nvGrpSpPr>
            <p:cNvPr id="78" name="Group 77">
              <a:extLst>
                <a:ext uri="{FF2B5EF4-FFF2-40B4-BE49-F238E27FC236}">
                  <a16:creationId xmlns:a16="http://schemas.microsoft.com/office/drawing/2014/main" id="{9AACFC4E-FA8F-4A66-B9DF-311704E7AF07}"/>
                </a:ext>
              </a:extLst>
            </p:cNvPr>
            <p:cNvGrpSpPr/>
            <p:nvPr/>
          </p:nvGrpSpPr>
          <p:grpSpPr>
            <a:xfrm>
              <a:off x="1196857" y="4039927"/>
              <a:ext cx="2408275" cy="1388489"/>
              <a:chOff x="1095153" y="2814681"/>
              <a:chExt cx="2408275" cy="1388489"/>
            </a:xfrm>
            <a:solidFill>
              <a:schemeClr val="accent2">
                <a:alpha val="10000"/>
              </a:schemeClr>
            </a:solidFill>
          </p:grpSpPr>
          <p:sp>
            <p:nvSpPr>
              <p:cNvPr id="79" name="Rectangle 78">
                <a:extLst>
                  <a:ext uri="{FF2B5EF4-FFF2-40B4-BE49-F238E27FC236}">
                    <a16:creationId xmlns:a16="http://schemas.microsoft.com/office/drawing/2014/main" id="{87C285D7-525A-449E-889F-AF562CEC47C4}"/>
                  </a:ext>
                </a:extLst>
              </p:cNvPr>
              <p:cNvSpPr/>
              <p:nvPr/>
            </p:nvSpPr>
            <p:spPr>
              <a:xfrm>
                <a:off x="1095153" y="3087752"/>
                <a:ext cx="2408275" cy="68249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Isosceles Triangle 79">
                <a:extLst>
                  <a:ext uri="{FF2B5EF4-FFF2-40B4-BE49-F238E27FC236}">
                    <a16:creationId xmlns:a16="http://schemas.microsoft.com/office/drawing/2014/main" id="{A885B7F5-1F1D-4154-BD06-76246A99767D}"/>
                  </a:ext>
                </a:extLst>
              </p:cNvPr>
              <p:cNvSpPr/>
              <p:nvPr/>
            </p:nvSpPr>
            <p:spPr>
              <a:xfrm rot="10800000">
                <a:off x="1447903" y="3087753"/>
                <a:ext cx="506612" cy="43673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Oval 80">
                <a:extLst>
                  <a:ext uri="{FF2B5EF4-FFF2-40B4-BE49-F238E27FC236}">
                    <a16:creationId xmlns:a16="http://schemas.microsoft.com/office/drawing/2014/main" id="{6495AF03-3891-4812-A575-61176066E37C}"/>
                  </a:ext>
                </a:extLst>
              </p:cNvPr>
              <p:cNvSpPr/>
              <p:nvPr/>
            </p:nvSpPr>
            <p:spPr>
              <a:xfrm>
                <a:off x="2614758" y="2814681"/>
                <a:ext cx="575857" cy="5758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82" name="Isosceles Triangle 81">
                <a:extLst>
                  <a:ext uri="{FF2B5EF4-FFF2-40B4-BE49-F238E27FC236}">
                    <a16:creationId xmlns:a16="http://schemas.microsoft.com/office/drawing/2014/main" id="{232411BF-FE2F-4AAF-AF3B-0B5E288B8F72}"/>
                  </a:ext>
                </a:extLst>
              </p:cNvPr>
              <p:cNvSpPr/>
              <p:nvPr/>
            </p:nvSpPr>
            <p:spPr>
              <a:xfrm rot="10800000">
                <a:off x="2045984" y="3766436"/>
                <a:ext cx="506612" cy="43673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1" name="TextBox 90">
              <a:extLst>
                <a:ext uri="{FF2B5EF4-FFF2-40B4-BE49-F238E27FC236}">
                  <a16:creationId xmlns:a16="http://schemas.microsoft.com/office/drawing/2014/main" id="{71AB3FC6-4636-46E3-8B11-EC665C1D66B3}"/>
                </a:ext>
              </a:extLst>
            </p:cNvPr>
            <p:cNvSpPr txBox="1"/>
            <p:nvPr/>
          </p:nvSpPr>
          <p:spPr>
            <a:xfrm>
              <a:off x="775063" y="4469634"/>
              <a:ext cx="490840" cy="369332"/>
            </a:xfrm>
            <a:prstGeom prst="rect">
              <a:avLst/>
            </a:prstGeom>
            <a:noFill/>
          </p:spPr>
          <p:txBody>
            <a:bodyPr wrap="none" rtlCol="0">
              <a:spAutoFit/>
            </a:bodyPr>
            <a:lstStyle/>
            <a:p>
              <a:r>
                <a:rPr lang="en-US" dirty="0"/>
                <a:t>③</a:t>
              </a:r>
            </a:p>
          </p:txBody>
        </p:sp>
        <p:sp>
          <p:nvSpPr>
            <p:cNvPr id="93" name="TextBox 92">
              <a:extLst>
                <a:ext uri="{FF2B5EF4-FFF2-40B4-BE49-F238E27FC236}">
                  <a16:creationId xmlns:a16="http://schemas.microsoft.com/office/drawing/2014/main" id="{69C946E9-90CC-44CC-B946-7D9C98CEC8A7}"/>
                </a:ext>
              </a:extLst>
            </p:cNvPr>
            <p:cNvSpPr txBox="1"/>
            <p:nvPr/>
          </p:nvSpPr>
          <p:spPr>
            <a:xfrm>
              <a:off x="1659542" y="4403866"/>
              <a:ext cx="1718740" cy="523220"/>
            </a:xfrm>
            <a:prstGeom prst="rect">
              <a:avLst/>
            </a:prstGeom>
            <a:noFill/>
          </p:spPr>
          <p:txBody>
            <a:bodyPr wrap="none" rtlCol="0">
              <a:spAutoFit/>
            </a:bodyPr>
            <a:lstStyle/>
            <a:p>
              <a:r>
                <a:rPr lang="en-US" sz="2800" dirty="0" err="1">
                  <a:solidFill>
                    <a:schemeClr val="bg1"/>
                  </a:solidFill>
                </a:rPr>
                <a:t>e.map</a:t>
              </a:r>
              <a:r>
                <a:rPr lang="en-US" sz="2800" dirty="0">
                  <a:solidFill>
                    <a:schemeClr val="bg1"/>
                  </a:solidFill>
                </a:rPr>
                <a:t> = ...</a:t>
              </a:r>
            </a:p>
          </p:txBody>
        </p:sp>
      </p:grpSp>
      <p:sp>
        <p:nvSpPr>
          <p:cNvPr id="3" name="TextBox 2">
            <a:extLst>
              <a:ext uri="{FF2B5EF4-FFF2-40B4-BE49-F238E27FC236}">
                <a16:creationId xmlns:a16="http://schemas.microsoft.com/office/drawing/2014/main" id="{1DE234A2-CDE5-4368-9640-F4B62D242EC8}"/>
              </a:ext>
            </a:extLst>
          </p:cNvPr>
          <p:cNvSpPr txBox="1"/>
          <p:nvPr/>
        </p:nvSpPr>
        <p:spPr>
          <a:xfrm>
            <a:off x="4388714" y="3186607"/>
            <a:ext cx="2667012" cy="646331"/>
          </a:xfrm>
          <a:prstGeom prst="rect">
            <a:avLst/>
          </a:prstGeom>
          <a:noFill/>
        </p:spPr>
        <p:txBody>
          <a:bodyPr wrap="none" rtlCol="0">
            <a:spAutoFit/>
          </a:bodyPr>
          <a:lstStyle/>
          <a:p>
            <a:pPr marL="285750" indent="-285750">
              <a:buFont typeface="Arial" panose="020B0604020202020204" pitchFamily="34" charset="0"/>
              <a:buChar char="•"/>
            </a:pPr>
            <a:r>
              <a:rPr lang="en-US" dirty="0"/>
              <a:t>Search-based approach</a:t>
            </a:r>
          </a:p>
          <a:p>
            <a:pPr marL="285750" indent="-285750">
              <a:buFont typeface="Arial" panose="020B0604020202020204" pitchFamily="34" charset="0"/>
              <a:buChar char="•"/>
            </a:pPr>
            <a:r>
              <a:rPr lang="en-US" dirty="0"/>
              <a:t>Type matching</a:t>
            </a:r>
          </a:p>
        </p:txBody>
      </p:sp>
      <p:grpSp>
        <p:nvGrpSpPr>
          <p:cNvPr id="94" name="Group 93">
            <a:extLst>
              <a:ext uri="{FF2B5EF4-FFF2-40B4-BE49-F238E27FC236}">
                <a16:creationId xmlns:a16="http://schemas.microsoft.com/office/drawing/2014/main" id="{FD9C5CF3-2809-4DCD-A5D6-35B6F16BC7E1}"/>
              </a:ext>
            </a:extLst>
          </p:cNvPr>
          <p:cNvGrpSpPr/>
          <p:nvPr/>
        </p:nvGrpSpPr>
        <p:grpSpPr>
          <a:xfrm>
            <a:off x="4721980" y="4055447"/>
            <a:ext cx="1856249" cy="1388489"/>
            <a:chOff x="1647179" y="2814681"/>
            <a:chExt cx="1856249" cy="1388489"/>
          </a:xfrm>
          <a:solidFill>
            <a:schemeClr val="accent2"/>
          </a:solidFill>
        </p:grpSpPr>
        <p:sp>
          <p:nvSpPr>
            <p:cNvPr id="95" name="Rectangle 94">
              <a:extLst>
                <a:ext uri="{FF2B5EF4-FFF2-40B4-BE49-F238E27FC236}">
                  <a16:creationId xmlns:a16="http://schemas.microsoft.com/office/drawing/2014/main" id="{66764A48-7172-45B4-A56B-63D17C6D2855}"/>
                </a:ext>
              </a:extLst>
            </p:cNvPr>
            <p:cNvSpPr/>
            <p:nvPr/>
          </p:nvSpPr>
          <p:spPr>
            <a:xfrm>
              <a:off x="1647179" y="3087752"/>
              <a:ext cx="1856249" cy="6824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Oval 96">
              <a:extLst>
                <a:ext uri="{FF2B5EF4-FFF2-40B4-BE49-F238E27FC236}">
                  <a16:creationId xmlns:a16="http://schemas.microsoft.com/office/drawing/2014/main" id="{7C221EA5-E789-46F6-B2FE-9A6E808C5697}"/>
                </a:ext>
              </a:extLst>
            </p:cNvPr>
            <p:cNvSpPr/>
            <p:nvPr/>
          </p:nvSpPr>
          <p:spPr>
            <a:xfrm>
              <a:off x="2614758" y="2814681"/>
              <a:ext cx="575857" cy="57585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98" name="Isosceles Triangle 97">
              <a:extLst>
                <a:ext uri="{FF2B5EF4-FFF2-40B4-BE49-F238E27FC236}">
                  <a16:creationId xmlns:a16="http://schemas.microsoft.com/office/drawing/2014/main" id="{256F1245-88BD-47F6-AF03-5A5B62C6730B}"/>
                </a:ext>
              </a:extLst>
            </p:cNvPr>
            <p:cNvSpPr/>
            <p:nvPr/>
          </p:nvSpPr>
          <p:spPr>
            <a:xfrm rot="10800000">
              <a:off x="2045984" y="3766436"/>
              <a:ext cx="506612" cy="43673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 name="Group 8">
            <a:extLst>
              <a:ext uri="{FF2B5EF4-FFF2-40B4-BE49-F238E27FC236}">
                <a16:creationId xmlns:a16="http://schemas.microsoft.com/office/drawing/2014/main" id="{83152EA1-A9BC-49ED-AFBE-CB392BEA13C1}"/>
              </a:ext>
            </a:extLst>
          </p:cNvPr>
          <p:cNvGrpSpPr/>
          <p:nvPr/>
        </p:nvGrpSpPr>
        <p:grpSpPr>
          <a:xfrm>
            <a:off x="2378744" y="3285460"/>
            <a:ext cx="1201480" cy="1346272"/>
            <a:chOff x="2405324" y="3269512"/>
            <a:chExt cx="1201480" cy="1346272"/>
          </a:xfrm>
        </p:grpSpPr>
        <p:grpSp>
          <p:nvGrpSpPr>
            <p:cNvPr id="83" name="Group 82">
              <a:extLst>
                <a:ext uri="{FF2B5EF4-FFF2-40B4-BE49-F238E27FC236}">
                  <a16:creationId xmlns:a16="http://schemas.microsoft.com/office/drawing/2014/main" id="{CA0E22B9-274F-4283-86EC-F44EDC24699A}"/>
                </a:ext>
              </a:extLst>
            </p:cNvPr>
            <p:cNvGrpSpPr/>
            <p:nvPr/>
          </p:nvGrpSpPr>
          <p:grpSpPr>
            <a:xfrm>
              <a:off x="2405324" y="3630462"/>
              <a:ext cx="1201480" cy="985322"/>
              <a:chOff x="2301948" y="1460169"/>
              <a:chExt cx="1201480" cy="985322"/>
            </a:xfrm>
            <a:solidFill>
              <a:schemeClr val="accent6"/>
            </a:solidFill>
          </p:grpSpPr>
          <p:sp>
            <p:nvSpPr>
              <p:cNvPr id="84" name="Rectangle 83">
                <a:extLst>
                  <a:ext uri="{FF2B5EF4-FFF2-40B4-BE49-F238E27FC236}">
                    <a16:creationId xmlns:a16="http://schemas.microsoft.com/office/drawing/2014/main" id="{27259903-7904-4C98-BDDC-F955C0A6B409}"/>
                  </a:ext>
                </a:extLst>
              </p:cNvPr>
              <p:cNvSpPr/>
              <p:nvPr/>
            </p:nvSpPr>
            <p:spPr>
              <a:xfrm>
                <a:off x="2301948" y="1460169"/>
                <a:ext cx="1201480" cy="68249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4D6BCABF-65DA-48C2-8634-7627AD39391D}"/>
                  </a:ext>
                </a:extLst>
              </p:cNvPr>
              <p:cNvSpPr/>
              <p:nvPr/>
            </p:nvSpPr>
            <p:spPr>
              <a:xfrm>
                <a:off x="2614759" y="1869634"/>
                <a:ext cx="575857" cy="5758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grpSp>
        <p:sp>
          <p:nvSpPr>
            <p:cNvPr id="90" name="TextBox 89">
              <a:extLst>
                <a:ext uri="{FF2B5EF4-FFF2-40B4-BE49-F238E27FC236}">
                  <a16:creationId xmlns:a16="http://schemas.microsoft.com/office/drawing/2014/main" id="{0825FB05-AAFC-4712-B997-7262CAE88DC7}"/>
                </a:ext>
              </a:extLst>
            </p:cNvPr>
            <p:cNvSpPr txBox="1"/>
            <p:nvPr/>
          </p:nvSpPr>
          <p:spPr>
            <a:xfrm>
              <a:off x="2849526" y="3269512"/>
              <a:ext cx="490840" cy="369332"/>
            </a:xfrm>
            <a:prstGeom prst="rect">
              <a:avLst/>
            </a:prstGeom>
            <a:noFill/>
          </p:spPr>
          <p:txBody>
            <a:bodyPr wrap="none" rtlCol="0">
              <a:spAutoFit/>
            </a:bodyPr>
            <a:lstStyle/>
            <a:p>
              <a:r>
                <a:rPr lang="en-US" dirty="0"/>
                <a:t>②</a:t>
              </a:r>
            </a:p>
          </p:txBody>
        </p:sp>
      </p:grpSp>
      <p:grpSp>
        <p:nvGrpSpPr>
          <p:cNvPr id="7" name="Group 6">
            <a:extLst>
              <a:ext uri="{FF2B5EF4-FFF2-40B4-BE49-F238E27FC236}">
                <a16:creationId xmlns:a16="http://schemas.microsoft.com/office/drawing/2014/main" id="{40AC0F34-ED5C-49EC-8CEA-3BCA5600EC46}"/>
              </a:ext>
            </a:extLst>
          </p:cNvPr>
          <p:cNvGrpSpPr/>
          <p:nvPr/>
        </p:nvGrpSpPr>
        <p:grpSpPr>
          <a:xfrm>
            <a:off x="1175595" y="3249094"/>
            <a:ext cx="1201480" cy="1516546"/>
            <a:chOff x="1202175" y="3233146"/>
            <a:chExt cx="1201480" cy="1516546"/>
          </a:xfrm>
        </p:grpSpPr>
        <p:grpSp>
          <p:nvGrpSpPr>
            <p:cNvPr id="86" name="Group 85">
              <a:extLst>
                <a:ext uri="{FF2B5EF4-FFF2-40B4-BE49-F238E27FC236}">
                  <a16:creationId xmlns:a16="http://schemas.microsoft.com/office/drawing/2014/main" id="{0BD13F27-64A4-4790-A9CE-F4AC5A8097EE}"/>
                </a:ext>
              </a:extLst>
            </p:cNvPr>
            <p:cNvGrpSpPr/>
            <p:nvPr/>
          </p:nvGrpSpPr>
          <p:grpSpPr>
            <a:xfrm>
              <a:off x="1202175" y="3630462"/>
              <a:ext cx="1201480" cy="1119230"/>
              <a:chOff x="1456660" y="2301950"/>
              <a:chExt cx="898452" cy="836946"/>
            </a:xfrm>
          </p:grpSpPr>
          <p:sp>
            <p:nvSpPr>
              <p:cNvPr id="87" name="Rectangle 86">
                <a:extLst>
                  <a:ext uri="{FF2B5EF4-FFF2-40B4-BE49-F238E27FC236}">
                    <a16:creationId xmlns:a16="http://schemas.microsoft.com/office/drawing/2014/main" id="{A22D87B3-E9A7-43FF-B5E3-AC6690C4497A}"/>
                  </a:ext>
                </a:extLst>
              </p:cNvPr>
              <p:cNvSpPr/>
              <p:nvPr/>
            </p:nvSpPr>
            <p:spPr>
              <a:xfrm>
                <a:off x="1456660" y="2301950"/>
                <a:ext cx="898452" cy="5103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Isosceles Triangle 87">
                <a:extLst>
                  <a:ext uri="{FF2B5EF4-FFF2-40B4-BE49-F238E27FC236}">
                    <a16:creationId xmlns:a16="http://schemas.microsoft.com/office/drawing/2014/main" id="{D018C321-15DC-4253-9286-0A60CBBACB4D}"/>
                  </a:ext>
                </a:extLst>
              </p:cNvPr>
              <p:cNvSpPr/>
              <p:nvPr/>
            </p:nvSpPr>
            <p:spPr>
              <a:xfrm rot="10800000">
                <a:off x="1716467" y="2812312"/>
                <a:ext cx="378838" cy="32658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9" name="TextBox 88">
              <a:extLst>
                <a:ext uri="{FF2B5EF4-FFF2-40B4-BE49-F238E27FC236}">
                  <a16:creationId xmlns:a16="http://schemas.microsoft.com/office/drawing/2014/main" id="{CBB51396-0025-440C-8D90-F8E5B203E3A5}"/>
                </a:ext>
              </a:extLst>
            </p:cNvPr>
            <p:cNvSpPr txBox="1"/>
            <p:nvPr/>
          </p:nvSpPr>
          <p:spPr>
            <a:xfrm>
              <a:off x="1548580" y="3233146"/>
              <a:ext cx="490840" cy="369332"/>
            </a:xfrm>
            <a:prstGeom prst="rect">
              <a:avLst/>
            </a:prstGeom>
            <a:noFill/>
          </p:spPr>
          <p:txBody>
            <a:bodyPr wrap="none" rtlCol="0">
              <a:spAutoFit/>
            </a:bodyPr>
            <a:lstStyle/>
            <a:p>
              <a:r>
                <a:rPr lang="en-US" dirty="0"/>
                <a:t>①</a:t>
              </a:r>
            </a:p>
          </p:txBody>
        </p:sp>
      </p:grpSp>
    </p:spTree>
    <p:extLst>
      <p:ext uri="{BB962C8B-B14F-4D97-AF65-F5344CB8AC3E}">
        <p14:creationId xmlns:p14="http://schemas.microsoft.com/office/powerpoint/2010/main" val="1614197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500"/>
                                        <p:tgtEl>
                                          <p:spTgt spid="14"/>
                                        </p:tgtEl>
                                      </p:cBhvr>
                                    </p:animEffect>
                                    <p:set>
                                      <p:cBhvr>
                                        <p:cTn id="7" dur="1" fill="hold">
                                          <p:stCondLst>
                                            <p:cond delay="499"/>
                                          </p:stCondLst>
                                        </p:cTn>
                                        <p:tgtEl>
                                          <p:spTgt spid="14"/>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xit" presetSubtype="0" fill="hold" grpId="0" nodeType="withEffect">
                                  <p:stCondLst>
                                    <p:cond delay="0"/>
                                  </p:stCondLst>
                                  <p:childTnLst>
                                    <p:animEffect transition="out" filter="fade">
                                      <p:cBhvr>
                                        <p:cTn id="12" dur="500"/>
                                        <p:tgtEl>
                                          <p:spTgt spid="18"/>
                                        </p:tgtEl>
                                      </p:cBhvr>
                                    </p:animEffect>
                                    <p:set>
                                      <p:cBhvr>
                                        <p:cTn id="13" dur="1" fill="hold">
                                          <p:stCondLst>
                                            <p:cond delay="499"/>
                                          </p:stCondLst>
                                        </p:cTn>
                                        <p:tgtEl>
                                          <p:spTgt spid="18"/>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94"/>
                                        </p:tgtEl>
                                        <p:attrNameLst>
                                          <p:attrName>style.visibility</p:attrName>
                                        </p:attrNameLst>
                                      </p:cBhvr>
                                      <p:to>
                                        <p:strVal val="visible"/>
                                      </p:to>
                                    </p:set>
                                    <p:animEffect transition="in" filter="fade">
                                      <p:cBhvr>
                                        <p:cTn id="23" dur="500"/>
                                        <p:tgtEl>
                                          <p:spTgt spid="94"/>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path" presetSubtype="0" accel="50000" decel="50000" fill="hold" nodeType="clickEffect">
                                  <p:stCondLst>
                                    <p:cond delay="0"/>
                                  </p:stCondLst>
                                  <p:childTnLst>
                                    <p:animMotion origin="layout" path="M -1.94444E-6 -2.59259E-6 L -0.3276 -2.59259E-6 " pathEditMode="relative" rAng="0" ptsTypes="AA">
                                      <p:cBhvr>
                                        <p:cTn id="27" dur="2000" fill="hold"/>
                                        <p:tgtEl>
                                          <p:spTgt spid="94"/>
                                        </p:tgtEl>
                                        <p:attrNameLst>
                                          <p:attrName>ppt_x</p:attrName>
                                          <p:attrName>ppt_y</p:attrName>
                                        </p:attrNameLst>
                                      </p:cBhvr>
                                      <p:rCtr x="-16389" y="0"/>
                                    </p:animMotion>
                                  </p:childTnLst>
                                </p:cTn>
                              </p:par>
                              <p:par>
                                <p:cTn id="28" presetID="42" presetClass="path" presetSubtype="0" accel="50000" decel="50000" fill="hold" nodeType="withEffect">
                                  <p:stCondLst>
                                    <p:cond delay="0"/>
                                  </p:stCondLst>
                                  <p:childTnLst>
                                    <p:animMotion origin="layout" path="M -8.33333E-7 7.40741E-7 L -0.05694 -0.05671 " pathEditMode="relative" rAng="0" ptsTypes="AA">
                                      <p:cBhvr>
                                        <p:cTn id="29" dur="2000" fill="hold"/>
                                        <p:tgtEl>
                                          <p:spTgt spid="7"/>
                                        </p:tgtEl>
                                        <p:attrNameLst>
                                          <p:attrName>ppt_x</p:attrName>
                                          <p:attrName>ppt_y</p:attrName>
                                        </p:attrNameLst>
                                      </p:cBhvr>
                                      <p:rCtr x="-2847" y="-2847"/>
                                    </p:animMotion>
                                  </p:childTnLst>
                                </p:cTn>
                              </p:par>
                              <p:par>
                                <p:cTn id="30" presetID="42" presetClass="path" presetSubtype="0" accel="50000" decel="50000" fill="hold" nodeType="withEffect">
                                  <p:stCondLst>
                                    <p:cond delay="0"/>
                                  </p:stCondLst>
                                  <p:childTnLst>
                                    <p:animMotion origin="layout" path="M 4.16667E-6 -4.81481E-6 L 4.16667E-6 0.0713 " pathEditMode="relative" rAng="0" ptsTypes="AA">
                                      <p:cBhvr>
                                        <p:cTn id="31" dur="2000" fill="hold"/>
                                        <p:tgtEl>
                                          <p:spTgt spid="10"/>
                                        </p:tgtEl>
                                        <p:attrNameLst>
                                          <p:attrName>ppt_x</p:attrName>
                                          <p:attrName>ppt_y</p:attrName>
                                        </p:attrNameLst>
                                      </p:cBhvr>
                                      <p:rCtr x="0" y="3565"/>
                                    </p:animMotion>
                                  </p:childTnLst>
                                </p:cTn>
                              </p:par>
                            </p:childTnLst>
                          </p:cTn>
                        </p:par>
                      </p:childTnLst>
                    </p:cTn>
                  </p:par>
                  <p:par>
                    <p:cTn id="32" fill="hold">
                      <p:stCondLst>
                        <p:cond delay="indefinite"/>
                      </p:stCondLst>
                      <p:childTnLst>
                        <p:par>
                          <p:cTn id="33" fill="hold">
                            <p:stCondLst>
                              <p:cond delay="0"/>
                            </p:stCondLst>
                            <p:childTnLst>
                              <p:par>
                                <p:cTn id="34" presetID="42" presetClass="path" presetSubtype="0" accel="50000" decel="50000" fill="hold" nodeType="clickEffect">
                                  <p:stCondLst>
                                    <p:cond delay="0"/>
                                  </p:stCondLst>
                                  <p:childTnLst>
                                    <p:animMotion origin="layout" path="M 4.16667E-6 -4.81481E-6 L 4.16667E-6 0.0713 " pathEditMode="relative" rAng="0" ptsTypes="AA">
                                      <p:cBhvr>
                                        <p:cTn id="35" dur="2000" spd="-100000" fill="hold"/>
                                        <p:tgtEl>
                                          <p:spTgt spid="10"/>
                                        </p:tgtEl>
                                        <p:attrNameLst>
                                          <p:attrName>ppt_x</p:attrName>
                                          <p:attrName>ppt_y</p:attrName>
                                        </p:attrNameLst>
                                      </p:cBhvr>
                                      <p:rCtr x="0" y="3565"/>
                                    </p:animMotion>
                                  </p:childTnLst>
                                </p:cTn>
                              </p:par>
                            </p:childTnLst>
                          </p:cTn>
                        </p:par>
                      </p:childTnLst>
                    </p:cTn>
                  </p:par>
                  <p:par>
                    <p:cTn id="36" fill="hold">
                      <p:stCondLst>
                        <p:cond delay="indefinite"/>
                      </p:stCondLst>
                      <p:childTnLst>
                        <p:par>
                          <p:cTn id="37" fill="hold">
                            <p:stCondLst>
                              <p:cond delay="0"/>
                            </p:stCondLst>
                            <p:childTnLst>
                              <p:par>
                                <p:cTn id="38" presetID="10" presetClass="exit" presetSubtype="0" fill="hold" nodeType="clickEffect">
                                  <p:stCondLst>
                                    <p:cond delay="0"/>
                                  </p:stCondLst>
                                  <p:childTnLst>
                                    <p:animEffect transition="out" filter="fade">
                                      <p:cBhvr>
                                        <p:cTn id="39" dur="500"/>
                                        <p:tgtEl>
                                          <p:spTgt spid="7"/>
                                        </p:tgtEl>
                                      </p:cBhvr>
                                    </p:animEffect>
                                    <p:set>
                                      <p:cBhvr>
                                        <p:cTn id="40"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4A17B-128D-4F7D-84AC-71ED400F41ED}"/>
              </a:ext>
            </a:extLst>
          </p:cNvPr>
          <p:cNvSpPr>
            <a:spLocks noGrp="1"/>
          </p:cNvSpPr>
          <p:nvPr>
            <p:ph type="title"/>
          </p:nvPr>
        </p:nvSpPr>
        <p:spPr/>
        <p:txBody>
          <a:bodyPr/>
          <a:lstStyle/>
          <a:p>
            <a:r>
              <a:rPr lang="en-US" dirty="0"/>
              <a:t>Repair Candidate Generator</a:t>
            </a:r>
          </a:p>
        </p:txBody>
      </p:sp>
      <p:sp>
        <p:nvSpPr>
          <p:cNvPr id="4" name="Rectangle 3">
            <a:extLst>
              <a:ext uri="{FF2B5EF4-FFF2-40B4-BE49-F238E27FC236}">
                <a16:creationId xmlns:a16="http://schemas.microsoft.com/office/drawing/2014/main" id="{452E3CE3-1D22-45F5-848A-04AE75F7A4F8}"/>
              </a:ext>
            </a:extLst>
          </p:cNvPr>
          <p:cNvSpPr/>
          <p:nvPr/>
        </p:nvSpPr>
        <p:spPr>
          <a:xfrm>
            <a:off x="628650" y="1926404"/>
            <a:ext cx="1410770" cy="6780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Compare </a:t>
            </a:r>
          </a:p>
          <a:p>
            <a:pPr algn="ctr"/>
            <a:r>
              <a:rPr lang="en-US" dirty="0"/>
              <a:t>P and P’</a:t>
            </a:r>
          </a:p>
        </p:txBody>
      </p:sp>
      <p:sp>
        <p:nvSpPr>
          <p:cNvPr id="5" name="Rectangle 4">
            <a:extLst>
              <a:ext uri="{FF2B5EF4-FFF2-40B4-BE49-F238E27FC236}">
                <a16:creationId xmlns:a16="http://schemas.microsoft.com/office/drawing/2014/main" id="{433F8958-2243-47CA-8292-0D295CFA47E5}"/>
              </a:ext>
            </a:extLst>
          </p:cNvPr>
          <p:cNvSpPr/>
          <p:nvPr/>
        </p:nvSpPr>
        <p:spPr>
          <a:xfrm>
            <a:off x="3388118" y="1926403"/>
            <a:ext cx="1410770" cy="6780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Analyze</a:t>
            </a:r>
          </a:p>
          <a:p>
            <a:pPr algn="ctr"/>
            <a:r>
              <a:rPr lang="en-US" dirty="0"/>
              <a:t>Broken Test</a:t>
            </a:r>
          </a:p>
        </p:txBody>
      </p:sp>
      <p:sp>
        <p:nvSpPr>
          <p:cNvPr id="6" name="Rectangle 5">
            <a:extLst>
              <a:ext uri="{FF2B5EF4-FFF2-40B4-BE49-F238E27FC236}">
                <a16:creationId xmlns:a16="http://schemas.microsoft.com/office/drawing/2014/main" id="{2C8EAC7F-68DD-407F-AD1E-2D3DB9050C47}"/>
              </a:ext>
            </a:extLst>
          </p:cNvPr>
          <p:cNvSpPr/>
          <p:nvPr/>
        </p:nvSpPr>
        <p:spPr>
          <a:xfrm>
            <a:off x="6147585" y="1921264"/>
            <a:ext cx="1410770" cy="6780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Generate</a:t>
            </a:r>
          </a:p>
          <a:p>
            <a:pPr algn="ctr"/>
            <a:r>
              <a:rPr lang="en-US" dirty="0"/>
              <a:t>Candidates</a:t>
            </a:r>
          </a:p>
        </p:txBody>
      </p:sp>
      <p:sp>
        <p:nvSpPr>
          <p:cNvPr id="12" name="Arrow: Right 11">
            <a:extLst>
              <a:ext uri="{FF2B5EF4-FFF2-40B4-BE49-F238E27FC236}">
                <a16:creationId xmlns:a16="http://schemas.microsoft.com/office/drawing/2014/main" id="{0393931E-E5BE-4053-8C18-A509F782F527}"/>
              </a:ext>
            </a:extLst>
          </p:cNvPr>
          <p:cNvSpPr/>
          <p:nvPr/>
        </p:nvSpPr>
        <p:spPr>
          <a:xfrm>
            <a:off x="2309331" y="2090787"/>
            <a:ext cx="827070" cy="339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3" name="Arrow: Right 12">
            <a:extLst>
              <a:ext uri="{FF2B5EF4-FFF2-40B4-BE49-F238E27FC236}">
                <a16:creationId xmlns:a16="http://schemas.microsoft.com/office/drawing/2014/main" id="{6CF37DF1-300D-443E-8DDD-7D264A94E6E7}"/>
              </a:ext>
            </a:extLst>
          </p:cNvPr>
          <p:cNvSpPr/>
          <p:nvPr/>
        </p:nvSpPr>
        <p:spPr>
          <a:xfrm>
            <a:off x="5133012" y="2090787"/>
            <a:ext cx="827070" cy="339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7" name="Rectangle 16">
            <a:extLst>
              <a:ext uri="{FF2B5EF4-FFF2-40B4-BE49-F238E27FC236}">
                <a16:creationId xmlns:a16="http://schemas.microsoft.com/office/drawing/2014/main" id="{44445705-AA91-4422-ABB7-65D006D43CB2}"/>
              </a:ext>
            </a:extLst>
          </p:cNvPr>
          <p:cNvSpPr/>
          <p:nvPr/>
        </p:nvSpPr>
        <p:spPr>
          <a:xfrm>
            <a:off x="6001912" y="1795271"/>
            <a:ext cx="1712200" cy="928679"/>
          </a:xfrm>
          <a:prstGeom prst="rect">
            <a:avLst/>
          </a:prstGeom>
          <a:noFill/>
          <a:ln w="57150">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C4C79DCC-E8A6-4F0F-82A0-E1D390B3795F}"/>
              </a:ext>
            </a:extLst>
          </p:cNvPr>
          <p:cNvSpPr/>
          <p:nvPr/>
        </p:nvSpPr>
        <p:spPr>
          <a:xfrm>
            <a:off x="5668457" y="5035884"/>
            <a:ext cx="1410770" cy="6780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Add Pieces</a:t>
            </a:r>
          </a:p>
        </p:txBody>
      </p:sp>
      <p:sp>
        <p:nvSpPr>
          <p:cNvPr id="29" name="Rectangle 28">
            <a:extLst>
              <a:ext uri="{FF2B5EF4-FFF2-40B4-BE49-F238E27FC236}">
                <a16:creationId xmlns:a16="http://schemas.microsoft.com/office/drawing/2014/main" id="{4B4F9CAD-4C3B-41DB-881F-ADC879CACEBA}"/>
              </a:ext>
            </a:extLst>
          </p:cNvPr>
          <p:cNvSpPr/>
          <p:nvPr/>
        </p:nvSpPr>
        <p:spPr>
          <a:xfrm>
            <a:off x="5668457" y="6046114"/>
            <a:ext cx="1410770" cy="6780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Fit Pieces</a:t>
            </a:r>
          </a:p>
          <a:p>
            <a:pPr algn="ctr"/>
            <a:r>
              <a:rPr lang="en-US" dirty="0"/>
              <a:t>Together</a:t>
            </a:r>
          </a:p>
        </p:txBody>
      </p:sp>
      <p:sp>
        <p:nvSpPr>
          <p:cNvPr id="30" name="Arrow: Curved Left 29">
            <a:extLst>
              <a:ext uri="{FF2B5EF4-FFF2-40B4-BE49-F238E27FC236}">
                <a16:creationId xmlns:a16="http://schemas.microsoft.com/office/drawing/2014/main" id="{3192CB78-A133-424D-A170-F62F545B1D60}"/>
              </a:ext>
            </a:extLst>
          </p:cNvPr>
          <p:cNvSpPr/>
          <p:nvPr/>
        </p:nvSpPr>
        <p:spPr>
          <a:xfrm>
            <a:off x="7217928" y="5301575"/>
            <a:ext cx="614523" cy="118804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Arrow: Curved Left 30">
            <a:extLst>
              <a:ext uri="{FF2B5EF4-FFF2-40B4-BE49-F238E27FC236}">
                <a16:creationId xmlns:a16="http://schemas.microsoft.com/office/drawing/2014/main" id="{48FE8398-3A4A-423A-94E0-CD628B040B42}"/>
              </a:ext>
            </a:extLst>
          </p:cNvPr>
          <p:cNvSpPr/>
          <p:nvPr/>
        </p:nvSpPr>
        <p:spPr>
          <a:xfrm rot="10800000">
            <a:off x="4889868" y="5245071"/>
            <a:ext cx="614523" cy="1188039"/>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Rectangle 45">
            <a:extLst>
              <a:ext uri="{FF2B5EF4-FFF2-40B4-BE49-F238E27FC236}">
                <a16:creationId xmlns:a16="http://schemas.microsoft.com/office/drawing/2014/main" id="{4BC9E6BE-5018-4389-89B6-66649DCC5392}"/>
              </a:ext>
            </a:extLst>
          </p:cNvPr>
          <p:cNvSpPr/>
          <p:nvPr/>
        </p:nvSpPr>
        <p:spPr>
          <a:xfrm>
            <a:off x="655425" y="3059094"/>
            <a:ext cx="2665969" cy="292608"/>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2: </a:t>
            </a:r>
            <a:r>
              <a:rPr lang="en-US" sz="1600" dirty="0" err="1"/>
              <a:t>PrimitiveEntityMap</a:t>
            </a:r>
            <a:r>
              <a:rPr lang="en-US" sz="1600" dirty="0"/>
              <a:t>.&lt;</a:t>
            </a:r>
            <a:r>
              <a:rPr lang="en-US" sz="1600" dirty="0" err="1"/>
              <a:t>init</a:t>
            </a:r>
            <a:r>
              <a:rPr lang="en-US" sz="1600" dirty="0"/>
              <a:t>&gt;()</a:t>
            </a:r>
          </a:p>
        </p:txBody>
      </p:sp>
      <p:sp>
        <p:nvSpPr>
          <p:cNvPr id="49" name="Rectangle: Rounded Corners 48">
            <a:extLst>
              <a:ext uri="{FF2B5EF4-FFF2-40B4-BE49-F238E27FC236}">
                <a16:creationId xmlns:a16="http://schemas.microsoft.com/office/drawing/2014/main" id="{9C88C22D-6D91-47B0-8702-97947613CAF4}"/>
              </a:ext>
            </a:extLst>
          </p:cNvPr>
          <p:cNvSpPr/>
          <p:nvPr/>
        </p:nvSpPr>
        <p:spPr>
          <a:xfrm>
            <a:off x="974411" y="3896928"/>
            <a:ext cx="2038369" cy="292609"/>
          </a:xfrm>
          <a:prstGeom prst="roundRect">
            <a:avLst/>
          </a:prstGeom>
          <a:ln w="19050">
            <a:prstDash val="lgDash"/>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3: </a:t>
            </a:r>
            <a:r>
              <a:rPr lang="en-US" sz="1600" dirty="0" err="1"/>
              <a:t>PrimitiveEntityMap</a:t>
            </a:r>
            <a:endParaRPr lang="en-US" sz="1600" dirty="0"/>
          </a:p>
        </p:txBody>
      </p:sp>
      <p:cxnSp>
        <p:nvCxnSpPr>
          <p:cNvPr id="52" name="Straight Arrow Connector 51">
            <a:extLst>
              <a:ext uri="{FF2B5EF4-FFF2-40B4-BE49-F238E27FC236}">
                <a16:creationId xmlns:a16="http://schemas.microsoft.com/office/drawing/2014/main" id="{1793BC1B-F8FF-4615-9834-F58B73ABB16B}"/>
              </a:ext>
            </a:extLst>
          </p:cNvPr>
          <p:cNvCxnSpPr>
            <a:stCxn id="46" idx="2"/>
            <a:endCxn id="49" idx="0"/>
          </p:cNvCxnSpPr>
          <p:nvPr/>
        </p:nvCxnSpPr>
        <p:spPr>
          <a:xfrm>
            <a:off x="1988410" y="3351702"/>
            <a:ext cx="5186" cy="54522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56" name="Rectangle 55">
            <a:extLst>
              <a:ext uri="{FF2B5EF4-FFF2-40B4-BE49-F238E27FC236}">
                <a16:creationId xmlns:a16="http://schemas.microsoft.com/office/drawing/2014/main" id="{802E36F3-678D-46E3-9757-A08EF8F8F11D}"/>
              </a:ext>
            </a:extLst>
          </p:cNvPr>
          <p:cNvSpPr/>
          <p:nvPr/>
        </p:nvSpPr>
        <p:spPr>
          <a:xfrm>
            <a:off x="130179" y="6240709"/>
            <a:ext cx="3716462" cy="292608"/>
          </a:xfrm>
          <a:prstGeom prst="rect">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tx1"/>
                </a:solidFill>
              </a:rPr>
              <a:t>6: Entities.fillWithHtml40Entities(Entities)</a:t>
            </a:r>
          </a:p>
        </p:txBody>
      </p:sp>
      <p:sp>
        <p:nvSpPr>
          <p:cNvPr id="61" name="Rectangle 60">
            <a:extLst>
              <a:ext uri="{FF2B5EF4-FFF2-40B4-BE49-F238E27FC236}">
                <a16:creationId xmlns:a16="http://schemas.microsoft.com/office/drawing/2014/main" id="{FB11EFAA-2E7A-409A-8429-383E74E6307C}"/>
              </a:ext>
            </a:extLst>
          </p:cNvPr>
          <p:cNvSpPr/>
          <p:nvPr/>
        </p:nvSpPr>
        <p:spPr>
          <a:xfrm>
            <a:off x="669033" y="4754817"/>
            <a:ext cx="2638753" cy="292608"/>
          </a:xfrm>
          <a:prstGeom prst="rect">
            <a:avLst/>
          </a:prstGeom>
          <a:ln w="19050">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0070C0"/>
                </a:solidFill>
              </a:rPr>
              <a:t>7: Entities.&lt;</a:t>
            </a:r>
            <a:r>
              <a:rPr lang="en-US" sz="1600" dirty="0" err="1">
                <a:solidFill>
                  <a:srgbClr val="0070C0"/>
                </a:solidFill>
              </a:rPr>
              <a:t>init</a:t>
            </a:r>
            <a:r>
              <a:rPr lang="en-US" sz="1600" dirty="0">
                <a:solidFill>
                  <a:srgbClr val="0070C0"/>
                </a:solidFill>
              </a:rPr>
              <a:t>&gt;(</a:t>
            </a:r>
            <a:r>
              <a:rPr lang="en-US" sz="1600" dirty="0" err="1">
                <a:solidFill>
                  <a:srgbClr val="0070C0"/>
                </a:solidFill>
              </a:rPr>
              <a:t>EntityMap</a:t>
            </a:r>
            <a:r>
              <a:rPr lang="en-US" sz="1600" dirty="0">
                <a:solidFill>
                  <a:srgbClr val="0070C0"/>
                </a:solidFill>
              </a:rPr>
              <a:t>)</a:t>
            </a:r>
          </a:p>
        </p:txBody>
      </p:sp>
      <p:cxnSp>
        <p:nvCxnSpPr>
          <p:cNvPr id="62" name="Straight Arrow Connector 61">
            <a:extLst>
              <a:ext uri="{FF2B5EF4-FFF2-40B4-BE49-F238E27FC236}">
                <a16:creationId xmlns:a16="http://schemas.microsoft.com/office/drawing/2014/main" id="{A35EA1E1-C249-4D18-A2AF-BB556E7B4AD8}"/>
              </a:ext>
            </a:extLst>
          </p:cNvPr>
          <p:cNvCxnSpPr>
            <a:stCxn id="49" idx="2"/>
            <a:endCxn id="61" idx="0"/>
          </p:cNvCxnSpPr>
          <p:nvPr/>
        </p:nvCxnSpPr>
        <p:spPr>
          <a:xfrm flipH="1">
            <a:off x="1988410" y="4189537"/>
            <a:ext cx="5186" cy="56528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3" name="Rectangle: Rounded Corners 62">
            <a:extLst>
              <a:ext uri="{FF2B5EF4-FFF2-40B4-BE49-F238E27FC236}">
                <a16:creationId xmlns:a16="http://schemas.microsoft.com/office/drawing/2014/main" id="{5541938C-F384-4ACC-9D4B-5A108C4979C1}"/>
              </a:ext>
            </a:extLst>
          </p:cNvPr>
          <p:cNvSpPr/>
          <p:nvPr/>
        </p:nvSpPr>
        <p:spPr>
          <a:xfrm>
            <a:off x="1435258" y="5534587"/>
            <a:ext cx="1106301" cy="300257"/>
          </a:xfrm>
          <a:prstGeom prst="roundRect">
            <a:avLst/>
          </a:prstGeom>
          <a:ln w="19050">
            <a:solidFill>
              <a:srgbClr val="0070C0"/>
            </a:solidFill>
            <a:prstDash val="lgDash"/>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0070C0"/>
                </a:solidFill>
              </a:rPr>
              <a:t>8: Entities</a:t>
            </a:r>
          </a:p>
        </p:txBody>
      </p:sp>
      <p:cxnSp>
        <p:nvCxnSpPr>
          <p:cNvPr id="64" name="Straight Arrow Connector 63">
            <a:extLst>
              <a:ext uri="{FF2B5EF4-FFF2-40B4-BE49-F238E27FC236}">
                <a16:creationId xmlns:a16="http://schemas.microsoft.com/office/drawing/2014/main" id="{BBB67E4B-327C-41CA-BB2A-3AB9C2B07052}"/>
              </a:ext>
            </a:extLst>
          </p:cNvPr>
          <p:cNvCxnSpPr>
            <a:stCxn id="61" idx="2"/>
            <a:endCxn id="63" idx="0"/>
          </p:cNvCxnSpPr>
          <p:nvPr/>
        </p:nvCxnSpPr>
        <p:spPr>
          <a:xfrm flipH="1">
            <a:off x="1988409" y="5047425"/>
            <a:ext cx="1" cy="487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8CA73279-FA4C-4391-BBB4-C5150AD563C3}"/>
              </a:ext>
            </a:extLst>
          </p:cNvPr>
          <p:cNvCxnSpPr>
            <a:cxnSpLocks/>
            <a:stCxn id="63" idx="2"/>
            <a:endCxn id="56" idx="0"/>
          </p:cNvCxnSpPr>
          <p:nvPr/>
        </p:nvCxnSpPr>
        <p:spPr>
          <a:xfrm>
            <a:off x="1988409" y="5834844"/>
            <a:ext cx="1" cy="40586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F44A8E25-DB00-4DD9-A006-ED529C8A39C8}"/>
              </a:ext>
            </a:extLst>
          </p:cNvPr>
          <p:cNvSpPr/>
          <p:nvPr/>
        </p:nvSpPr>
        <p:spPr>
          <a:xfrm>
            <a:off x="4703409" y="3767744"/>
            <a:ext cx="3397430" cy="105063"/>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220E83D5-77C7-4BBE-908D-4756C1C5810F}"/>
              </a:ext>
            </a:extLst>
          </p:cNvPr>
          <p:cNvSpPr txBox="1"/>
          <p:nvPr/>
        </p:nvSpPr>
        <p:spPr>
          <a:xfrm>
            <a:off x="5151222" y="4568853"/>
            <a:ext cx="2610544" cy="369332"/>
          </a:xfrm>
          <a:prstGeom prst="rect">
            <a:avLst/>
          </a:prstGeom>
          <a:noFill/>
        </p:spPr>
        <p:txBody>
          <a:bodyPr wrap="square" rtlCol="0">
            <a:spAutoFit/>
          </a:bodyPr>
          <a:lstStyle/>
          <a:p>
            <a:r>
              <a:rPr lang="en-US" dirty="0"/>
              <a:t>t1’ (intent-preserving)</a:t>
            </a:r>
          </a:p>
        </p:txBody>
      </p:sp>
      <p:sp>
        <p:nvSpPr>
          <p:cNvPr id="35" name="TextBox 34">
            <a:extLst>
              <a:ext uri="{FF2B5EF4-FFF2-40B4-BE49-F238E27FC236}">
                <a16:creationId xmlns:a16="http://schemas.microsoft.com/office/drawing/2014/main" id="{021E66E2-20F8-4959-B839-7A51CD7E8A13}"/>
              </a:ext>
            </a:extLst>
          </p:cNvPr>
          <p:cNvSpPr txBox="1"/>
          <p:nvPr/>
        </p:nvSpPr>
        <p:spPr>
          <a:xfrm>
            <a:off x="3896555" y="2993213"/>
            <a:ext cx="4811510" cy="1477328"/>
          </a:xfrm>
          <a:prstGeom prst="rect">
            <a:avLst/>
          </a:prstGeom>
          <a:noFill/>
          <a:ln>
            <a:solidFill>
              <a:schemeClr val="tx1"/>
            </a:solidFill>
          </a:ln>
        </p:spPr>
        <p:txBody>
          <a:bodyPr wrap="none" rtlCol="0">
            <a:spAutoFit/>
          </a:bodyPr>
          <a:lstStyle/>
          <a:p>
            <a:r>
              <a:rPr lang="en-US" dirty="0">
                <a:latin typeface="Gill Sans Nova" panose="020B0602020104020203" pitchFamily="34" charset="0"/>
              </a:rPr>
              <a:t>1  </a:t>
            </a:r>
            <a:r>
              <a:rPr lang="en-US" b="1" dirty="0">
                <a:latin typeface="Gill Sans Nova" panose="020B0602020104020203" pitchFamily="34" charset="0"/>
              </a:rPr>
              <a:t>public void </a:t>
            </a:r>
            <a:r>
              <a:rPr lang="en-US" dirty="0">
                <a:latin typeface="Gill Sans Nova" panose="020B0602020104020203" pitchFamily="34" charset="0"/>
              </a:rPr>
              <a:t>testHtml40Nbsp() {</a:t>
            </a:r>
          </a:p>
          <a:p>
            <a:r>
              <a:rPr lang="en-US" dirty="0">
                <a:latin typeface="Gill Sans Nova" panose="020B0602020104020203" pitchFamily="34" charset="0"/>
              </a:rPr>
              <a:t>2    Entities  e  =  </a:t>
            </a:r>
            <a:r>
              <a:rPr lang="en-US" b="1" dirty="0">
                <a:latin typeface="Gill Sans Nova" panose="020B0602020104020203" pitchFamily="34" charset="0"/>
              </a:rPr>
              <a:t>new</a:t>
            </a:r>
            <a:r>
              <a:rPr lang="en-US" dirty="0">
                <a:latin typeface="Gill Sans Nova" panose="020B0602020104020203" pitchFamily="34" charset="0"/>
              </a:rPr>
              <a:t>  Entities(</a:t>
            </a:r>
          </a:p>
          <a:p>
            <a:r>
              <a:rPr lang="en-US" dirty="0">
                <a:latin typeface="Gill Sans Nova" panose="020B0602020104020203" pitchFamily="34" charset="0"/>
              </a:rPr>
              <a:t>3</a:t>
            </a:r>
            <a:r>
              <a:rPr lang="en-US" b="1" dirty="0">
                <a:latin typeface="Gill Sans Nova" panose="020B0602020104020203" pitchFamily="34" charset="0"/>
              </a:rPr>
              <a:t>            new</a:t>
            </a:r>
            <a:r>
              <a:rPr lang="en-US" dirty="0">
                <a:latin typeface="Gill Sans Nova" panose="020B0602020104020203" pitchFamily="34" charset="0"/>
              </a:rPr>
              <a:t>  </a:t>
            </a:r>
            <a:r>
              <a:rPr lang="en-US" dirty="0" err="1">
                <a:latin typeface="Gill Sans Nova" panose="020B0602020104020203" pitchFamily="34" charset="0"/>
              </a:rPr>
              <a:t>Entities.PrimitiveEntityMap</a:t>
            </a:r>
            <a:r>
              <a:rPr lang="en-US" dirty="0">
                <a:latin typeface="Gill Sans Nova" panose="020B0602020104020203" pitchFamily="34" charset="0"/>
              </a:rPr>
              <a:t>());</a:t>
            </a:r>
          </a:p>
          <a:p>
            <a:r>
              <a:rPr lang="en-US" dirty="0">
                <a:latin typeface="Gill Sans Nova" panose="020B0602020104020203" pitchFamily="34" charset="0"/>
              </a:rPr>
              <a:t>4    Entities.fillWithHtml40Entities(e);</a:t>
            </a:r>
          </a:p>
          <a:p>
            <a:r>
              <a:rPr lang="en-US" dirty="0">
                <a:latin typeface="Gill Sans Nova" panose="020B0602020104020203" pitchFamily="34" charset="0"/>
              </a:rPr>
              <a:t>5    </a:t>
            </a:r>
            <a:r>
              <a:rPr lang="en-US" dirty="0" err="1">
                <a:latin typeface="Gill Sans Nova" panose="020B0602020104020203" pitchFamily="34" charset="0"/>
              </a:rPr>
              <a:t>assertEquals</a:t>
            </a:r>
            <a:r>
              <a:rPr lang="en-US" dirty="0">
                <a:latin typeface="Gill Sans Nova" panose="020B0602020104020203" pitchFamily="34" charset="0"/>
              </a:rPr>
              <a:t>("&amp;</a:t>
            </a:r>
            <a:r>
              <a:rPr lang="en-US" dirty="0" err="1">
                <a:latin typeface="Gill Sans Nova" panose="020B0602020104020203" pitchFamily="34" charset="0"/>
              </a:rPr>
              <a:t>nbsp</a:t>
            </a:r>
            <a:r>
              <a:rPr lang="en-US" dirty="0">
                <a:latin typeface="Gill Sans Nova" panose="020B0602020104020203" pitchFamily="34" charset="0"/>
              </a:rPr>
              <a:t>;",  </a:t>
            </a:r>
            <a:r>
              <a:rPr lang="en-US" dirty="0" err="1">
                <a:latin typeface="Gill Sans Nova" panose="020B0602020104020203" pitchFamily="34" charset="0"/>
              </a:rPr>
              <a:t>e.escape</a:t>
            </a:r>
            <a:r>
              <a:rPr lang="en-US" dirty="0">
                <a:latin typeface="Gill Sans Nova" panose="020B0602020104020203" pitchFamily="34" charset="0"/>
              </a:rPr>
              <a:t>("\u00A0")); }</a:t>
            </a:r>
          </a:p>
        </p:txBody>
      </p:sp>
    </p:spTree>
    <p:extLst>
      <p:ext uri="{BB962C8B-B14F-4D97-AF65-F5344CB8AC3E}">
        <p14:creationId xmlns:p14="http://schemas.microsoft.com/office/powerpoint/2010/main" val="1643770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500"/>
                                        <p:tgtEl>
                                          <p:spTgt spid="2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fade">
                                      <p:cBhvr>
                                        <p:cTn id="18" dur="500"/>
                                        <p:tgtEl>
                                          <p:spTgt spid="2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fade">
                                      <p:cBhvr>
                                        <p:cTn id="21" dur="500"/>
                                        <p:tgtEl>
                                          <p:spTgt spid="3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1"/>
                                        </p:tgtEl>
                                        <p:attrNameLst>
                                          <p:attrName>style.visibility</p:attrName>
                                        </p:attrNameLst>
                                      </p:cBhvr>
                                      <p:to>
                                        <p:strVal val="visible"/>
                                      </p:to>
                                    </p:set>
                                    <p:animEffect transition="in" filter="fade">
                                      <p:cBhvr>
                                        <p:cTn id="24"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1" grpId="0" animBg="1"/>
      <p:bldP spid="34" grpId="0"/>
      <p:bldP spid="3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4A17B-128D-4F7D-84AC-71ED400F41ED}"/>
              </a:ext>
            </a:extLst>
          </p:cNvPr>
          <p:cNvSpPr>
            <a:spLocks noGrp="1"/>
          </p:cNvSpPr>
          <p:nvPr>
            <p:ph type="title"/>
          </p:nvPr>
        </p:nvSpPr>
        <p:spPr/>
        <p:txBody>
          <a:bodyPr/>
          <a:lstStyle/>
          <a:p>
            <a:r>
              <a:rPr lang="en-US" dirty="0"/>
              <a:t>Repair Candidate Generator</a:t>
            </a:r>
          </a:p>
        </p:txBody>
      </p:sp>
      <p:sp>
        <p:nvSpPr>
          <p:cNvPr id="4" name="Rectangle 3">
            <a:extLst>
              <a:ext uri="{FF2B5EF4-FFF2-40B4-BE49-F238E27FC236}">
                <a16:creationId xmlns:a16="http://schemas.microsoft.com/office/drawing/2014/main" id="{452E3CE3-1D22-45F5-848A-04AE75F7A4F8}"/>
              </a:ext>
            </a:extLst>
          </p:cNvPr>
          <p:cNvSpPr/>
          <p:nvPr/>
        </p:nvSpPr>
        <p:spPr>
          <a:xfrm>
            <a:off x="628650" y="1926404"/>
            <a:ext cx="1410770" cy="6780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Compare </a:t>
            </a:r>
          </a:p>
          <a:p>
            <a:pPr algn="ctr"/>
            <a:r>
              <a:rPr lang="en-US" dirty="0"/>
              <a:t>P and P’</a:t>
            </a:r>
          </a:p>
        </p:txBody>
      </p:sp>
      <p:sp>
        <p:nvSpPr>
          <p:cNvPr id="5" name="Rectangle 4">
            <a:extLst>
              <a:ext uri="{FF2B5EF4-FFF2-40B4-BE49-F238E27FC236}">
                <a16:creationId xmlns:a16="http://schemas.microsoft.com/office/drawing/2014/main" id="{433F8958-2243-47CA-8292-0D295CFA47E5}"/>
              </a:ext>
            </a:extLst>
          </p:cNvPr>
          <p:cNvSpPr/>
          <p:nvPr/>
        </p:nvSpPr>
        <p:spPr>
          <a:xfrm>
            <a:off x="3388118" y="1926403"/>
            <a:ext cx="1410770" cy="6780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Analyze</a:t>
            </a:r>
          </a:p>
          <a:p>
            <a:pPr algn="ctr"/>
            <a:r>
              <a:rPr lang="en-US" dirty="0"/>
              <a:t>Broken Test</a:t>
            </a:r>
          </a:p>
        </p:txBody>
      </p:sp>
      <p:sp>
        <p:nvSpPr>
          <p:cNvPr id="6" name="Rectangle 5">
            <a:extLst>
              <a:ext uri="{FF2B5EF4-FFF2-40B4-BE49-F238E27FC236}">
                <a16:creationId xmlns:a16="http://schemas.microsoft.com/office/drawing/2014/main" id="{2C8EAC7F-68DD-407F-AD1E-2D3DB9050C47}"/>
              </a:ext>
            </a:extLst>
          </p:cNvPr>
          <p:cNvSpPr/>
          <p:nvPr/>
        </p:nvSpPr>
        <p:spPr>
          <a:xfrm>
            <a:off x="6147585" y="1921264"/>
            <a:ext cx="1410770" cy="6780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Generate</a:t>
            </a:r>
          </a:p>
          <a:p>
            <a:pPr algn="ctr"/>
            <a:r>
              <a:rPr lang="en-US" dirty="0"/>
              <a:t>Candidates</a:t>
            </a:r>
          </a:p>
        </p:txBody>
      </p:sp>
      <p:sp>
        <p:nvSpPr>
          <p:cNvPr id="12" name="Arrow: Right 11">
            <a:extLst>
              <a:ext uri="{FF2B5EF4-FFF2-40B4-BE49-F238E27FC236}">
                <a16:creationId xmlns:a16="http://schemas.microsoft.com/office/drawing/2014/main" id="{0393931E-E5BE-4053-8C18-A509F782F527}"/>
              </a:ext>
            </a:extLst>
          </p:cNvPr>
          <p:cNvSpPr/>
          <p:nvPr/>
        </p:nvSpPr>
        <p:spPr>
          <a:xfrm>
            <a:off x="2309331" y="2090787"/>
            <a:ext cx="827070" cy="339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3" name="Arrow: Right 12">
            <a:extLst>
              <a:ext uri="{FF2B5EF4-FFF2-40B4-BE49-F238E27FC236}">
                <a16:creationId xmlns:a16="http://schemas.microsoft.com/office/drawing/2014/main" id="{6CF37DF1-300D-443E-8DDD-7D264A94E6E7}"/>
              </a:ext>
            </a:extLst>
          </p:cNvPr>
          <p:cNvSpPr/>
          <p:nvPr/>
        </p:nvSpPr>
        <p:spPr>
          <a:xfrm>
            <a:off x="5133012" y="2090787"/>
            <a:ext cx="827070" cy="339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2" name="Rectangle 21">
            <a:extLst>
              <a:ext uri="{FF2B5EF4-FFF2-40B4-BE49-F238E27FC236}">
                <a16:creationId xmlns:a16="http://schemas.microsoft.com/office/drawing/2014/main" id="{16F5A45F-DACE-4C9B-B1B1-F0F1BFA186F4}"/>
              </a:ext>
            </a:extLst>
          </p:cNvPr>
          <p:cNvSpPr/>
          <p:nvPr/>
        </p:nvSpPr>
        <p:spPr>
          <a:xfrm>
            <a:off x="6001912" y="1795271"/>
            <a:ext cx="1712200" cy="928679"/>
          </a:xfrm>
          <a:prstGeom prst="rect">
            <a:avLst/>
          </a:prstGeom>
          <a:noFill/>
          <a:ln w="57150">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92663062-7404-47F9-BA73-D1FE5EF605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7699" y="3308038"/>
            <a:ext cx="4874519" cy="2543315"/>
          </a:xfrm>
          <a:prstGeom prst="rect">
            <a:avLst/>
          </a:prstGeom>
        </p:spPr>
      </p:pic>
      <p:sp>
        <p:nvSpPr>
          <p:cNvPr id="14" name="Rectangle 13">
            <a:extLst>
              <a:ext uri="{FF2B5EF4-FFF2-40B4-BE49-F238E27FC236}">
                <a16:creationId xmlns:a16="http://schemas.microsoft.com/office/drawing/2014/main" id="{D18B3B5B-8BBD-4E36-AD42-584E4B3CA65A}"/>
              </a:ext>
            </a:extLst>
          </p:cNvPr>
          <p:cNvSpPr/>
          <p:nvPr/>
        </p:nvSpPr>
        <p:spPr>
          <a:xfrm>
            <a:off x="4423375" y="3667397"/>
            <a:ext cx="4193355" cy="1842600"/>
          </a:xfrm>
          <a:prstGeom prst="rect">
            <a:avLst/>
          </a:prstGeom>
          <a:ln>
            <a:noFill/>
          </a:ln>
        </p:spPr>
        <p:style>
          <a:lnRef idx="2">
            <a:schemeClr val="dk1"/>
          </a:lnRef>
          <a:fillRef idx="1">
            <a:schemeClr val="lt1"/>
          </a:fillRef>
          <a:effectRef idx="0">
            <a:schemeClr val="dk1"/>
          </a:effectRef>
          <a:fontRef idx="minor">
            <a:schemeClr val="dk1"/>
          </a:fontRef>
        </p:style>
        <p:txBody>
          <a:bodyPr rtlCol="0" anchor="t"/>
          <a:lstStyle/>
          <a:p>
            <a:r>
              <a:rPr lang="en-US" dirty="0"/>
              <a:t>Prefer PPEs that are more likely needed:</a:t>
            </a:r>
          </a:p>
          <a:p>
            <a:endParaRPr lang="en-US" dirty="0"/>
          </a:p>
          <a:p>
            <a:pPr marL="285750" indent="-285750">
              <a:buFont typeface="Arial" panose="020B0604020202020204" pitchFamily="34" charset="0"/>
              <a:buChar char="•"/>
            </a:pPr>
            <a:r>
              <a:rPr lang="en-US" dirty="0"/>
              <a:t>New PPEs in P’</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PPEs with higher textual similarity with the ones removed from the test</a:t>
            </a:r>
          </a:p>
        </p:txBody>
      </p:sp>
      <p:sp>
        <p:nvSpPr>
          <p:cNvPr id="23" name="Rectangle 22">
            <a:extLst>
              <a:ext uri="{FF2B5EF4-FFF2-40B4-BE49-F238E27FC236}">
                <a16:creationId xmlns:a16="http://schemas.microsoft.com/office/drawing/2014/main" id="{F4B75A1F-8237-4E84-BB18-E8CCF960755D}"/>
              </a:ext>
            </a:extLst>
          </p:cNvPr>
          <p:cNvSpPr/>
          <p:nvPr/>
        </p:nvSpPr>
        <p:spPr>
          <a:xfrm>
            <a:off x="655425" y="3059094"/>
            <a:ext cx="2665969" cy="292608"/>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2: </a:t>
            </a:r>
            <a:r>
              <a:rPr lang="en-US" sz="1600" dirty="0" err="1"/>
              <a:t>PrimitiveEntityMap</a:t>
            </a:r>
            <a:r>
              <a:rPr lang="en-US" sz="1600" dirty="0"/>
              <a:t>.&lt;</a:t>
            </a:r>
            <a:r>
              <a:rPr lang="en-US" sz="1600" dirty="0" err="1"/>
              <a:t>init</a:t>
            </a:r>
            <a:r>
              <a:rPr lang="en-US" sz="1600" dirty="0"/>
              <a:t>&gt;()</a:t>
            </a:r>
          </a:p>
        </p:txBody>
      </p:sp>
      <p:sp>
        <p:nvSpPr>
          <p:cNvPr id="24" name="Rectangle: Rounded Corners 23">
            <a:extLst>
              <a:ext uri="{FF2B5EF4-FFF2-40B4-BE49-F238E27FC236}">
                <a16:creationId xmlns:a16="http://schemas.microsoft.com/office/drawing/2014/main" id="{2C6F73E0-155F-405D-A5AC-EBAA98871E8D}"/>
              </a:ext>
            </a:extLst>
          </p:cNvPr>
          <p:cNvSpPr/>
          <p:nvPr/>
        </p:nvSpPr>
        <p:spPr>
          <a:xfrm>
            <a:off x="974411" y="3896928"/>
            <a:ext cx="2038369" cy="292609"/>
          </a:xfrm>
          <a:prstGeom prst="roundRect">
            <a:avLst/>
          </a:prstGeom>
          <a:ln w="19050">
            <a:prstDash val="lgDash"/>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3: </a:t>
            </a:r>
            <a:r>
              <a:rPr lang="en-US" sz="1600" dirty="0" err="1"/>
              <a:t>PrimitiveEntityMap</a:t>
            </a:r>
            <a:endParaRPr lang="en-US" sz="1600" dirty="0"/>
          </a:p>
        </p:txBody>
      </p:sp>
      <p:cxnSp>
        <p:nvCxnSpPr>
          <p:cNvPr id="25" name="Straight Arrow Connector 24">
            <a:extLst>
              <a:ext uri="{FF2B5EF4-FFF2-40B4-BE49-F238E27FC236}">
                <a16:creationId xmlns:a16="http://schemas.microsoft.com/office/drawing/2014/main" id="{B4C811AD-B5A5-4B08-9EE8-E76D9F2BA26E}"/>
              </a:ext>
            </a:extLst>
          </p:cNvPr>
          <p:cNvCxnSpPr>
            <a:stCxn id="23" idx="2"/>
            <a:endCxn id="24" idx="0"/>
          </p:cNvCxnSpPr>
          <p:nvPr/>
        </p:nvCxnSpPr>
        <p:spPr>
          <a:xfrm>
            <a:off x="1988410" y="3351702"/>
            <a:ext cx="5186" cy="54522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6" name="Rectangle 25">
            <a:extLst>
              <a:ext uri="{FF2B5EF4-FFF2-40B4-BE49-F238E27FC236}">
                <a16:creationId xmlns:a16="http://schemas.microsoft.com/office/drawing/2014/main" id="{EED2E778-CE85-4D12-BE7A-E6A92FB35254}"/>
              </a:ext>
            </a:extLst>
          </p:cNvPr>
          <p:cNvSpPr/>
          <p:nvPr/>
        </p:nvSpPr>
        <p:spPr>
          <a:xfrm>
            <a:off x="130179" y="6240709"/>
            <a:ext cx="3716462" cy="292608"/>
          </a:xfrm>
          <a:prstGeom prst="rect">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tx1"/>
                </a:solidFill>
              </a:rPr>
              <a:t>6: Entities.fillWithHtml40Entities(Entities)</a:t>
            </a:r>
          </a:p>
        </p:txBody>
      </p:sp>
      <p:sp>
        <p:nvSpPr>
          <p:cNvPr id="27" name="Rectangle 26">
            <a:extLst>
              <a:ext uri="{FF2B5EF4-FFF2-40B4-BE49-F238E27FC236}">
                <a16:creationId xmlns:a16="http://schemas.microsoft.com/office/drawing/2014/main" id="{0BEB91EA-38DA-4C37-AC9E-46205A6EADD3}"/>
              </a:ext>
            </a:extLst>
          </p:cNvPr>
          <p:cNvSpPr/>
          <p:nvPr/>
        </p:nvSpPr>
        <p:spPr>
          <a:xfrm>
            <a:off x="669033" y="4754817"/>
            <a:ext cx="2638753" cy="292608"/>
          </a:xfrm>
          <a:prstGeom prst="rect">
            <a:avLst/>
          </a:prstGeom>
          <a:ln w="19050">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0070C0"/>
                </a:solidFill>
              </a:rPr>
              <a:t>7: Entities.&lt;</a:t>
            </a:r>
            <a:r>
              <a:rPr lang="en-US" sz="1600" dirty="0" err="1">
                <a:solidFill>
                  <a:srgbClr val="0070C0"/>
                </a:solidFill>
              </a:rPr>
              <a:t>init</a:t>
            </a:r>
            <a:r>
              <a:rPr lang="en-US" sz="1600" dirty="0">
                <a:solidFill>
                  <a:srgbClr val="0070C0"/>
                </a:solidFill>
              </a:rPr>
              <a:t>&gt;(</a:t>
            </a:r>
            <a:r>
              <a:rPr lang="en-US" sz="1600" dirty="0" err="1">
                <a:solidFill>
                  <a:srgbClr val="0070C0"/>
                </a:solidFill>
              </a:rPr>
              <a:t>EntityMap</a:t>
            </a:r>
            <a:r>
              <a:rPr lang="en-US" sz="1600" dirty="0">
                <a:solidFill>
                  <a:srgbClr val="0070C0"/>
                </a:solidFill>
              </a:rPr>
              <a:t>)</a:t>
            </a:r>
          </a:p>
        </p:txBody>
      </p:sp>
      <p:cxnSp>
        <p:nvCxnSpPr>
          <p:cNvPr id="28" name="Straight Arrow Connector 27">
            <a:extLst>
              <a:ext uri="{FF2B5EF4-FFF2-40B4-BE49-F238E27FC236}">
                <a16:creationId xmlns:a16="http://schemas.microsoft.com/office/drawing/2014/main" id="{F2593C10-CA25-4FDF-8C9F-00771EBB2D1E}"/>
              </a:ext>
            </a:extLst>
          </p:cNvPr>
          <p:cNvCxnSpPr>
            <a:stCxn id="24" idx="2"/>
            <a:endCxn id="27" idx="0"/>
          </p:cNvCxnSpPr>
          <p:nvPr/>
        </p:nvCxnSpPr>
        <p:spPr>
          <a:xfrm flipH="1">
            <a:off x="1988410" y="4189537"/>
            <a:ext cx="5186" cy="56528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9" name="Rectangle: Rounded Corners 28">
            <a:extLst>
              <a:ext uri="{FF2B5EF4-FFF2-40B4-BE49-F238E27FC236}">
                <a16:creationId xmlns:a16="http://schemas.microsoft.com/office/drawing/2014/main" id="{ED09AB09-D2FF-4CED-B4CC-D3D4E045B8C3}"/>
              </a:ext>
            </a:extLst>
          </p:cNvPr>
          <p:cNvSpPr/>
          <p:nvPr/>
        </p:nvSpPr>
        <p:spPr>
          <a:xfrm>
            <a:off x="1435258" y="5534587"/>
            <a:ext cx="1106301" cy="300257"/>
          </a:xfrm>
          <a:prstGeom prst="roundRect">
            <a:avLst/>
          </a:prstGeom>
          <a:ln w="19050">
            <a:solidFill>
              <a:srgbClr val="0070C0"/>
            </a:solidFill>
            <a:prstDash val="lgDash"/>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0070C0"/>
                </a:solidFill>
              </a:rPr>
              <a:t>8: Entities</a:t>
            </a:r>
          </a:p>
        </p:txBody>
      </p:sp>
      <p:cxnSp>
        <p:nvCxnSpPr>
          <p:cNvPr id="30" name="Straight Arrow Connector 29">
            <a:extLst>
              <a:ext uri="{FF2B5EF4-FFF2-40B4-BE49-F238E27FC236}">
                <a16:creationId xmlns:a16="http://schemas.microsoft.com/office/drawing/2014/main" id="{B066DDA7-7F8A-4F4A-B79B-EE72731853BD}"/>
              </a:ext>
            </a:extLst>
          </p:cNvPr>
          <p:cNvCxnSpPr>
            <a:stCxn id="27" idx="2"/>
            <a:endCxn id="29" idx="0"/>
          </p:cNvCxnSpPr>
          <p:nvPr/>
        </p:nvCxnSpPr>
        <p:spPr>
          <a:xfrm flipH="1">
            <a:off x="1988409" y="5047425"/>
            <a:ext cx="1" cy="487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DC62018-6D21-45DE-9C65-C0B81116BD79}"/>
              </a:ext>
            </a:extLst>
          </p:cNvPr>
          <p:cNvCxnSpPr>
            <a:cxnSpLocks/>
            <a:stCxn id="29" idx="2"/>
            <a:endCxn id="26" idx="0"/>
          </p:cNvCxnSpPr>
          <p:nvPr/>
        </p:nvCxnSpPr>
        <p:spPr>
          <a:xfrm>
            <a:off x="1988409" y="5834844"/>
            <a:ext cx="1" cy="40586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95764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4A17B-128D-4F7D-84AC-71ED400F41ED}"/>
              </a:ext>
            </a:extLst>
          </p:cNvPr>
          <p:cNvSpPr>
            <a:spLocks noGrp="1"/>
          </p:cNvSpPr>
          <p:nvPr>
            <p:ph type="title"/>
          </p:nvPr>
        </p:nvSpPr>
        <p:spPr/>
        <p:txBody>
          <a:bodyPr/>
          <a:lstStyle/>
          <a:p>
            <a:r>
              <a:rPr lang="en-US" dirty="0"/>
              <a:t>Repair Candidate Generator</a:t>
            </a:r>
          </a:p>
        </p:txBody>
      </p:sp>
      <p:sp>
        <p:nvSpPr>
          <p:cNvPr id="4" name="Rectangle 3">
            <a:extLst>
              <a:ext uri="{FF2B5EF4-FFF2-40B4-BE49-F238E27FC236}">
                <a16:creationId xmlns:a16="http://schemas.microsoft.com/office/drawing/2014/main" id="{452E3CE3-1D22-45F5-848A-04AE75F7A4F8}"/>
              </a:ext>
            </a:extLst>
          </p:cNvPr>
          <p:cNvSpPr/>
          <p:nvPr/>
        </p:nvSpPr>
        <p:spPr>
          <a:xfrm>
            <a:off x="628650" y="1926404"/>
            <a:ext cx="1410770" cy="6780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Compare </a:t>
            </a:r>
          </a:p>
          <a:p>
            <a:pPr algn="ctr"/>
            <a:r>
              <a:rPr lang="en-US" dirty="0"/>
              <a:t>P and P’</a:t>
            </a:r>
          </a:p>
        </p:txBody>
      </p:sp>
      <p:sp>
        <p:nvSpPr>
          <p:cNvPr id="5" name="Rectangle 4">
            <a:extLst>
              <a:ext uri="{FF2B5EF4-FFF2-40B4-BE49-F238E27FC236}">
                <a16:creationId xmlns:a16="http://schemas.microsoft.com/office/drawing/2014/main" id="{433F8958-2243-47CA-8292-0D295CFA47E5}"/>
              </a:ext>
            </a:extLst>
          </p:cNvPr>
          <p:cNvSpPr/>
          <p:nvPr/>
        </p:nvSpPr>
        <p:spPr>
          <a:xfrm>
            <a:off x="3388118" y="1926403"/>
            <a:ext cx="1410770" cy="6780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Analyze</a:t>
            </a:r>
          </a:p>
          <a:p>
            <a:pPr algn="ctr"/>
            <a:r>
              <a:rPr lang="en-US" dirty="0"/>
              <a:t>Broken Test</a:t>
            </a:r>
          </a:p>
        </p:txBody>
      </p:sp>
      <p:sp>
        <p:nvSpPr>
          <p:cNvPr id="6" name="Rectangle 5">
            <a:extLst>
              <a:ext uri="{FF2B5EF4-FFF2-40B4-BE49-F238E27FC236}">
                <a16:creationId xmlns:a16="http://schemas.microsoft.com/office/drawing/2014/main" id="{2C8EAC7F-68DD-407F-AD1E-2D3DB9050C47}"/>
              </a:ext>
            </a:extLst>
          </p:cNvPr>
          <p:cNvSpPr/>
          <p:nvPr/>
        </p:nvSpPr>
        <p:spPr>
          <a:xfrm>
            <a:off x="6147585" y="1921264"/>
            <a:ext cx="1410770" cy="6780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Generate</a:t>
            </a:r>
          </a:p>
          <a:p>
            <a:pPr algn="ctr"/>
            <a:r>
              <a:rPr lang="en-US" dirty="0"/>
              <a:t>Candidates</a:t>
            </a:r>
          </a:p>
        </p:txBody>
      </p:sp>
      <p:sp>
        <p:nvSpPr>
          <p:cNvPr id="12" name="Arrow: Right 11">
            <a:extLst>
              <a:ext uri="{FF2B5EF4-FFF2-40B4-BE49-F238E27FC236}">
                <a16:creationId xmlns:a16="http://schemas.microsoft.com/office/drawing/2014/main" id="{0393931E-E5BE-4053-8C18-A509F782F527}"/>
              </a:ext>
            </a:extLst>
          </p:cNvPr>
          <p:cNvSpPr/>
          <p:nvPr/>
        </p:nvSpPr>
        <p:spPr>
          <a:xfrm>
            <a:off x="2309331" y="2090787"/>
            <a:ext cx="827070" cy="339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3" name="Arrow: Right 12">
            <a:extLst>
              <a:ext uri="{FF2B5EF4-FFF2-40B4-BE49-F238E27FC236}">
                <a16:creationId xmlns:a16="http://schemas.microsoft.com/office/drawing/2014/main" id="{6CF37DF1-300D-443E-8DDD-7D264A94E6E7}"/>
              </a:ext>
            </a:extLst>
          </p:cNvPr>
          <p:cNvSpPr/>
          <p:nvPr/>
        </p:nvSpPr>
        <p:spPr>
          <a:xfrm>
            <a:off x="5133012" y="2090787"/>
            <a:ext cx="827070" cy="339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grpSp>
        <p:nvGrpSpPr>
          <p:cNvPr id="3" name="Group 2">
            <a:extLst>
              <a:ext uri="{FF2B5EF4-FFF2-40B4-BE49-F238E27FC236}">
                <a16:creationId xmlns:a16="http://schemas.microsoft.com/office/drawing/2014/main" id="{E5FF0715-A0B8-4BD7-816E-281B46F36E7A}"/>
              </a:ext>
            </a:extLst>
          </p:cNvPr>
          <p:cNvGrpSpPr/>
          <p:nvPr/>
        </p:nvGrpSpPr>
        <p:grpSpPr>
          <a:xfrm>
            <a:off x="1292723" y="3940552"/>
            <a:ext cx="669879" cy="669879"/>
            <a:chOff x="1115662" y="3362818"/>
            <a:chExt cx="669879" cy="669879"/>
          </a:xfrm>
        </p:grpSpPr>
        <p:sp>
          <p:nvSpPr>
            <p:cNvPr id="16" name="Rectangle: Rounded Corners 15">
              <a:extLst>
                <a:ext uri="{FF2B5EF4-FFF2-40B4-BE49-F238E27FC236}">
                  <a16:creationId xmlns:a16="http://schemas.microsoft.com/office/drawing/2014/main" id="{91A01B11-30E6-4D07-8344-D7D8102D939F}"/>
                </a:ext>
              </a:extLst>
            </p:cNvPr>
            <p:cNvSpPr/>
            <p:nvPr/>
          </p:nvSpPr>
          <p:spPr>
            <a:xfrm>
              <a:off x="1199614" y="3406751"/>
              <a:ext cx="508015" cy="568722"/>
            </a:xfrm>
            <a:prstGeom prst="roundRect">
              <a:avLst>
                <a:gd name="adj" fmla="val 97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2" descr="Image result for list icon">
              <a:extLst>
                <a:ext uri="{FF2B5EF4-FFF2-40B4-BE49-F238E27FC236}">
                  <a16:creationId xmlns:a16="http://schemas.microsoft.com/office/drawing/2014/main" id="{91241AF7-CC20-469C-9D07-58D58EB321B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5662" y="3362818"/>
              <a:ext cx="669879" cy="6698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8" name="Group 17">
            <a:extLst>
              <a:ext uri="{FF2B5EF4-FFF2-40B4-BE49-F238E27FC236}">
                <a16:creationId xmlns:a16="http://schemas.microsoft.com/office/drawing/2014/main" id="{5D5BA19D-CF80-4380-AD9F-745A8DCBC12C}"/>
              </a:ext>
            </a:extLst>
          </p:cNvPr>
          <p:cNvGrpSpPr/>
          <p:nvPr/>
        </p:nvGrpSpPr>
        <p:grpSpPr>
          <a:xfrm>
            <a:off x="1445123" y="4092952"/>
            <a:ext cx="669879" cy="669879"/>
            <a:chOff x="1115662" y="3362818"/>
            <a:chExt cx="669879" cy="669879"/>
          </a:xfrm>
        </p:grpSpPr>
        <p:sp>
          <p:nvSpPr>
            <p:cNvPr id="19" name="Rectangle: Rounded Corners 18">
              <a:extLst>
                <a:ext uri="{FF2B5EF4-FFF2-40B4-BE49-F238E27FC236}">
                  <a16:creationId xmlns:a16="http://schemas.microsoft.com/office/drawing/2014/main" id="{DA4180D1-04C8-41F9-9EA6-855E477EF2FD}"/>
                </a:ext>
              </a:extLst>
            </p:cNvPr>
            <p:cNvSpPr/>
            <p:nvPr/>
          </p:nvSpPr>
          <p:spPr>
            <a:xfrm>
              <a:off x="1199614" y="3406751"/>
              <a:ext cx="508015" cy="568722"/>
            </a:xfrm>
            <a:prstGeom prst="roundRect">
              <a:avLst>
                <a:gd name="adj" fmla="val 97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2" descr="Image result for list icon">
              <a:extLst>
                <a:ext uri="{FF2B5EF4-FFF2-40B4-BE49-F238E27FC236}">
                  <a16:creationId xmlns:a16="http://schemas.microsoft.com/office/drawing/2014/main" id="{AC3F2A8F-044E-4BD6-97C1-C6D813D080C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5662" y="3362818"/>
              <a:ext cx="669879" cy="6698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1" name="Group 20">
            <a:extLst>
              <a:ext uri="{FF2B5EF4-FFF2-40B4-BE49-F238E27FC236}">
                <a16:creationId xmlns:a16="http://schemas.microsoft.com/office/drawing/2014/main" id="{AA1A1C6A-B143-46D3-836B-BDCBC4717E88}"/>
              </a:ext>
            </a:extLst>
          </p:cNvPr>
          <p:cNvGrpSpPr/>
          <p:nvPr/>
        </p:nvGrpSpPr>
        <p:grpSpPr>
          <a:xfrm>
            <a:off x="1597523" y="4245352"/>
            <a:ext cx="669879" cy="669879"/>
            <a:chOff x="1115662" y="3362818"/>
            <a:chExt cx="669879" cy="669879"/>
          </a:xfrm>
        </p:grpSpPr>
        <p:sp>
          <p:nvSpPr>
            <p:cNvPr id="22" name="Rectangle: Rounded Corners 21">
              <a:extLst>
                <a:ext uri="{FF2B5EF4-FFF2-40B4-BE49-F238E27FC236}">
                  <a16:creationId xmlns:a16="http://schemas.microsoft.com/office/drawing/2014/main" id="{DF178B1F-1A77-4EFC-A21D-7F03EAB79CA6}"/>
                </a:ext>
              </a:extLst>
            </p:cNvPr>
            <p:cNvSpPr/>
            <p:nvPr/>
          </p:nvSpPr>
          <p:spPr>
            <a:xfrm>
              <a:off x="1199614" y="3406751"/>
              <a:ext cx="508015" cy="568722"/>
            </a:xfrm>
            <a:prstGeom prst="roundRect">
              <a:avLst>
                <a:gd name="adj" fmla="val 97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 descr="Image result for list icon">
              <a:extLst>
                <a:ext uri="{FF2B5EF4-FFF2-40B4-BE49-F238E27FC236}">
                  <a16:creationId xmlns:a16="http://schemas.microsoft.com/office/drawing/2014/main" id="{F77C7FBF-FE79-42B3-891B-3BA921439EB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5662" y="3362818"/>
              <a:ext cx="669879" cy="669879"/>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Rectangle 7">
            <a:extLst>
              <a:ext uri="{FF2B5EF4-FFF2-40B4-BE49-F238E27FC236}">
                <a16:creationId xmlns:a16="http://schemas.microsoft.com/office/drawing/2014/main" id="{01F0CA5A-B2B6-4655-8872-DBCFE0937FA6}"/>
              </a:ext>
            </a:extLst>
          </p:cNvPr>
          <p:cNvSpPr/>
          <p:nvPr/>
        </p:nvSpPr>
        <p:spPr>
          <a:xfrm>
            <a:off x="3446980" y="4145035"/>
            <a:ext cx="1686032" cy="699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Execute On P’</a:t>
            </a:r>
          </a:p>
        </p:txBody>
      </p:sp>
      <p:grpSp>
        <p:nvGrpSpPr>
          <p:cNvPr id="24" name="Group 23">
            <a:extLst>
              <a:ext uri="{FF2B5EF4-FFF2-40B4-BE49-F238E27FC236}">
                <a16:creationId xmlns:a16="http://schemas.microsoft.com/office/drawing/2014/main" id="{2066AE5A-FFE0-4E92-A652-9772D7196108}"/>
              </a:ext>
            </a:extLst>
          </p:cNvPr>
          <p:cNvGrpSpPr/>
          <p:nvPr/>
        </p:nvGrpSpPr>
        <p:grpSpPr>
          <a:xfrm>
            <a:off x="6659928" y="3322756"/>
            <a:ext cx="669879" cy="669879"/>
            <a:chOff x="1115662" y="3362818"/>
            <a:chExt cx="669879" cy="669879"/>
          </a:xfrm>
        </p:grpSpPr>
        <p:sp>
          <p:nvSpPr>
            <p:cNvPr id="25" name="Rectangle: Rounded Corners 24">
              <a:extLst>
                <a:ext uri="{FF2B5EF4-FFF2-40B4-BE49-F238E27FC236}">
                  <a16:creationId xmlns:a16="http://schemas.microsoft.com/office/drawing/2014/main" id="{C60D9567-FC8D-4FDD-B479-C54583AF5BC8}"/>
                </a:ext>
              </a:extLst>
            </p:cNvPr>
            <p:cNvSpPr/>
            <p:nvPr/>
          </p:nvSpPr>
          <p:spPr>
            <a:xfrm>
              <a:off x="1199614" y="3406751"/>
              <a:ext cx="508015" cy="568722"/>
            </a:xfrm>
            <a:prstGeom prst="roundRect">
              <a:avLst>
                <a:gd name="adj" fmla="val 97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 descr="Image result for list icon">
              <a:extLst>
                <a:ext uri="{FF2B5EF4-FFF2-40B4-BE49-F238E27FC236}">
                  <a16:creationId xmlns:a16="http://schemas.microsoft.com/office/drawing/2014/main" id="{BCBC8917-FA97-48C5-9023-4FE8D33336B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5662" y="3362818"/>
              <a:ext cx="669879" cy="6698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7" name="Group 26">
            <a:extLst>
              <a:ext uri="{FF2B5EF4-FFF2-40B4-BE49-F238E27FC236}">
                <a16:creationId xmlns:a16="http://schemas.microsoft.com/office/drawing/2014/main" id="{855C5A75-05DC-4265-A5CB-52E5FE411C66}"/>
              </a:ext>
            </a:extLst>
          </p:cNvPr>
          <p:cNvGrpSpPr/>
          <p:nvPr/>
        </p:nvGrpSpPr>
        <p:grpSpPr>
          <a:xfrm>
            <a:off x="6643412" y="5204561"/>
            <a:ext cx="669879" cy="669879"/>
            <a:chOff x="1115662" y="3362818"/>
            <a:chExt cx="669879" cy="669879"/>
          </a:xfrm>
        </p:grpSpPr>
        <p:sp>
          <p:nvSpPr>
            <p:cNvPr id="28" name="Rectangle: Rounded Corners 27">
              <a:extLst>
                <a:ext uri="{FF2B5EF4-FFF2-40B4-BE49-F238E27FC236}">
                  <a16:creationId xmlns:a16="http://schemas.microsoft.com/office/drawing/2014/main" id="{3E3A7740-B53F-4D82-8B08-80958BF57261}"/>
                </a:ext>
              </a:extLst>
            </p:cNvPr>
            <p:cNvSpPr/>
            <p:nvPr/>
          </p:nvSpPr>
          <p:spPr>
            <a:xfrm>
              <a:off x="1199614" y="3406751"/>
              <a:ext cx="508015" cy="568722"/>
            </a:xfrm>
            <a:prstGeom prst="roundRect">
              <a:avLst>
                <a:gd name="adj" fmla="val 97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 descr="Image result for list icon">
              <a:extLst>
                <a:ext uri="{FF2B5EF4-FFF2-40B4-BE49-F238E27FC236}">
                  <a16:creationId xmlns:a16="http://schemas.microsoft.com/office/drawing/2014/main" id="{23F4FFC7-9D11-42C4-8E3E-576FA4DF130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5662" y="3362818"/>
              <a:ext cx="669879" cy="6698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 name="Group 29">
            <a:extLst>
              <a:ext uri="{FF2B5EF4-FFF2-40B4-BE49-F238E27FC236}">
                <a16:creationId xmlns:a16="http://schemas.microsoft.com/office/drawing/2014/main" id="{9D620912-8807-416B-945E-51CC56A5E4C7}"/>
              </a:ext>
            </a:extLst>
          </p:cNvPr>
          <p:cNvGrpSpPr/>
          <p:nvPr/>
        </p:nvGrpSpPr>
        <p:grpSpPr>
          <a:xfrm>
            <a:off x="6792232" y="5363270"/>
            <a:ext cx="669879" cy="669879"/>
            <a:chOff x="1115662" y="3362818"/>
            <a:chExt cx="669879" cy="669879"/>
          </a:xfrm>
        </p:grpSpPr>
        <p:sp>
          <p:nvSpPr>
            <p:cNvPr id="31" name="Rectangle: Rounded Corners 30">
              <a:extLst>
                <a:ext uri="{FF2B5EF4-FFF2-40B4-BE49-F238E27FC236}">
                  <a16:creationId xmlns:a16="http://schemas.microsoft.com/office/drawing/2014/main" id="{E69DC23F-06F7-4296-BA4C-4E17A029B1C0}"/>
                </a:ext>
              </a:extLst>
            </p:cNvPr>
            <p:cNvSpPr/>
            <p:nvPr/>
          </p:nvSpPr>
          <p:spPr>
            <a:xfrm>
              <a:off x="1199614" y="3406751"/>
              <a:ext cx="508015" cy="568722"/>
            </a:xfrm>
            <a:prstGeom prst="roundRect">
              <a:avLst>
                <a:gd name="adj" fmla="val 97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2" descr="Image result for list icon">
              <a:extLst>
                <a:ext uri="{FF2B5EF4-FFF2-40B4-BE49-F238E27FC236}">
                  <a16:creationId xmlns:a16="http://schemas.microsoft.com/office/drawing/2014/main" id="{C1C44FC5-A7C4-4B65-924D-AE69C75B219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5662" y="3362818"/>
              <a:ext cx="669879" cy="669879"/>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TextBox 8">
            <a:extLst>
              <a:ext uri="{FF2B5EF4-FFF2-40B4-BE49-F238E27FC236}">
                <a16:creationId xmlns:a16="http://schemas.microsoft.com/office/drawing/2014/main" id="{0396CD7C-7AAC-4076-A628-308452076D77}"/>
              </a:ext>
            </a:extLst>
          </p:cNvPr>
          <p:cNvSpPr txBox="1"/>
          <p:nvPr/>
        </p:nvSpPr>
        <p:spPr>
          <a:xfrm>
            <a:off x="5608208" y="5103424"/>
            <a:ext cx="478016" cy="646331"/>
          </a:xfrm>
          <a:prstGeom prst="rect">
            <a:avLst/>
          </a:prstGeom>
          <a:noFill/>
        </p:spPr>
        <p:txBody>
          <a:bodyPr wrap="none" rtlCol="0">
            <a:spAutoFit/>
          </a:bodyPr>
          <a:lstStyle/>
          <a:p>
            <a:r>
              <a:rPr lang="en-US" sz="3600" dirty="0">
                <a:solidFill>
                  <a:srgbClr val="FF0000"/>
                </a:solidFill>
                <a:latin typeface="Wingdings" panose="05000000000000000000" pitchFamily="2" charset="2"/>
                <a:sym typeface="Wingdings" panose="05000000000000000000" pitchFamily="2" charset="2"/>
              </a:rPr>
              <a:t></a:t>
            </a:r>
            <a:endParaRPr lang="en-US" sz="3600" dirty="0">
              <a:solidFill>
                <a:srgbClr val="FF0000"/>
              </a:solidFill>
              <a:latin typeface="Wingdings" panose="05000000000000000000" pitchFamily="2" charset="2"/>
            </a:endParaRPr>
          </a:p>
        </p:txBody>
      </p:sp>
      <p:sp>
        <p:nvSpPr>
          <p:cNvPr id="34" name="TextBox 33">
            <a:extLst>
              <a:ext uri="{FF2B5EF4-FFF2-40B4-BE49-F238E27FC236}">
                <a16:creationId xmlns:a16="http://schemas.microsoft.com/office/drawing/2014/main" id="{454104FE-4070-4A96-97A6-19E01DEC1E15}"/>
              </a:ext>
            </a:extLst>
          </p:cNvPr>
          <p:cNvSpPr txBox="1"/>
          <p:nvPr/>
        </p:nvSpPr>
        <p:spPr>
          <a:xfrm>
            <a:off x="5600640" y="3448279"/>
            <a:ext cx="546945" cy="646331"/>
          </a:xfrm>
          <a:prstGeom prst="rect">
            <a:avLst/>
          </a:prstGeom>
          <a:noFill/>
        </p:spPr>
        <p:txBody>
          <a:bodyPr wrap="none" rtlCol="0">
            <a:spAutoFit/>
          </a:bodyPr>
          <a:lstStyle/>
          <a:p>
            <a:r>
              <a:rPr lang="en-US" sz="3600" dirty="0">
                <a:solidFill>
                  <a:srgbClr val="00B050"/>
                </a:solidFill>
                <a:latin typeface="Wingdings" panose="05000000000000000000" pitchFamily="2" charset="2"/>
                <a:sym typeface="Wingdings" panose="05000000000000000000" pitchFamily="2" charset="2"/>
              </a:rPr>
              <a:t></a:t>
            </a:r>
            <a:endParaRPr lang="en-US" dirty="0">
              <a:solidFill>
                <a:srgbClr val="00B050"/>
              </a:solidFill>
            </a:endParaRPr>
          </a:p>
        </p:txBody>
      </p:sp>
      <p:sp>
        <p:nvSpPr>
          <p:cNvPr id="35" name="Arrow: Right 34">
            <a:extLst>
              <a:ext uri="{FF2B5EF4-FFF2-40B4-BE49-F238E27FC236}">
                <a16:creationId xmlns:a16="http://schemas.microsoft.com/office/drawing/2014/main" id="{2AF2C6EB-F3B4-4DDC-841C-171154471C65}"/>
              </a:ext>
            </a:extLst>
          </p:cNvPr>
          <p:cNvSpPr/>
          <p:nvPr/>
        </p:nvSpPr>
        <p:spPr>
          <a:xfrm>
            <a:off x="2541998" y="4325126"/>
            <a:ext cx="827070" cy="339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6" name="Arrow: Right 35">
            <a:extLst>
              <a:ext uri="{FF2B5EF4-FFF2-40B4-BE49-F238E27FC236}">
                <a16:creationId xmlns:a16="http://schemas.microsoft.com/office/drawing/2014/main" id="{20ED0A0B-1F73-4EC5-8153-21AA6782478F}"/>
              </a:ext>
            </a:extLst>
          </p:cNvPr>
          <p:cNvSpPr/>
          <p:nvPr/>
        </p:nvSpPr>
        <p:spPr>
          <a:xfrm rot="20002032">
            <a:off x="5548911" y="3871942"/>
            <a:ext cx="827070" cy="339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7" name="Arrow: Right 36">
            <a:extLst>
              <a:ext uri="{FF2B5EF4-FFF2-40B4-BE49-F238E27FC236}">
                <a16:creationId xmlns:a16="http://schemas.microsoft.com/office/drawing/2014/main" id="{3CA4C4F0-6F25-421D-8491-6D0B2C875072}"/>
              </a:ext>
            </a:extLst>
          </p:cNvPr>
          <p:cNvSpPr/>
          <p:nvPr/>
        </p:nvSpPr>
        <p:spPr>
          <a:xfrm rot="1519491">
            <a:off x="5549568" y="4934605"/>
            <a:ext cx="827070" cy="339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8" name="TextBox 37">
            <a:extLst>
              <a:ext uri="{FF2B5EF4-FFF2-40B4-BE49-F238E27FC236}">
                <a16:creationId xmlns:a16="http://schemas.microsoft.com/office/drawing/2014/main" id="{B4487C15-E55E-488F-94A1-5848A49C332E}"/>
              </a:ext>
            </a:extLst>
          </p:cNvPr>
          <p:cNvSpPr txBox="1"/>
          <p:nvPr/>
        </p:nvSpPr>
        <p:spPr>
          <a:xfrm>
            <a:off x="6464990" y="4151344"/>
            <a:ext cx="1225207" cy="646331"/>
          </a:xfrm>
          <a:prstGeom prst="rect">
            <a:avLst/>
          </a:prstGeom>
          <a:noFill/>
        </p:spPr>
        <p:txBody>
          <a:bodyPr wrap="none" rtlCol="0">
            <a:spAutoFit/>
          </a:bodyPr>
          <a:lstStyle/>
          <a:p>
            <a:pPr algn="ctr"/>
            <a:r>
              <a:rPr lang="en-US" dirty="0"/>
              <a:t>Repair </a:t>
            </a:r>
          </a:p>
          <a:p>
            <a:pPr algn="ctr"/>
            <a:r>
              <a:rPr lang="en-US" dirty="0"/>
              <a:t>Candidates</a:t>
            </a:r>
          </a:p>
        </p:txBody>
      </p:sp>
      <p:grpSp>
        <p:nvGrpSpPr>
          <p:cNvPr id="39" name="Group 38">
            <a:extLst>
              <a:ext uri="{FF2B5EF4-FFF2-40B4-BE49-F238E27FC236}">
                <a16:creationId xmlns:a16="http://schemas.microsoft.com/office/drawing/2014/main" id="{AEE99836-0D2E-4C27-AAB2-0833E5453A64}"/>
              </a:ext>
            </a:extLst>
          </p:cNvPr>
          <p:cNvGrpSpPr/>
          <p:nvPr/>
        </p:nvGrpSpPr>
        <p:grpSpPr>
          <a:xfrm>
            <a:off x="1749923" y="4397752"/>
            <a:ext cx="669879" cy="669879"/>
            <a:chOff x="1115662" y="3362818"/>
            <a:chExt cx="669879" cy="669879"/>
          </a:xfrm>
        </p:grpSpPr>
        <p:sp>
          <p:nvSpPr>
            <p:cNvPr id="40" name="Rectangle: Rounded Corners 39">
              <a:extLst>
                <a:ext uri="{FF2B5EF4-FFF2-40B4-BE49-F238E27FC236}">
                  <a16:creationId xmlns:a16="http://schemas.microsoft.com/office/drawing/2014/main" id="{DFA06D2B-DA2D-442E-9D47-298B33311A8E}"/>
                </a:ext>
              </a:extLst>
            </p:cNvPr>
            <p:cNvSpPr/>
            <p:nvPr/>
          </p:nvSpPr>
          <p:spPr>
            <a:xfrm>
              <a:off x="1199614" y="3406751"/>
              <a:ext cx="508015" cy="568722"/>
            </a:xfrm>
            <a:prstGeom prst="roundRect">
              <a:avLst>
                <a:gd name="adj" fmla="val 97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2" descr="Image result for list icon">
              <a:extLst>
                <a:ext uri="{FF2B5EF4-FFF2-40B4-BE49-F238E27FC236}">
                  <a16:creationId xmlns:a16="http://schemas.microsoft.com/office/drawing/2014/main" id="{C46E54ED-FFCD-48DF-872F-F3304B49D6D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5662" y="3362818"/>
              <a:ext cx="669879" cy="6698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2" name="Group 41">
            <a:extLst>
              <a:ext uri="{FF2B5EF4-FFF2-40B4-BE49-F238E27FC236}">
                <a16:creationId xmlns:a16="http://schemas.microsoft.com/office/drawing/2014/main" id="{2EEEC5CC-6796-45E9-A7A3-E20976E17907}"/>
              </a:ext>
            </a:extLst>
          </p:cNvPr>
          <p:cNvGrpSpPr/>
          <p:nvPr/>
        </p:nvGrpSpPr>
        <p:grpSpPr>
          <a:xfrm>
            <a:off x="6812328" y="3475156"/>
            <a:ext cx="669879" cy="669879"/>
            <a:chOff x="1115662" y="3362818"/>
            <a:chExt cx="669879" cy="669879"/>
          </a:xfrm>
        </p:grpSpPr>
        <p:sp>
          <p:nvSpPr>
            <p:cNvPr id="43" name="Rectangle: Rounded Corners 42">
              <a:extLst>
                <a:ext uri="{FF2B5EF4-FFF2-40B4-BE49-F238E27FC236}">
                  <a16:creationId xmlns:a16="http://schemas.microsoft.com/office/drawing/2014/main" id="{A9A3E151-25F4-4803-A3F2-D53A0473C6C3}"/>
                </a:ext>
              </a:extLst>
            </p:cNvPr>
            <p:cNvSpPr/>
            <p:nvPr/>
          </p:nvSpPr>
          <p:spPr>
            <a:xfrm>
              <a:off x="1199614" y="3406751"/>
              <a:ext cx="508015" cy="568722"/>
            </a:xfrm>
            <a:prstGeom prst="roundRect">
              <a:avLst>
                <a:gd name="adj" fmla="val 97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2" descr="Image result for list icon">
              <a:extLst>
                <a:ext uri="{FF2B5EF4-FFF2-40B4-BE49-F238E27FC236}">
                  <a16:creationId xmlns:a16="http://schemas.microsoft.com/office/drawing/2014/main" id="{954C5DE8-53BC-4AB4-B670-286B952F86F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5662" y="3362818"/>
              <a:ext cx="669879" cy="669879"/>
            </a:xfrm>
            <a:prstGeom prst="rect">
              <a:avLst/>
            </a:prstGeom>
            <a:noFill/>
            <a:extLst>
              <a:ext uri="{909E8E84-426E-40DD-AFC4-6F175D3DCCD1}">
                <a14:hiddenFill xmlns:a14="http://schemas.microsoft.com/office/drawing/2010/main">
                  <a:solidFill>
                    <a:srgbClr val="FFFFFF"/>
                  </a:solidFill>
                </a14:hiddenFill>
              </a:ext>
            </a:extLst>
          </p:spPr>
        </p:pic>
      </p:grpSp>
      <p:sp>
        <p:nvSpPr>
          <p:cNvPr id="45" name="TextBox 44">
            <a:extLst>
              <a:ext uri="{FF2B5EF4-FFF2-40B4-BE49-F238E27FC236}">
                <a16:creationId xmlns:a16="http://schemas.microsoft.com/office/drawing/2014/main" id="{F50A830D-393C-474C-8CB8-7F7859C4C0F3}"/>
              </a:ext>
            </a:extLst>
          </p:cNvPr>
          <p:cNvSpPr txBox="1"/>
          <p:nvPr/>
        </p:nvSpPr>
        <p:spPr>
          <a:xfrm>
            <a:off x="6500364" y="6077082"/>
            <a:ext cx="1253613" cy="369332"/>
          </a:xfrm>
          <a:prstGeom prst="rect">
            <a:avLst/>
          </a:prstGeom>
          <a:noFill/>
        </p:spPr>
        <p:txBody>
          <a:bodyPr wrap="none" rtlCol="0">
            <a:spAutoFit/>
          </a:bodyPr>
          <a:lstStyle/>
          <a:p>
            <a:pPr algn="ctr"/>
            <a:r>
              <a:rPr lang="en-US" dirty="0"/>
              <a:t>(Discarded)</a:t>
            </a:r>
          </a:p>
        </p:txBody>
      </p:sp>
      <p:sp>
        <p:nvSpPr>
          <p:cNvPr id="46" name="TextBox 45">
            <a:extLst>
              <a:ext uri="{FF2B5EF4-FFF2-40B4-BE49-F238E27FC236}">
                <a16:creationId xmlns:a16="http://schemas.microsoft.com/office/drawing/2014/main" id="{99665A76-5FB2-4077-BD0E-CF1B783EAA0F}"/>
              </a:ext>
            </a:extLst>
          </p:cNvPr>
          <p:cNvSpPr txBox="1"/>
          <p:nvPr/>
        </p:nvSpPr>
        <p:spPr>
          <a:xfrm>
            <a:off x="1241319" y="5141786"/>
            <a:ext cx="1178784" cy="646331"/>
          </a:xfrm>
          <a:prstGeom prst="rect">
            <a:avLst/>
          </a:prstGeom>
          <a:noFill/>
        </p:spPr>
        <p:txBody>
          <a:bodyPr wrap="none" rtlCol="0">
            <a:spAutoFit/>
          </a:bodyPr>
          <a:lstStyle/>
          <a:p>
            <a:pPr algn="ctr"/>
            <a:r>
              <a:rPr lang="en-US" dirty="0"/>
              <a:t>Generated</a:t>
            </a:r>
          </a:p>
          <a:p>
            <a:pPr algn="ctr"/>
            <a:r>
              <a:rPr lang="en-US" dirty="0"/>
              <a:t>Test Code</a:t>
            </a:r>
          </a:p>
        </p:txBody>
      </p:sp>
      <p:sp>
        <p:nvSpPr>
          <p:cNvPr id="47" name="Rectangle 46">
            <a:extLst>
              <a:ext uri="{FF2B5EF4-FFF2-40B4-BE49-F238E27FC236}">
                <a16:creationId xmlns:a16="http://schemas.microsoft.com/office/drawing/2014/main" id="{E3F4F203-34C5-4161-892F-25016D8D8B82}"/>
              </a:ext>
            </a:extLst>
          </p:cNvPr>
          <p:cNvSpPr/>
          <p:nvPr/>
        </p:nvSpPr>
        <p:spPr>
          <a:xfrm>
            <a:off x="6001912" y="1795271"/>
            <a:ext cx="1712200" cy="928679"/>
          </a:xfrm>
          <a:prstGeom prst="rect">
            <a:avLst/>
          </a:prstGeom>
          <a:noFill/>
          <a:ln w="57150">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796948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61">
            <a:extLst>
              <a:ext uri="{FF2B5EF4-FFF2-40B4-BE49-F238E27FC236}">
                <a16:creationId xmlns:a16="http://schemas.microsoft.com/office/drawing/2014/main" id="{5438994F-3548-4A9A-A100-A5A606930B94}"/>
              </a:ext>
            </a:extLst>
          </p:cNvPr>
          <p:cNvSpPr txBox="1"/>
          <p:nvPr/>
        </p:nvSpPr>
        <p:spPr>
          <a:xfrm>
            <a:off x="811571" y="1618235"/>
            <a:ext cx="303288" cy="369332"/>
          </a:xfrm>
          <a:prstGeom prst="rect">
            <a:avLst/>
          </a:prstGeom>
          <a:noFill/>
        </p:spPr>
        <p:txBody>
          <a:bodyPr wrap="none" rtlCol="0">
            <a:spAutoFit/>
          </a:bodyPr>
          <a:lstStyle/>
          <a:p>
            <a:r>
              <a:rPr lang="en-US" dirty="0"/>
              <a:t>P</a:t>
            </a:r>
          </a:p>
        </p:txBody>
      </p:sp>
      <p:pic>
        <p:nvPicPr>
          <p:cNvPr id="63" name="Picture 2" descr="Image result for data sheet icon">
            <a:extLst>
              <a:ext uri="{FF2B5EF4-FFF2-40B4-BE49-F238E27FC236}">
                <a16:creationId xmlns:a16="http://schemas.microsoft.com/office/drawing/2014/main" id="{281E0644-4BA8-4580-AA9B-95C123AA90B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596"/>
          <a:stretch/>
        </p:blipFill>
        <p:spPr bwMode="auto">
          <a:xfrm>
            <a:off x="659177" y="1938772"/>
            <a:ext cx="609679" cy="603537"/>
          </a:xfrm>
          <a:prstGeom prst="rect">
            <a:avLst/>
          </a:prstGeom>
          <a:noFill/>
          <a:extLst>
            <a:ext uri="{909E8E84-426E-40DD-AFC4-6F175D3DCCD1}">
              <a14:hiddenFill xmlns:a14="http://schemas.microsoft.com/office/drawing/2010/main">
                <a:solidFill>
                  <a:srgbClr val="FFFFFF"/>
                </a:solidFill>
              </a14:hiddenFill>
            </a:ext>
          </a:extLst>
        </p:spPr>
      </p:pic>
      <p:sp>
        <p:nvSpPr>
          <p:cNvPr id="64" name="TextBox 63">
            <a:extLst>
              <a:ext uri="{FF2B5EF4-FFF2-40B4-BE49-F238E27FC236}">
                <a16:creationId xmlns:a16="http://schemas.microsoft.com/office/drawing/2014/main" id="{537CB11F-4A30-43AD-8501-8784D4959ABE}"/>
              </a:ext>
            </a:extLst>
          </p:cNvPr>
          <p:cNvSpPr txBox="1"/>
          <p:nvPr/>
        </p:nvSpPr>
        <p:spPr>
          <a:xfrm>
            <a:off x="1550899" y="1625407"/>
            <a:ext cx="366382" cy="369332"/>
          </a:xfrm>
          <a:prstGeom prst="rect">
            <a:avLst/>
          </a:prstGeom>
          <a:noFill/>
        </p:spPr>
        <p:txBody>
          <a:bodyPr wrap="none" rtlCol="0">
            <a:spAutoFit/>
          </a:bodyPr>
          <a:lstStyle/>
          <a:p>
            <a:r>
              <a:rPr lang="en-US" dirty="0"/>
              <a:t>P’</a:t>
            </a:r>
          </a:p>
        </p:txBody>
      </p:sp>
      <p:pic>
        <p:nvPicPr>
          <p:cNvPr id="65" name="Picture 2" descr="Image result for data sheet icon">
            <a:extLst>
              <a:ext uri="{FF2B5EF4-FFF2-40B4-BE49-F238E27FC236}">
                <a16:creationId xmlns:a16="http://schemas.microsoft.com/office/drawing/2014/main" id="{ED2701D6-2C02-44CA-9759-59F88C38BB2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596"/>
          <a:stretch/>
        </p:blipFill>
        <p:spPr bwMode="auto">
          <a:xfrm>
            <a:off x="1383024" y="1938773"/>
            <a:ext cx="609679" cy="60353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A5AC7C0-1C78-45A8-946B-4695291AAF3A}"/>
              </a:ext>
            </a:extLst>
          </p:cNvPr>
          <p:cNvSpPr>
            <a:spLocks noGrp="1"/>
          </p:cNvSpPr>
          <p:nvPr>
            <p:ph type="title"/>
          </p:nvPr>
        </p:nvSpPr>
        <p:spPr/>
        <p:txBody>
          <a:bodyPr/>
          <a:lstStyle/>
          <a:p>
            <a:r>
              <a:rPr lang="en-US" dirty="0"/>
              <a:t>Test Intent Extractor</a:t>
            </a:r>
          </a:p>
        </p:txBody>
      </p:sp>
      <p:grpSp>
        <p:nvGrpSpPr>
          <p:cNvPr id="7" name="Group 6">
            <a:extLst>
              <a:ext uri="{FF2B5EF4-FFF2-40B4-BE49-F238E27FC236}">
                <a16:creationId xmlns:a16="http://schemas.microsoft.com/office/drawing/2014/main" id="{3D882B54-C933-48A3-A705-FF30DB6A0DB7}"/>
              </a:ext>
            </a:extLst>
          </p:cNvPr>
          <p:cNvGrpSpPr/>
          <p:nvPr/>
        </p:nvGrpSpPr>
        <p:grpSpPr>
          <a:xfrm>
            <a:off x="1300741" y="2591021"/>
            <a:ext cx="669879" cy="675593"/>
            <a:chOff x="6414923" y="3749584"/>
            <a:chExt cx="669879" cy="675593"/>
          </a:xfrm>
        </p:grpSpPr>
        <p:grpSp>
          <p:nvGrpSpPr>
            <p:cNvPr id="18" name="Group 17">
              <a:extLst>
                <a:ext uri="{FF2B5EF4-FFF2-40B4-BE49-F238E27FC236}">
                  <a16:creationId xmlns:a16="http://schemas.microsoft.com/office/drawing/2014/main" id="{8B0CD08E-A0DE-418E-84C0-0E9CB0AB4DE0}"/>
                </a:ext>
              </a:extLst>
            </p:cNvPr>
            <p:cNvGrpSpPr/>
            <p:nvPr/>
          </p:nvGrpSpPr>
          <p:grpSpPr>
            <a:xfrm>
              <a:off x="6414923" y="3755298"/>
              <a:ext cx="669879" cy="669879"/>
              <a:chOff x="1115662" y="3362818"/>
              <a:chExt cx="669879" cy="669879"/>
            </a:xfrm>
          </p:grpSpPr>
          <p:sp>
            <p:nvSpPr>
              <p:cNvPr id="20" name="Rectangle: Rounded Corners 19">
                <a:extLst>
                  <a:ext uri="{FF2B5EF4-FFF2-40B4-BE49-F238E27FC236}">
                    <a16:creationId xmlns:a16="http://schemas.microsoft.com/office/drawing/2014/main" id="{6FBBD23E-3F00-40CD-9E62-B96AE787C872}"/>
                  </a:ext>
                </a:extLst>
              </p:cNvPr>
              <p:cNvSpPr/>
              <p:nvPr/>
            </p:nvSpPr>
            <p:spPr>
              <a:xfrm>
                <a:off x="1199614" y="3406751"/>
                <a:ext cx="508015" cy="568722"/>
              </a:xfrm>
              <a:prstGeom prst="roundRect">
                <a:avLst>
                  <a:gd name="adj" fmla="val 97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 descr="Image result for list icon">
                <a:extLst>
                  <a:ext uri="{FF2B5EF4-FFF2-40B4-BE49-F238E27FC236}">
                    <a16:creationId xmlns:a16="http://schemas.microsoft.com/office/drawing/2014/main" id="{598B31A4-E9B6-433D-800D-54033663699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15662" y="3362818"/>
                <a:ext cx="669879" cy="669879"/>
              </a:xfrm>
              <a:prstGeom prst="rect">
                <a:avLst/>
              </a:prstGeom>
              <a:noFill/>
              <a:extLst>
                <a:ext uri="{909E8E84-426E-40DD-AFC4-6F175D3DCCD1}">
                  <a14:hiddenFill xmlns:a14="http://schemas.microsoft.com/office/drawing/2010/main">
                    <a:solidFill>
                      <a:srgbClr val="FFFFFF"/>
                    </a:solidFill>
                  </a14:hiddenFill>
                </a:ext>
              </a:extLst>
            </p:spPr>
          </p:pic>
        </p:grpSp>
        <p:pic>
          <p:nvPicPr>
            <p:cNvPr id="19" name="Picture 18">
              <a:extLst>
                <a:ext uri="{FF2B5EF4-FFF2-40B4-BE49-F238E27FC236}">
                  <a16:creationId xmlns:a16="http://schemas.microsoft.com/office/drawing/2014/main" id="{B5C518FA-45AA-460B-930A-F1AE2289CFEE}"/>
                </a:ext>
              </a:extLst>
            </p:cNvPr>
            <p:cNvPicPr>
              <a:picLocks noChangeAspect="1"/>
            </p:cNvPicPr>
            <p:nvPr/>
          </p:nvPicPr>
          <p:blipFill rotWithShape="1">
            <a:blip r:embed="rId5">
              <a:extLst>
                <a:ext uri="{28A0092B-C50C-407E-A947-70E740481C1C}">
                  <a14:useLocalDpi xmlns:a14="http://schemas.microsoft.com/office/drawing/2010/main" val="0"/>
                </a:ext>
              </a:extLst>
            </a:blip>
            <a:srcRect l="35704" t="30457" r="36056" b="43290"/>
            <a:stretch/>
          </p:blipFill>
          <p:spPr>
            <a:xfrm>
              <a:off x="6777045" y="3749584"/>
              <a:ext cx="239309" cy="252884"/>
            </a:xfrm>
            <a:prstGeom prst="rect">
              <a:avLst/>
            </a:prstGeom>
          </p:spPr>
        </p:pic>
      </p:grpSp>
      <p:sp>
        <p:nvSpPr>
          <p:cNvPr id="12" name="TextBox 11">
            <a:extLst>
              <a:ext uri="{FF2B5EF4-FFF2-40B4-BE49-F238E27FC236}">
                <a16:creationId xmlns:a16="http://schemas.microsoft.com/office/drawing/2014/main" id="{EE593D1F-2569-45CD-8F04-022D0F0CB05C}"/>
              </a:ext>
            </a:extLst>
          </p:cNvPr>
          <p:cNvSpPr txBox="1"/>
          <p:nvPr/>
        </p:nvSpPr>
        <p:spPr>
          <a:xfrm>
            <a:off x="933380" y="2688992"/>
            <a:ext cx="271228" cy="400110"/>
          </a:xfrm>
          <a:prstGeom prst="rect">
            <a:avLst/>
          </a:prstGeom>
          <a:noFill/>
        </p:spPr>
        <p:txBody>
          <a:bodyPr wrap="none" rtlCol="0">
            <a:spAutoFit/>
          </a:bodyPr>
          <a:lstStyle/>
          <a:p>
            <a:r>
              <a:rPr lang="en-US" sz="2000" dirty="0"/>
              <a:t>t</a:t>
            </a:r>
            <a:endParaRPr lang="en-US" sz="2000" baseline="-25000" dirty="0"/>
          </a:p>
        </p:txBody>
      </p:sp>
      <p:grpSp>
        <p:nvGrpSpPr>
          <p:cNvPr id="24" name="Group 23">
            <a:extLst>
              <a:ext uri="{FF2B5EF4-FFF2-40B4-BE49-F238E27FC236}">
                <a16:creationId xmlns:a16="http://schemas.microsoft.com/office/drawing/2014/main" id="{EF53FD02-63C7-488A-986F-7D82F58994F9}"/>
              </a:ext>
            </a:extLst>
          </p:cNvPr>
          <p:cNvGrpSpPr/>
          <p:nvPr/>
        </p:nvGrpSpPr>
        <p:grpSpPr>
          <a:xfrm>
            <a:off x="6274909" y="2533658"/>
            <a:ext cx="826437" cy="826437"/>
            <a:chOff x="3655887" y="4231430"/>
            <a:chExt cx="1608975" cy="1608975"/>
          </a:xfrm>
        </p:grpSpPr>
        <p:sp>
          <p:nvSpPr>
            <p:cNvPr id="25" name="Rectangle: Rounded Corners 24">
              <a:extLst>
                <a:ext uri="{FF2B5EF4-FFF2-40B4-BE49-F238E27FC236}">
                  <a16:creationId xmlns:a16="http://schemas.microsoft.com/office/drawing/2014/main" id="{20ED1523-D244-40FB-8908-F7501E999C41}"/>
                </a:ext>
              </a:extLst>
            </p:cNvPr>
            <p:cNvSpPr/>
            <p:nvPr/>
          </p:nvSpPr>
          <p:spPr>
            <a:xfrm>
              <a:off x="3819331" y="4316963"/>
              <a:ext cx="989045" cy="1107234"/>
            </a:xfrm>
            <a:prstGeom prst="roundRect">
              <a:avLst>
                <a:gd name="adj" fmla="val 97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 descr="Image result for list icon">
              <a:extLst>
                <a:ext uri="{FF2B5EF4-FFF2-40B4-BE49-F238E27FC236}">
                  <a16:creationId xmlns:a16="http://schemas.microsoft.com/office/drawing/2014/main" id="{271E6AD1-7333-413A-93B6-152AB4D528E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55887" y="4231430"/>
              <a:ext cx="1304175" cy="1304175"/>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Rounded Corners 26">
              <a:extLst>
                <a:ext uri="{FF2B5EF4-FFF2-40B4-BE49-F238E27FC236}">
                  <a16:creationId xmlns:a16="http://schemas.microsoft.com/office/drawing/2014/main" id="{FBD85E35-64BE-4E9B-9656-F8511CF51C12}"/>
                </a:ext>
              </a:extLst>
            </p:cNvPr>
            <p:cNvSpPr/>
            <p:nvPr/>
          </p:nvSpPr>
          <p:spPr>
            <a:xfrm>
              <a:off x="3971731" y="4469363"/>
              <a:ext cx="989045" cy="1107234"/>
            </a:xfrm>
            <a:prstGeom prst="roundRect">
              <a:avLst>
                <a:gd name="adj" fmla="val 97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 descr="Image result for list icon">
              <a:extLst>
                <a:ext uri="{FF2B5EF4-FFF2-40B4-BE49-F238E27FC236}">
                  <a16:creationId xmlns:a16="http://schemas.microsoft.com/office/drawing/2014/main" id="{12432D00-4945-4820-BB0A-82B50A5F452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08287" y="4383830"/>
              <a:ext cx="1304175" cy="1304175"/>
            </a:xfrm>
            <a:prstGeom prst="rect">
              <a:avLst/>
            </a:prstGeom>
            <a:noFill/>
            <a:extLst>
              <a:ext uri="{909E8E84-426E-40DD-AFC4-6F175D3DCCD1}">
                <a14:hiddenFill xmlns:a14="http://schemas.microsoft.com/office/drawing/2010/main">
                  <a:solidFill>
                    <a:srgbClr val="FFFFFF"/>
                  </a:solidFill>
                </a14:hiddenFill>
              </a:ext>
            </a:extLst>
          </p:spPr>
        </p:pic>
        <p:sp>
          <p:nvSpPr>
            <p:cNvPr id="29" name="Rectangle: Rounded Corners 28">
              <a:extLst>
                <a:ext uri="{FF2B5EF4-FFF2-40B4-BE49-F238E27FC236}">
                  <a16:creationId xmlns:a16="http://schemas.microsoft.com/office/drawing/2014/main" id="{C7B832DE-22AE-42EE-A257-9EDF7A1B7DE2}"/>
                </a:ext>
              </a:extLst>
            </p:cNvPr>
            <p:cNvSpPr/>
            <p:nvPr/>
          </p:nvSpPr>
          <p:spPr>
            <a:xfrm>
              <a:off x="4124131" y="4621763"/>
              <a:ext cx="989045" cy="1107234"/>
            </a:xfrm>
            <a:prstGeom prst="roundRect">
              <a:avLst>
                <a:gd name="adj" fmla="val 97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 descr="Image result for list icon">
              <a:extLst>
                <a:ext uri="{FF2B5EF4-FFF2-40B4-BE49-F238E27FC236}">
                  <a16:creationId xmlns:a16="http://schemas.microsoft.com/office/drawing/2014/main" id="{36C46BAB-AC77-4AAE-958A-45B91A416BB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60687" y="4536230"/>
              <a:ext cx="1304175" cy="1304175"/>
            </a:xfrm>
            <a:prstGeom prst="rect">
              <a:avLst/>
            </a:prstGeom>
            <a:noFill/>
            <a:extLst>
              <a:ext uri="{909E8E84-426E-40DD-AFC4-6F175D3DCCD1}">
                <a14:hiddenFill xmlns:a14="http://schemas.microsoft.com/office/drawing/2010/main">
                  <a:solidFill>
                    <a:srgbClr val="FFFFFF"/>
                  </a:solidFill>
                </a14:hiddenFill>
              </a:ext>
            </a:extLst>
          </p:spPr>
        </p:pic>
      </p:grpSp>
      <p:sp>
        <p:nvSpPr>
          <p:cNvPr id="31" name="Arrow: Right 30">
            <a:extLst>
              <a:ext uri="{FF2B5EF4-FFF2-40B4-BE49-F238E27FC236}">
                <a16:creationId xmlns:a16="http://schemas.microsoft.com/office/drawing/2014/main" id="{4C0DEBDA-2E62-4A2B-A4D9-0CD3B5561B11}"/>
              </a:ext>
            </a:extLst>
          </p:cNvPr>
          <p:cNvSpPr/>
          <p:nvPr/>
        </p:nvSpPr>
        <p:spPr>
          <a:xfrm>
            <a:off x="2125759" y="2704326"/>
            <a:ext cx="743197" cy="339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2" name="Arrow: Right 31">
            <a:extLst>
              <a:ext uri="{FF2B5EF4-FFF2-40B4-BE49-F238E27FC236}">
                <a16:creationId xmlns:a16="http://schemas.microsoft.com/office/drawing/2014/main" id="{AFCE2764-0C08-4F26-9E4A-63A6E644821F}"/>
              </a:ext>
            </a:extLst>
          </p:cNvPr>
          <p:cNvSpPr/>
          <p:nvPr/>
        </p:nvSpPr>
        <p:spPr>
          <a:xfrm>
            <a:off x="5460317" y="2704326"/>
            <a:ext cx="702552" cy="339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3" name="TextBox 32">
            <a:extLst>
              <a:ext uri="{FF2B5EF4-FFF2-40B4-BE49-F238E27FC236}">
                <a16:creationId xmlns:a16="http://schemas.microsoft.com/office/drawing/2014/main" id="{5BABB464-2412-4882-8D7A-9BCCF53716E6}"/>
              </a:ext>
            </a:extLst>
          </p:cNvPr>
          <p:cNvSpPr txBox="1"/>
          <p:nvPr/>
        </p:nvSpPr>
        <p:spPr>
          <a:xfrm>
            <a:off x="7213386" y="2755565"/>
            <a:ext cx="566181" cy="400110"/>
          </a:xfrm>
          <a:prstGeom prst="rect">
            <a:avLst/>
          </a:prstGeom>
          <a:noFill/>
        </p:spPr>
        <p:txBody>
          <a:bodyPr wrap="none" rtlCol="0">
            <a:spAutoFit/>
          </a:bodyPr>
          <a:lstStyle/>
          <a:p>
            <a:pPr algn="ctr"/>
            <a:r>
              <a:rPr lang="en-US" sz="2000" dirty="0"/>
              <a:t>{ </a:t>
            </a:r>
            <a:r>
              <a:rPr lang="en-US" sz="2000" dirty="0" err="1"/>
              <a:t>t</a:t>
            </a:r>
            <a:r>
              <a:rPr lang="en-US" sz="2000" baseline="-25000" dirty="0" err="1"/>
              <a:t>i</a:t>
            </a:r>
            <a:r>
              <a:rPr lang="en-US" sz="2000" baseline="-25000" dirty="0"/>
              <a:t> </a:t>
            </a:r>
            <a:r>
              <a:rPr lang="en-US" sz="2000" dirty="0"/>
              <a:t>}</a:t>
            </a:r>
          </a:p>
        </p:txBody>
      </p:sp>
      <p:sp>
        <p:nvSpPr>
          <p:cNvPr id="35" name="Rectangle: Rounded Corners 34">
            <a:extLst>
              <a:ext uri="{FF2B5EF4-FFF2-40B4-BE49-F238E27FC236}">
                <a16:creationId xmlns:a16="http://schemas.microsoft.com/office/drawing/2014/main" id="{DCF8E807-CB92-4254-986B-860846EEE8CE}"/>
              </a:ext>
            </a:extLst>
          </p:cNvPr>
          <p:cNvSpPr/>
          <p:nvPr/>
        </p:nvSpPr>
        <p:spPr>
          <a:xfrm>
            <a:off x="3057462" y="4358710"/>
            <a:ext cx="2130552" cy="833141"/>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a:t>Test Intent</a:t>
            </a:r>
          </a:p>
          <a:p>
            <a:pPr algn="ctr"/>
            <a:r>
              <a:rPr lang="en-US" dirty="0"/>
              <a:t>Comparator</a:t>
            </a:r>
          </a:p>
        </p:txBody>
      </p:sp>
      <p:grpSp>
        <p:nvGrpSpPr>
          <p:cNvPr id="37" name="Group 36">
            <a:extLst>
              <a:ext uri="{FF2B5EF4-FFF2-40B4-BE49-F238E27FC236}">
                <a16:creationId xmlns:a16="http://schemas.microsoft.com/office/drawing/2014/main" id="{07DD81F4-0F87-4D41-A78E-10D92E14C628}"/>
              </a:ext>
            </a:extLst>
          </p:cNvPr>
          <p:cNvGrpSpPr/>
          <p:nvPr/>
        </p:nvGrpSpPr>
        <p:grpSpPr>
          <a:xfrm>
            <a:off x="1332477" y="3766382"/>
            <a:ext cx="660772" cy="744720"/>
            <a:chOff x="6403911" y="1248572"/>
            <a:chExt cx="1042377" cy="1042377"/>
          </a:xfrm>
        </p:grpSpPr>
        <p:sp>
          <p:nvSpPr>
            <p:cNvPr id="39" name="Rectangle 38">
              <a:extLst>
                <a:ext uri="{FF2B5EF4-FFF2-40B4-BE49-F238E27FC236}">
                  <a16:creationId xmlns:a16="http://schemas.microsoft.com/office/drawing/2014/main" id="{4A51A0C7-BF55-4FF8-9097-3DDF72558579}"/>
                </a:ext>
              </a:extLst>
            </p:cNvPr>
            <p:cNvSpPr/>
            <p:nvPr/>
          </p:nvSpPr>
          <p:spPr>
            <a:xfrm>
              <a:off x="6423514" y="1281403"/>
              <a:ext cx="991211" cy="9641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a:extLst>
                <a:ext uri="{FF2B5EF4-FFF2-40B4-BE49-F238E27FC236}">
                  <a16:creationId xmlns:a16="http://schemas.microsoft.com/office/drawing/2014/main" id="{D1099B67-165E-4863-97EE-5AEAA90917C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403911" y="1248572"/>
              <a:ext cx="1042377" cy="1042377"/>
            </a:xfrm>
            <a:prstGeom prst="rect">
              <a:avLst/>
            </a:prstGeom>
          </p:spPr>
        </p:pic>
      </p:grpSp>
      <p:sp>
        <p:nvSpPr>
          <p:cNvPr id="38" name="TextBox 37">
            <a:extLst>
              <a:ext uri="{FF2B5EF4-FFF2-40B4-BE49-F238E27FC236}">
                <a16:creationId xmlns:a16="http://schemas.microsoft.com/office/drawing/2014/main" id="{04759022-C8C3-4CDC-BA14-453528876152}"/>
              </a:ext>
            </a:extLst>
          </p:cNvPr>
          <p:cNvSpPr txBox="1"/>
          <p:nvPr/>
        </p:nvSpPr>
        <p:spPr>
          <a:xfrm>
            <a:off x="744153" y="3910739"/>
            <a:ext cx="561371" cy="400110"/>
          </a:xfrm>
          <a:prstGeom prst="rect">
            <a:avLst/>
          </a:prstGeom>
          <a:noFill/>
        </p:spPr>
        <p:txBody>
          <a:bodyPr wrap="none" rtlCol="0">
            <a:spAutoFit/>
          </a:bodyPr>
          <a:lstStyle/>
          <a:p>
            <a:pPr algn="ctr"/>
            <a:r>
              <a:rPr lang="en-US" sz="2000" dirty="0"/>
              <a:t>P(t)</a:t>
            </a:r>
          </a:p>
        </p:txBody>
      </p:sp>
      <p:grpSp>
        <p:nvGrpSpPr>
          <p:cNvPr id="42" name="Group 41">
            <a:extLst>
              <a:ext uri="{FF2B5EF4-FFF2-40B4-BE49-F238E27FC236}">
                <a16:creationId xmlns:a16="http://schemas.microsoft.com/office/drawing/2014/main" id="{A905C73F-DE6E-4E54-9282-99B46D1C44E2}"/>
              </a:ext>
            </a:extLst>
          </p:cNvPr>
          <p:cNvGrpSpPr/>
          <p:nvPr/>
        </p:nvGrpSpPr>
        <p:grpSpPr>
          <a:xfrm>
            <a:off x="6330961" y="3766382"/>
            <a:ext cx="882425" cy="927313"/>
            <a:chOff x="6473872" y="4370936"/>
            <a:chExt cx="1213438" cy="1347177"/>
          </a:xfrm>
        </p:grpSpPr>
        <p:grpSp>
          <p:nvGrpSpPr>
            <p:cNvPr id="44" name="Group 43">
              <a:extLst>
                <a:ext uri="{FF2B5EF4-FFF2-40B4-BE49-F238E27FC236}">
                  <a16:creationId xmlns:a16="http://schemas.microsoft.com/office/drawing/2014/main" id="{17FBFCA9-E8E5-4B10-9811-56021E979FFF}"/>
                </a:ext>
              </a:extLst>
            </p:cNvPr>
            <p:cNvGrpSpPr/>
            <p:nvPr/>
          </p:nvGrpSpPr>
          <p:grpSpPr>
            <a:xfrm>
              <a:off x="6473872" y="4370936"/>
              <a:ext cx="908638" cy="1042377"/>
              <a:chOff x="6403911" y="1248572"/>
              <a:chExt cx="1042377" cy="1042377"/>
            </a:xfrm>
          </p:grpSpPr>
          <p:sp>
            <p:nvSpPr>
              <p:cNvPr id="51" name="Rectangle 50">
                <a:extLst>
                  <a:ext uri="{FF2B5EF4-FFF2-40B4-BE49-F238E27FC236}">
                    <a16:creationId xmlns:a16="http://schemas.microsoft.com/office/drawing/2014/main" id="{AAE58FAD-37A4-4B4E-B377-639DB9B700AA}"/>
                  </a:ext>
                </a:extLst>
              </p:cNvPr>
              <p:cNvSpPr/>
              <p:nvPr/>
            </p:nvSpPr>
            <p:spPr>
              <a:xfrm>
                <a:off x="6423514" y="1281403"/>
                <a:ext cx="991211" cy="9641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51">
                <a:extLst>
                  <a:ext uri="{FF2B5EF4-FFF2-40B4-BE49-F238E27FC236}">
                    <a16:creationId xmlns:a16="http://schemas.microsoft.com/office/drawing/2014/main" id="{578C7E5B-22DA-44C9-80B4-9BD9CC0F8D2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403911" y="1248572"/>
                <a:ext cx="1042377" cy="1042377"/>
              </a:xfrm>
              <a:prstGeom prst="rect">
                <a:avLst/>
              </a:prstGeom>
            </p:spPr>
          </p:pic>
        </p:grpSp>
        <p:grpSp>
          <p:nvGrpSpPr>
            <p:cNvPr id="45" name="Group 44">
              <a:extLst>
                <a:ext uri="{FF2B5EF4-FFF2-40B4-BE49-F238E27FC236}">
                  <a16:creationId xmlns:a16="http://schemas.microsoft.com/office/drawing/2014/main" id="{40E486CB-C4D2-4199-971C-609E9258E614}"/>
                </a:ext>
              </a:extLst>
            </p:cNvPr>
            <p:cNvGrpSpPr/>
            <p:nvPr/>
          </p:nvGrpSpPr>
          <p:grpSpPr>
            <a:xfrm>
              <a:off x="6626272" y="4523336"/>
              <a:ext cx="908638" cy="1042377"/>
              <a:chOff x="6403911" y="1248572"/>
              <a:chExt cx="1042377" cy="1042377"/>
            </a:xfrm>
          </p:grpSpPr>
          <p:sp>
            <p:nvSpPr>
              <p:cNvPr id="49" name="Rectangle 48">
                <a:extLst>
                  <a:ext uri="{FF2B5EF4-FFF2-40B4-BE49-F238E27FC236}">
                    <a16:creationId xmlns:a16="http://schemas.microsoft.com/office/drawing/2014/main" id="{11563218-4E2E-43C8-93C7-DC51C26F24C7}"/>
                  </a:ext>
                </a:extLst>
              </p:cNvPr>
              <p:cNvSpPr/>
              <p:nvPr/>
            </p:nvSpPr>
            <p:spPr>
              <a:xfrm>
                <a:off x="6423514" y="1281403"/>
                <a:ext cx="991211" cy="9641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0" name="Picture 49">
                <a:extLst>
                  <a:ext uri="{FF2B5EF4-FFF2-40B4-BE49-F238E27FC236}">
                    <a16:creationId xmlns:a16="http://schemas.microsoft.com/office/drawing/2014/main" id="{0480E0E8-E9E7-48CE-8083-82DB237228F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403911" y="1248572"/>
                <a:ext cx="1042377" cy="1042377"/>
              </a:xfrm>
              <a:prstGeom prst="rect">
                <a:avLst/>
              </a:prstGeom>
            </p:spPr>
          </p:pic>
        </p:grpSp>
        <p:grpSp>
          <p:nvGrpSpPr>
            <p:cNvPr id="46" name="Group 45">
              <a:extLst>
                <a:ext uri="{FF2B5EF4-FFF2-40B4-BE49-F238E27FC236}">
                  <a16:creationId xmlns:a16="http://schemas.microsoft.com/office/drawing/2014/main" id="{47A83BCD-FB2F-43EF-885B-9873D11074C5}"/>
                </a:ext>
              </a:extLst>
            </p:cNvPr>
            <p:cNvGrpSpPr/>
            <p:nvPr/>
          </p:nvGrpSpPr>
          <p:grpSpPr>
            <a:xfrm>
              <a:off x="6778672" y="4675736"/>
              <a:ext cx="908638" cy="1042377"/>
              <a:chOff x="6403911" y="1248572"/>
              <a:chExt cx="1042377" cy="1042377"/>
            </a:xfrm>
          </p:grpSpPr>
          <p:sp>
            <p:nvSpPr>
              <p:cNvPr id="47" name="Rectangle 46">
                <a:extLst>
                  <a:ext uri="{FF2B5EF4-FFF2-40B4-BE49-F238E27FC236}">
                    <a16:creationId xmlns:a16="http://schemas.microsoft.com/office/drawing/2014/main" id="{757CCF1D-8404-4941-AB6E-9B522BC81287}"/>
                  </a:ext>
                </a:extLst>
              </p:cNvPr>
              <p:cNvSpPr/>
              <p:nvPr/>
            </p:nvSpPr>
            <p:spPr>
              <a:xfrm>
                <a:off x="6423514" y="1281403"/>
                <a:ext cx="991211" cy="9641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Picture 47">
                <a:extLst>
                  <a:ext uri="{FF2B5EF4-FFF2-40B4-BE49-F238E27FC236}">
                    <a16:creationId xmlns:a16="http://schemas.microsoft.com/office/drawing/2014/main" id="{CA6B7BB2-DECC-47F2-82DE-B6129934CEA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403911" y="1248572"/>
                <a:ext cx="1042377" cy="1042377"/>
              </a:xfrm>
              <a:prstGeom prst="rect">
                <a:avLst/>
              </a:prstGeom>
            </p:spPr>
          </p:pic>
        </p:grpSp>
      </p:grpSp>
      <p:sp>
        <p:nvSpPr>
          <p:cNvPr id="43" name="TextBox 42">
            <a:extLst>
              <a:ext uri="{FF2B5EF4-FFF2-40B4-BE49-F238E27FC236}">
                <a16:creationId xmlns:a16="http://schemas.microsoft.com/office/drawing/2014/main" id="{4340A910-70FD-4279-AE19-6624BB6429FB}"/>
              </a:ext>
            </a:extLst>
          </p:cNvPr>
          <p:cNvSpPr txBox="1"/>
          <p:nvPr/>
        </p:nvSpPr>
        <p:spPr>
          <a:xfrm>
            <a:off x="7225812" y="4038915"/>
            <a:ext cx="945708" cy="400110"/>
          </a:xfrm>
          <a:prstGeom prst="rect">
            <a:avLst/>
          </a:prstGeom>
          <a:noFill/>
        </p:spPr>
        <p:txBody>
          <a:bodyPr wrap="none" rtlCol="0">
            <a:spAutoFit/>
          </a:bodyPr>
          <a:lstStyle/>
          <a:p>
            <a:pPr algn="ctr"/>
            <a:r>
              <a:rPr lang="en-US" sz="2000" dirty="0"/>
              <a:t>{ P’(</a:t>
            </a:r>
            <a:r>
              <a:rPr lang="en-US" sz="2000" dirty="0" err="1"/>
              <a:t>t</a:t>
            </a:r>
            <a:r>
              <a:rPr lang="en-US" sz="2000" baseline="-25000" dirty="0" err="1"/>
              <a:t>i</a:t>
            </a:r>
            <a:r>
              <a:rPr lang="en-US" sz="2000" dirty="0"/>
              <a:t>) }</a:t>
            </a:r>
          </a:p>
        </p:txBody>
      </p:sp>
      <p:sp>
        <p:nvSpPr>
          <p:cNvPr id="53" name="Arrow: Curved Left 52">
            <a:extLst>
              <a:ext uri="{FF2B5EF4-FFF2-40B4-BE49-F238E27FC236}">
                <a16:creationId xmlns:a16="http://schemas.microsoft.com/office/drawing/2014/main" id="{75763DFF-9D18-46D0-AA71-4D8CFAC2254E}"/>
              </a:ext>
            </a:extLst>
          </p:cNvPr>
          <p:cNvSpPr/>
          <p:nvPr/>
        </p:nvSpPr>
        <p:spPr>
          <a:xfrm>
            <a:off x="2125759" y="3353957"/>
            <a:ext cx="743197" cy="926233"/>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4" name="Arrow: Curved Left 53">
            <a:extLst>
              <a:ext uri="{FF2B5EF4-FFF2-40B4-BE49-F238E27FC236}">
                <a16:creationId xmlns:a16="http://schemas.microsoft.com/office/drawing/2014/main" id="{34D1EF82-C90D-4F6B-B4E0-522997738CCC}"/>
              </a:ext>
            </a:extLst>
          </p:cNvPr>
          <p:cNvSpPr/>
          <p:nvPr/>
        </p:nvSpPr>
        <p:spPr>
          <a:xfrm flipH="1">
            <a:off x="5376519" y="3353957"/>
            <a:ext cx="765481" cy="926233"/>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5" name="Arrow: Right 54">
            <a:extLst>
              <a:ext uri="{FF2B5EF4-FFF2-40B4-BE49-F238E27FC236}">
                <a16:creationId xmlns:a16="http://schemas.microsoft.com/office/drawing/2014/main" id="{EDC33C36-4C5E-4D86-8285-BF8CAFC15182}"/>
              </a:ext>
            </a:extLst>
          </p:cNvPr>
          <p:cNvSpPr/>
          <p:nvPr/>
        </p:nvSpPr>
        <p:spPr>
          <a:xfrm rot="1761103">
            <a:off x="2111218" y="4413177"/>
            <a:ext cx="725283" cy="339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6" name="Arrow: Right 55">
            <a:extLst>
              <a:ext uri="{FF2B5EF4-FFF2-40B4-BE49-F238E27FC236}">
                <a16:creationId xmlns:a16="http://schemas.microsoft.com/office/drawing/2014/main" id="{33A122C6-D2B9-4DFB-855F-2640EAF7D63E}"/>
              </a:ext>
            </a:extLst>
          </p:cNvPr>
          <p:cNvSpPr/>
          <p:nvPr/>
        </p:nvSpPr>
        <p:spPr>
          <a:xfrm rot="8894080">
            <a:off x="5381732" y="4450270"/>
            <a:ext cx="813011" cy="339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pic>
        <p:nvPicPr>
          <p:cNvPr id="57" name="Picture 56">
            <a:extLst>
              <a:ext uri="{FF2B5EF4-FFF2-40B4-BE49-F238E27FC236}">
                <a16:creationId xmlns:a16="http://schemas.microsoft.com/office/drawing/2014/main" id="{4AB968F3-AEB2-47CC-94DC-1AC89F3A92E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871351" y="5913502"/>
            <a:ext cx="580386" cy="749313"/>
          </a:xfrm>
          <a:prstGeom prst="rect">
            <a:avLst/>
          </a:prstGeom>
        </p:spPr>
      </p:pic>
      <p:sp>
        <p:nvSpPr>
          <p:cNvPr id="58" name="TextBox 57">
            <a:extLst>
              <a:ext uri="{FF2B5EF4-FFF2-40B4-BE49-F238E27FC236}">
                <a16:creationId xmlns:a16="http://schemas.microsoft.com/office/drawing/2014/main" id="{659E09AC-3EF1-4523-B103-896B1BA4F10D}"/>
              </a:ext>
            </a:extLst>
          </p:cNvPr>
          <p:cNvSpPr txBox="1"/>
          <p:nvPr/>
        </p:nvSpPr>
        <p:spPr>
          <a:xfrm>
            <a:off x="4455000" y="6037467"/>
            <a:ext cx="1687000" cy="584775"/>
          </a:xfrm>
          <a:prstGeom prst="rect">
            <a:avLst/>
          </a:prstGeom>
          <a:noFill/>
        </p:spPr>
        <p:txBody>
          <a:bodyPr wrap="none" rtlCol="0">
            <a:spAutoFit/>
          </a:bodyPr>
          <a:lstStyle/>
          <a:p>
            <a:r>
              <a:rPr lang="en-US" sz="1600" dirty="0"/>
              <a:t>Ranked List of</a:t>
            </a:r>
          </a:p>
          <a:p>
            <a:r>
              <a:rPr lang="en-US" sz="1600" dirty="0"/>
              <a:t>Repair Candidates</a:t>
            </a:r>
          </a:p>
        </p:txBody>
      </p:sp>
      <p:sp>
        <p:nvSpPr>
          <p:cNvPr id="59" name="Arrow: Right 58">
            <a:extLst>
              <a:ext uri="{FF2B5EF4-FFF2-40B4-BE49-F238E27FC236}">
                <a16:creationId xmlns:a16="http://schemas.microsoft.com/office/drawing/2014/main" id="{59D25B6D-589D-4292-AFF3-7CB3B0522375}"/>
              </a:ext>
            </a:extLst>
          </p:cNvPr>
          <p:cNvSpPr/>
          <p:nvPr/>
        </p:nvSpPr>
        <p:spPr>
          <a:xfrm rot="5400000">
            <a:off x="3875593" y="5383298"/>
            <a:ext cx="494290" cy="339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0" name="Rectangle 59">
            <a:extLst>
              <a:ext uri="{FF2B5EF4-FFF2-40B4-BE49-F238E27FC236}">
                <a16:creationId xmlns:a16="http://schemas.microsoft.com/office/drawing/2014/main" id="{9B88D15E-199B-4702-BE08-39E9D4B45963}"/>
              </a:ext>
            </a:extLst>
          </p:cNvPr>
          <p:cNvSpPr/>
          <p:nvPr/>
        </p:nvSpPr>
        <p:spPr>
          <a:xfrm>
            <a:off x="2411710" y="1814654"/>
            <a:ext cx="3421199" cy="3701829"/>
          </a:xfrm>
          <a:prstGeom prst="rect">
            <a:avLst/>
          </a:prstGeom>
          <a:noFill/>
          <a:ln w="38100">
            <a:prstDash val="lg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1" name="TextBox 60">
            <a:extLst>
              <a:ext uri="{FF2B5EF4-FFF2-40B4-BE49-F238E27FC236}">
                <a16:creationId xmlns:a16="http://schemas.microsoft.com/office/drawing/2014/main" id="{2B91AD76-E54B-4975-8A91-C3D344723896}"/>
              </a:ext>
            </a:extLst>
          </p:cNvPr>
          <p:cNvSpPr txBox="1"/>
          <p:nvPr/>
        </p:nvSpPr>
        <p:spPr>
          <a:xfrm>
            <a:off x="2387600" y="1823931"/>
            <a:ext cx="3566633" cy="461665"/>
          </a:xfrm>
          <a:prstGeom prst="rect">
            <a:avLst/>
          </a:prstGeom>
          <a:noFill/>
          <a:ln>
            <a:noFill/>
          </a:ln>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n-US" sz="2400" dirty="0">
                <a:solidFill>
                  <a:srgbClr val="0070C0"/>
                </a:solidFill>
              </a:rPr>
              <a:t>TRIP</a:t>
            </a:r>
            <a:r>
              <a:rPr lang="en-US" dirty="0">
                <a:solidFill>
                  <a:srgbClr val="0070C0"/>
                </a:solidFill>
              </a:rPr>
              <a:t> </a:t>
            </a:r>
            <a:r>
              <a:rPr lang="en-US" sz="1400" dirty="0">
                <a:solidFill>
                  <a:srgbClr val="0070C0"/>
                </a:solidFill>
              </a:rPr>
              <a:t>(Test Repair with Intent Preservation)</a:t>
            </a:r>
            <a:endParaRPr lang="en-US" dirty="0">
              <a:solidFill>
                <a:srgbClr val="0070C0"/>
              </a:solidFill>
            </a:endParaRPr>
          </a:p>
        </p:txBody>
      </p:sp>
      <p:sp>
        <p:nvSpPr>
          <p:cNvPr id="23" name="Rectangle: Rounded Corners 22">
            <a:extLst>
              <a:ext uri="{FF2B5EF4-FFF2-40B4-BE49-F238E27FC236}">
                <a16:creationId xmlns:a16="http://schemas.microsoft.com/office/drawing/2014/main" id="{661F6D19-7902-467A-8795-FDCDA861A554}"/>
              </a:ext>
            </a:extLst>
          </p:cNvPr>
          <p:cNvSpPr/>
          <p:nvPr/>
        </p:nvSpPr>
        <p:spPr>
          <a:xfrm>
            <a:off x="3057462" y="2509389"/>
            <a:ext cx="2130552" cy="833141"/>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a:t>Repair Candidate</a:t>
            </a:r>
          </a:p>
          <a:p>
            <a:pPr algn="ctr"/>
            <a:r>
              <a:rPr lang="en-US" dirty="0"/>
              <a:t>Generator</a:t>
            </a:r>
          </a:p>
        </p:txBody>
      </p:sp>
      <p:sp>
        <p:nvSpPr>
          <p:cNvPr id="3" name="Rectangle 2">
            <a:extLst>
              <a:ext uri="{FF2B5EF4-FFF2-40B4-BE49-F238E27FC236}">
                <a16:creationId xmlns:a16="http://schemas.microsoft.com/office/drawing/2014/main" id="{6C5EE676-0B0C-44F7-8531-B6DBB2F6C74E}"/>
              </a:ext>
            </a:extLst>
          </p:cNvPr>
          <p:cNvSpPr/>
          <p:nvPr/>
        </p:nvSpPr>
        <p:spPr>
          <a:xfrm>
            <a:off x="596764" y="1405301"/>
            <a:ext cx="7886699" cy="5257514"/>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FC432ECF-8020-4A97-9D1C-A1268702F01D}"/>
              </a:ext>
            </a:extLst>
          </p:cNvPr>
          <p:cNvSpPr/>
          <p:nvPr/>
        </p:nvSpPr>
        <p:spPr>
          <a:xfrm>
            <a:off x="3057462" y="3421368"/>
            <a:ext cx="2130552" cy="833141"/>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a:t>Test Intent</a:t>
            </a:r>
          </a:p>
          <a:p>
            <a:pPr algn="ctr"/>
            <a:r>
              <a:rPr lang="en-US" dirty="0"/>
              <a:t>Extractor</a:t>
            </a:r>
          </a:p>
        </p:txBody>
      </p:sp>
    </p:spTree>
    <p:extLst>
      <p:ext uri="{BB962C8B-B14F-4D97-AF65-F5344CB8AC3E}">
        <p14:creationId xmlns:p14="http://schemas.microsoft.com/office/powerpoint/2010/main" val="3356601639"/>
      </p:ext>
    </p:extLst>
  </p:cSld>
  <p:clrMapOvr>
    <a:masterClrMapping/>
  </p:clrMapOvr>
  <mc:AlternateContent xmlns:mc="http://schemas.openxmlformats.org/markup-compatibility/2006" xmlns:p14="http://schemas.microsoft.com/office/powerpoint/2010/main">
    <mc:Choice Requires="p14">
      <p:transition spd="slow" p14:dur="800">
        <p14:flythrough dir="ou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Arrow: Curved Right 20">
            <a:extLst>
              <a:ext uri="{FF2B5EF4-FFF2-40B4-BE49-F238E27FC236}">
                <a16:creationId xmlns:a16="http://schemas.microsoft.com/office/drawing/2014/main" id="{6177C2C7-105B-4BAD-93AA-ED4B9C99025D}"/>
              </a:ext>
            </a:extLst>
          </p:cNvPr>
          <p:cNvSpPr/>
          <p:nvPr/>
        </p:nvSpPr>
        <p:spPr>
          <a:xfrm rot="10604643" flipH="1">
            <a:off x="215150" y="2864868"/>
            <a:ext cx="865367" cy="3088503"/>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0000C3F3-B248-4675-B81F-0470C3057D26}"/>
              </a:ext>
            </a:extLst>
          </p:cNvPr>
          <p:cNvSpPr>
            <a:spLocks noGrp="1"/>
          </p:cNvSpPr>
          <p:nvPr>
            <p:ph type="title"/>
          </p:nvPr>
        </p:nvSpPr>
        <p:spPr/>
        <p:txBody>
          <a:bodyPr/>
          <a:lstStyle/>
          <a:p>
            <a:r>
              <a:rPr lang="en-US" dirty="0"/>
              <a:t>Test Intent Extractor</a:t>
            </a:r>
          </a:p>
        </p:txBody>
      </p:sp>
      <p:sp>
        <p:nvSpPr>
          <p:cNvPr id="3" name="Content Placeholder 2">
            <a:extLst>
              <a:ext uri="{FF2B5EF4-FFF2-40B4-BE49-F238E27FC236}">
                <a16:creationId xmlns:a16="http://schemas.microsoft.com/office/drawing/2014/main" id="{EAA4EB98-CAFD-4718-8D55-1D3CC73C0E3F}"/>
              </a:ext>
            </a:extLst>
          </p:cNvPr>
          <p:cNvSpPr>
            <a:spLocks noGrp="1"/>
          </p:cNvSpPr>
          <p:nvPr>
            <p:ph idx="1"/>
          </p:nvPr>
        </p:nvSpPr>
        <p:spPr>
          <a:xfrm>
            <a:off x="628650" y="1825625"/>
            <a:ext cx="7526522" cy="609231"/>
          </a:xfrm>
        </p:spPr>
        <p:txBody>
          <a:bodyPr/>
          <a:lstStyle/>
          <a:p>
            <a:pPr marL="0" indent="0">
              <a:buNone/>
            </a:pPr>
            <a:r>
              <a:rPr lang="en-US" dirty="0"/>
              <a:t>Path condition (PC) as model of test intent</a:t>
            </a:r>
          </a:p>
        </p:txBody>
      </p:sp>
      <p:sp>
        <p:nvSpPr>
          <p:cNvPr id="4" name="TextBox 3">
            <a:extLst>
              <a:ext uri="{FF2B5EF4-FFF2-40B4-BE49-F238E27FC236}">
                <a16:creationId xmlns:a16="http://schemas.microsoft.com/office/drawing/2014/main" id="{6471E0D4-1DCA-42FC-A41F-EBDA909172BE}"/>
              </a:ext>
            </a:extLst>
          </p:cNvPr>
          <p:cNvSpPr txBox="1"/>
          <p:nvPr/>
        </p:nvSpPr>
        <p:spPr>
          <a:xfrm>
            <a:off x="618992" y="2812460"/>
            <a:ext cx="3626955" cy="2031325"/>
          </a:xfrm>
          <a:prstGeom prst="rect">
            <a:avLst/>
          </a:prstGeom>
          <a:noFill/>
          <a:ln>
            <a:solidFill>
              <a:schemeClr val="tx1"/>
            </a:solidFill>
          </a:ln>
        </p:spPr>
        <p:txBody>
          <a:bodyPr wrap="none" rtlCol="0">
            <a:spAutoFit/>
          </a:bodyPr>
          <a:lstStyle/>
          <a:p>
            <a:r>
              <a:rPr lang="en-US" dirty="0">
                <a:latin typeface="Gill Sans Nova" panose="020B0602020104020203" pitchFamily="34" charset="0"/>
              </a:rPr>
              <a:t>1    </a:t>
            </a:r>
            <a:r>
              <a:rPr lang="en-US" b="1" dirty="0">
                <a:latin typeface="Gill Sans Nova" panose="020B0602020104020203" pitchFamily="34" charset="0"/>
              </a:rPr>
              <a:t>public int </a:t>
            </a:r>
            <a:r>
              <a:rPr lang="en-US" dirty="0" err="1">
                <a:latin typeface="Gill Sans Nova" panose="020B0602020104020203" pitchFamily="34" charset="0"/>
              </a:rPr>
              <a:t>sumAbs</a:t>
            </a:r>
            <a:r>
              <a:rPr lang="en-US" dirty="0">
                <a:latin typeface="Gill Sans Nova" panose="020B0602020104020203" pitchFamily="34" charset="0"/>
              </a:rPr>
              <a:t>(int x, int y) {</a:t>
            </a:r>
          </a:p>
          <a:p>
            <a:r>
              <a:rPr lang="en-US" dirty="0">
                <a:latin typeface="Gill Sans Nova" panose="020B0602020104020203" pitchFamily="34" charset="0"/>
              </a:rPr>
              <a:t>2      </a:t>
            </a:r>
            <a:r>
              <a:rPr lang="en-US" b="1" dirty="0">
                <a:latin typeface="Gill Sans Nova" panose="020B0602020104020203" pitchFamily="34" charset="0"/>
              </a:rPr>
              <a:t>if</a:t>
            </a:r>
            <a:r>
              <a:rPr lang="en-US" dirty="0">
                <a:latin typeface="Gill Sans Nova" panose="020B0602020104020203" pitchFamily="34" charset="0"/>
              </a:rPr>
              <a:t> (x &lt; 0)</a:t>
            </a:r>
          </a:p>
          <a:p>
            <a:r>
              <a:rPr lang="en-US" dirty="0">
                <a:latin typeface="Gill Sans Nova" panose="020B0602020104020203" pitchFamily="34" charset="0"/>
              </a:rPr>
              <a:t>3        x = -x;</a:t>
            </a:r>
          </a:p>
          <a:p>
            <a:r>
              <a:rPr lang="en-US" dirty="0">
                <a:latin typeface="Gill Sans Nova" panose="020B0602020104020203" pitchFamily="34" charset="0"/>
              </a:rPr>
              <a:t>4      </a:t>
            </a:r>
            <a:r>
              <a:rPr lang="en-US" b="1" dirty="0">
                <a:latin typeface="Gill Sans Nova" panose="020B0602020104020203" pitchFamily="34" charset="0"/>
              </a:rPr>
              <a:t>if</a:t>
            </a:r>
            <a:r>
              <a:rPr lang="en-US" dirty="0">
                <a:latin typeface="Gill Sans Nova" panose="020B0602020104020203" pitchFamily="34" charset="0"/>
              </a:rPr>
              <a:t> (y &lt; 0)</a:t>
            </a:r>
          </a:p>
          <a:p>
            <a:r>
              <a:rPr lang="en-US" dirty="0">
                <a:latin typeface="Gill Sans Nova" panose="020B0602020104020203" pitchFamily="34" charset="0"/>
              </a:rPr>
              <a:t>5        y = -y;</a:t>
            </a:r>
          </a:p>
          <a:p>
            <a:r>
              <a:rPr lang="en-US" dirty="0">
                <a:latin typeface="Gill Sans Nova" panose="020B0602020104020203" pitchFamily="34" charset="0"/>
              </a:rPr>
              <a:t>6      </a:t>
            </a:r>
            <a:r>
              <a:rPr lang="en-US" b="1" dirty="0">
                <a:latin typeface="Gill Sans Nova" panose="020B0602020104020203" pitchFamily="34" charset="0"/>
              </a:rPr>
              <a:t>return</a:t>
            </a:r>
            <a:r>
              <a:rPr lang="en-US" dirty="0">
                <a:latin typeface="Gill Sans Nova" panose="020B0602020104020203" pitchFamily="34" charset="0"/>
              </a:rPr>
              <a:t> x + y; </a:t>
            </a:r>
          </a:p>
          <a:p>
            <a:r>
              <a:rPr lang="en-US" dirty="0">
                <a:latin typeface="Gill Sans Nova" panose="020B0602020104020203" pitchFamily="34" charset="0"/>
              </a:rPr>
              <a:t>7    }</a:t>
            </a:r>
          </a:p>
        </p:txBody>
      </p:sp>
      <p:cxnSp>
        <p:nvCxnSpPr>
          <p:cNvPr id="5" name="Straight Connector 4">
            <a:extLst>
              <a:ext uri="{FF2B5EF4-FFF2-40B4-BE49-F238E27FC236}">
                <a16:creationId xmlns:a16="http://schemas.microsoft.com/office/drawing/2014/main" id="{E2C2B556-DF2A-423F-A894-E87E88DE0CAF}"/>
              </a:ext>
            </a:extLst>
          </p:cNvPr>
          <p:cNvCxnSpPr>
            <a:cxnSpLocks/>
          </p:cNvCxnSpPr>
          <p:nvPr/>
        </p:nvCxnSpPr>
        <p:spPr>
          <a:xfrm>
            <a:off x="3713200" y="5894442"/>
            <a:ext cx="209550"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3F2F017-4A11-457A-A9EC-6ABD22A86F9F}"/>
              </a:ext>
            </a:extLst>
          </p:cNvPr>
          <p:cNvCxnSpPr>
            <a:cxnSpLocks/>
          </p:cNvCxnSpPr>
          <p:nvPr/>
        </p:nvCxnSpPr>
        <p:spPr>
          <a:xfrm>
            <a:off x="3441319" y="5892439"/>
            <a:ext cx="20955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EF883EC-F437-4DE1-BF7A-E41566BAEA12}"/>
              </a:ext>
            </a:extLst>
          </p:cNvPr>
          <p:cNvSpPr txBox="1"/>
          <p:nvPr/>
        </p:nvSpPr>
        <p:spPr>
          <a:xfrm>
            <a:off x="3259415" y="5899758"/>
            <a:ext cx="391454" cy="369332"/>
          </a:xfrm>
          <a:prstGeom prst="rect">
            <a:avLst/>
          </a:prstGeom>
          <a:noFill/>
        </p:spPr>
        <p:txBody>
          <a:bodyPr wrap="none" rtlCol="0">
            <a:spAutoFit/>
          </a:bodyPr>
          <a:lstStyle/>
          <a:p>
            <a:r>
              <a:rPr lang="en-US" dirty="0">
                <a:solidFill>
                  <a:srgbClr val="FF0000"/>
                </a:solidFill>
              </a:rPr>
              <a:t>s1</a:t>
            </a:r>
          </a:p>
        </p:txBody>
      </p:sp>
      <p:sp>
        <p:nvSpPr>
          <p:cNvPr id="8" name="TextBox 7">
            <a:extLst>
              <a:ext uri="{FF2B5EF4-FFF2-40B4-BE49-F238E27FC236}">
                <a16:creationId xmlns:a16="http://schemas.microsoft.com/office/drawing/2014/main" id="{945EF010-223E-4F9D-AC1C-AFEF41580FF6}"/>
              </a:ext>
            </a:extLst>
          </p:cNvPr>
          <p:cNvSpPr txBox="1"/>
          <p:nvPr/>
        </p:nvSpPr>
        <p:spPr>
          <a:xfrm>
            <a:off x="3713200" y="5899758"/>
            <a:ext cx="391454" cy="369332"/>
          </a:xfrm>
          <a:prstGeom prst="rect">
            <a:avLst/>
          </a:prstGeom>
          <a:noFill/>
        </p:spPr>
        <p:txBody>
          <a:bodyPr wrap="none" rtlCol="0">
            <a:spAutoFit/>
          </a:bodyPr>
          <a:lstStyle/>
          <a:p>
            <a:r>
              <a:rPr lang="en-US" dirty="0">
                <a:solidFill>
                  <a:schemeClr val="accent1"/>
                </a:solidFill>
              </a:rPr>
              <a:t>s2</a:t>
            </a:r>
          </a:p>
        </p:txBody>
      </p:sp>
      <p:sp>
        <p:nvSpPr>
          <p:cNvPr id="9" name="TextBox 8">
            <a:extLst>
              <a:ext uri="{FF2B5EF4-FFF2-40B4-BE49-F238E27FC236}">
                <a16:creationId xmlns:a16="http://schemas.microsoft.com/office/drawing/2014/main" id="{6A82DE0E-16CC-4878-9757-767D67040C8A}"/>
              </a:ext>
            </a:extLst>
          </p:cNvPr>
          <p:cNvSpPr txBox="1"/>
          <p:nvPr/>
        </p:nvSpPr>
        <p:spPr>
          <a:xfrm>
            <a:off x="5108945" y="2812460"/>
            <a:ext cx="3211970" cy="3139321"/>
          </a:xfrm>
          <a:prstGeom prst="rect">
            <a:avLst/>
          </a:prstGeom>
          <a:noFill/>
        </p:spPr>
        <p:txBody>
          <a:bodyPr wrap="none" rtlCol="0">
            <a:spAutoFit/>
          </a:bodyPr>
          <a:lstStyle/>
          <a:p>
            <a:r>
              <a:rPr lang="en-US" dirty="0"/>
              <a:t>1    x = </a:t>
            </a:r>
            <a:r>
              <a:rPr lang="en-US" dirty="0">
                <a:solidFill>
                  <a:srgbClr val="FF0000"/>
                </a:solidFill>
              </a:rPr>
              <a:t>s1</a:t>
            </a:r>
            <a:r>
              <a:rPr lang="en-US" dirty="0"/>
              <a:t>, y = </a:t>
            </a:r>
            <a:r>
              <a:rPr lang="en-US" dirty="0">
                <a:solidFill>
                  <a:schemeClr val="accent1"/>
                </a:solidFill>
              </a:rPr>
              <a:t>s2</a:t>
            </a:r>
          </a:p>
          <a:p>
            <a:r>
              <a:rPr lang="en-US" dirty="0"/>
              <a:t>2    Path constraint: </a:t>
            </a:r>
            <a:r>
              <a:rPr lang="en-US" dirty="0">
                <a:solidFill>
                  <a:srgbClr val="FF0000"/>
                </a:solidFill>
              </a:rPr>
              <a:t>s1</a:t>
            </a:r>
            <a:r>
              <a:rPr lang="en-US" dirty="0"/>
              <a:t> &lt; 0</a:t>
            </a:r>
          </a:p>
          <a:p>
            <a:r>
              <a:rPr lang="en-US" dirty="0"/>
              <a:t>3    x = -</a:t>
            </a:r>
            <a:r>
              <a:rPr lang="en-US" dirty="0">
                <a:solidFill>
                  <a:srgbClr val="FF0000"/>
                </a:solidFill>
              </a:rPr>
              <a:t>s1</a:t>
            </a:r>
          </a:p>
          <a:p>
            <a:r>
              <a:rPr lang="en-US" dirty="0"/>
              <a:t>4    Path constraint:¬(</a:t>
            </a:r>
            <a:r>
              <a:rPr lang="en-US" dirty="0">
                <a:solidFill>
                  <a:schemeClr val="accent1"/>
                </a:solidFill>
              </a:rPr>
              <a:t>s2</a:t>
            </a:r>
            <a:r>
              <a:rPr lang="en-US" dirty="0"/>
              <a:t> &lt; 0)</a:t>
            </a:r>
          </a:p>
          <a:p>
            <a:endParaRPr lang="en-US" dirty="0"/>
          </a:p>
          <a:p>
            <a:r>
              <a:rPr lang="en-US" dirty="0"/>
              <a:t>6    return = -</a:t>
            </a:r>
            <a:r>
              <a:rPr lang="en-US" dirty="0">
                <a:solidFill>
                  <a:srgbClr val="FF0000"/>
                </a:solidFill>
              </a:rPr>
              <a:t>s1</a:t>
            </a:r>
            <a:r>
              <a:rPr lang="en-US" dirty="0"/>
              <a:t> + </a:t>
            </a:r>
            <a:r>
              <a:rPr lang="en-US" dirty="0">
                <a:solidFill>
                  <a:schemeClr val="accent1"/>
                </a:solidFill>
              </a:rPr>
              <a:t>s2</a:t>
            </a:r>
          </a:p>
          <a:p>
            <a:endParaRPr lang="en-US" dirty="0">
              <a:solidFill>
                <a:schemeClr val="accent1"/>
              </a:solidFill>
            </a:endParaRPr>
          </a:p>
          <a:p>
            <a:endParaRPr lang="en-US" dirty="0">
              <a:solidFill>
                <a:schemeClr val="accent1"/>
              </a:solidFill>
            </a:endParaRPr>
          </a:p>
          <a:p>
            <a:endParaRPr lang="en-US" dirty="0">
              <a:solidFill>
                <a:schemeClr val="accent1"/>
              </a:solidFill>
            </a:endParaRPr>
          </a:p>
          <a:p>
            <a:endParaRPr lang="en-US" dirty="0">
              <a:solidFill>
                <a:schemeClr val="accent1"/>
              </a:solidFill>
            </a:endParaRPr>
          </a:p>
          <a:p>
            <a:r>
              <a:rPr lang="en-US" dirty="0"/>
              <a:t>11  Path constraint: -</a:t>
            </a:r>
            <a:r>
              <a:rPr lang="en-US" dirty="0">
                <a:solidFill>
                  <a:srgbClr val="FF0000"/>
                </a:solidFill>
              </a:rPr>
              <a:t>s1</a:t>
            </a:r>
            <a:r>
              <a:rPr lang="en-US" dirty="0"/>
              <a:t> + </a:t>
            </a:r>
            <a:r>
              <a:rPr lang="en-US" dirty="0">
                <a:solidFill>
                  <a:schemeClr val="accent1"/>
                </a:solidFill>
              </a:rPr>
              <a:t>s2</a:t>
            </a:r>
            <a:r>
              <a:rPr lang="en-US" dirty="0"/>
              <a:t> == 5</a:t>
            </a:r>
          </a:p>
        </p:txBody>
      </p:sp>
      <p:sp>
        <p:nvSpPr>
          <p:cNvPr id="10" name="Arrow: Right 9">
            <a:extLst>
              <a:ext uri="{FF2B5EF4-FFF2-40B4-BE49-F238E27FC236}">
                <a16:creationId xmlns:a16="http://schemas.microsoft.com/office/drawing/2014/main" id="{1374B2F0-2699-471B-866A-5D90B07E600A}"/>
              </a:ext>
            </a:extLst>
          </p:cNvPr>
          <p:cNvSpPr/>
          <p:nvPr/>
        </p:nvSpPr>
        <p:spPr>
          <a:xfrm flipH="1">
            <a:off x="4376849" y="2846868"/>
            <a:ext cx="636402" cy="334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DA2C612F-F081-4E25-B0C4-E4164F253E0E}"/>
              </a:ext>
            </a:extLst>
          </p:cNvPr>
          <p:cNvSpPr/>
          <p:nvPr/>
        </p:nvSpPr>
        <p:spPr>
          <a:xfrm flipH="1">
            <a:off x="4391911" y="3094074"/>
            <a:ext cx="636402" cy="334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5CB00673-9B58-4711-9E6F-D1DDAE809306}"/>
              </a:ext>
            </a:extLst>
          </p:cNvPr>
          <p:cNvSpPr/>
          <p:nvPr/>
        </p:nvSpPr>
        <p:spPr>
          <a:xfrm flipH="1">
            <a:off x="4394902" y="3391787"/>
            <a:ext cx="636402" cy="334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578FA53C-1423-487F-870E-FE44D099F1A4}"/>
              </a:ext>
            </a:extLst>
          </p:cNvPr>
          <p:cNvSpPr/>
          <p:nvPr/>
        </p:nvSpPr>
        <p:spPr>
          <a:xfrm flipH="1">
            <a:off x="4397115" y="3700134"/>
            <a:ext cx="636402" cy="334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A77C411C-5CE3-427F-975F-0A8022529DDB}"/>
              </a:ext>
            </a:extLst>
          </p:cNvPr>
          <p:cNvSpPr/>
          <p:nvPr/>
        </p:nvSpPr>
        <p:spPr>
          <a:xfrm flipH="1">
            <a:off x="4391911" y="4185694"/>
            <a:ext cx="636402" cy="334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F0D45D8E-42D1-43AD-88FD-87B619687235}"/>
              </a:ext>
            </a:extLst>
          </p:cNvPr>
          <p:cNvSpPr/>
          <p:nvPr/>
        </p:nvSpPr>
        <p:spPr>
          <a:xfrm flipH="1">
            <a:off x="4424696" y="5557513"/>
            <a:ext cx="636402" cy="334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75CE95B-A45B-49AB-9872-806133DAF182}"/>
              </a:ext>
            </a:extLst>
          </p:cNvPr>
          <p:cNvSpPr/>
          <p:nvPr/>
        </p:nvSpPr>
        <p:spPr>
          <a:xfrm>
            <a:off x="6921625" y="3067505"/>
            <a:ext cx="824190" cy="446555"/>
          </a:xfrm>
          <a:prstGeom prst="rect">
            <a:avLst/>
          </a:prstGeom>
          <a:noFill/>
          <a:ln w="57150">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EBA6610-72B9-44D8-B7DD-5949EE15EFD1}"/>
              </a:ext>
            </a:extLst>
          </p:cNvPr>
          <p:cNvSpPr/>
          <p:nvPr/>
        </p:nvSpPr>
        <p:spPr>
          <a:xfrm>
            <a:off x="6926942" y="3588505"/>
            <a:ext cx="1026208" cy="446555"/>
          </a:xfrm>
          <a:prstGeom prst="rect">
            <a:avLst/>
          </a:prstGeom>
          <a:noFill/>
          <a:ln w="57150">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03000C6-0741-407E-9A3A-6DEBF4676411}"/>
              </a:ext>
            </a:extLst>
          </p:cNvPr>
          <p:cNvSpPr/>
          <p:nvPr/>
        </p:nvSpPr>
        <p:spPr>
          <a:xfrm>
            <a:off x="6951490" y="5528278"/>
            <a:ext cx="1352533" cy="446555"/>
          </a:xfrm>
          <a:prstGeom prst="rect">
            <a:avLst/>
          </a:prstGeom>
          <a:noFill/>
          <a:ln w="57150">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C32EDB24-E836-4FAA-87AB-DA37FF08E025}"/>
              </a:ext>
            </a:extLst>
          </p:cNvPr>
          <p:cNvSpPr txBox="1"/>
          <p:nvPr/>
        </p:nvSpPr>
        <p:spPr>
          <a:xfrm>
            <a:off x="618992" y="5045071"/>
            <a:ext cx="3626955" cy="1200329"/>
          </a:xfrm>
          <a:prstGeom prst="rect">
            <a:avLst/>
          </a:prstGeom>
          <a:noFill/>
          <a:ln>
            <a:solidFill>
              <a:schemeClr val="tx1"/>
            </a:solidFill>
          </a:ln>
        </p:spPr>
        <p:txBody>
          <a:bodyPr wrap="square" rtlCol="0">
            <a:spAutoFit/>
          </a:bodyPr>
          <a:lstStyle/>
          <a:p>
            <a:r>
              <a:rPr lang="en-US" dirty="0">
                <a:latin typeface="Gill Sans Nova" panose="020B0602020104020203" pitchFamily="34" charset="0"/>
              </a:rPr>
              <a:t>8    @Test</a:t>
            </a:r>
          </a:p>
          <a:p>
            <a:r>
              <a:rPr lang="en-US" dirty="0">
                <a:latin typeface="Gill Sans Nova" panose="020B0602020104020203" pitchFamily="34" charset="0"/>
              </a:rPr>
              <a:t>9    </a:t>
            </a:r>
            <a:r>
              <a:rPr lang="en-US" b="1" dirty="0">
                <a:latin typeface="Gill Sans Nova" panose="020B0602020104020203" pitchFamily="34" charset="0"/>
              </a:rPr>
              <a:t>public</a:t>
            </a:r>
            <a:r>
              <a:rPr lang="en-US" dirty="0">
                <a:latin typeface="Gill Sans Nova" panose="020B0602020104020203" pitchFamily="34" charset="0"/>
              </a:rPr>
              <a:t> </a:t>
            </a:r>
            <a:r>
              <a:rPr lang="en-US" b="1" dirty="0">
                <a:latin typeface="Gill Sans Nova" panose="020B0602020104020203" pitchFamily="34" charset="0"/>
              </a:rPr>
              <a:t>void</a:t>
            </a:r>
            <a:r>
              <a:rPr lang="en-US" dirty="0">
                <a:latin typeface="Gill Sans Nova" panose="020B0602020104020203" pitchFamily="34" charset="0"/>
              </a:rPr>
              <a:t> </a:t>
            </a:r>
            <a:r>
              <a:rPr lang="en-US" dirty="0" err="1">
                <a:latin typeface="Gill Sans Nova" panose="020B0602020104020203" pitchFamily="34" charset="0"/>
              </a:rPr>
              <a:t>testSumAbs</a:t>
            </a:r>
            <a:r>
              <a:rPr lang="en-US" dirty="0">
                <a:latin typeface="Gill Sans Nova" panose="020B0602020104020203" pitchFamily="34" charset="0"/>
              </a:rPr>
              <a:t>() {</a:t>
            </a:r>
          </a:p>
          <a:p>
            <a:r>
              <a:rPr lang="en-US" dirty="0">
                <a:latin typeface="Gill Sans Nova" panose="020B0602020104020203" pitchFamily="34" charset="0"/>
              </a:rPr>
              <a:t>10    </a:t>
            </a:r>
            <a:r>
              <a:rPr lang="en-US" dirty="0" err="1">
                <a:latin typeface="Gill Sans Nova" panose="020B0602020104020203" pitchFamily="34" charset="0"/>
              </a:rPr>
              <a:t>assertEquals</a:t>
            </a:r>
            <a:r>
              <a:rPr lang="en-US" dirty="0">
                <a:latin typeface="Gill Sans Nova" panose="020B0602020104020203" pitchFamily="34" charset="0"/>
              </a:rPr>
              <a:t>(5, </a:t>
            </a:r>
            <a:r>
              <a:rPr lang="en-US" dirty="0" err="1">
                <a:latin typeface="Gill Sans Nova" panose="020B0602020104020203" pitchFamily="34" charset="0"/>
              </a:rPr>
              <a:t>sumAbs</a:t>
            </a:r>
            <a:r>
              <a:rPr lang="en-US" dirty="0">
                <a:latin typeface="Gill Sans Nova" panose="020B0602020104020203" pitchFamily="34" charset="0"/>
              </a:rPr>
              <a:t>(-2, 3));</a:t>
            </a:r>
          </a:p>
          <a:p>
            <a:r>
              <a:rPr lang="en-US" dirty="0">
                <a:latin typeface="Gill Sans Nova" panose="020B0602020104020203" pitchFamily="34" charset="0"/>
              </a:rPr>
              <a:t>11  }</a:t>
            </a:r>
          </a:p>
        </p:txBody>
      </p:sp>
      <p:sp>
        <p:nvSpPr>
          <p:cNvPr id="22" name="Arrow: Curved Right 21">
            <a:extLst>
              <a:ext uri="{FF2B5EF4-FFF2-40B4-BE49-F238E27FC236}">
                <a16:creationId xmlns:a16="http://schemas.microsoft.com/office/drawing/2014/main" id="{16F831E5-ED7B-47D9-9272-FC8180C6D5BC}"/>
              </a:ext>
            </a:extLst>
          </p:cNvPr>
          <p:cNvSpPr/>
          <p:nvPr/>
        </p:nvSpPr>
        <p:spPr>
          <a:xfrm rot="18956720" flipH="1">
            <a:off x="3315359" y="3769362"/>
            <a:ext cx="692569" cy="2221196"/>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TextBox 22">
            <a:extLst>
              <a:ext uri="{FF2B5EF4-FFF2-40B4-BE49-F238E27FC236}">
                <a16:creationId xmlns:a16="http://schemas.microsoft.com/office/drawing/2014/main" id="{D52F39A3-B4B0-4021-825C-3A6C7C8FB727}"/>
              </a:ext>
            </a:extLst>
          </p:cNvPr>
          <p:cNvSpPr txBox="1"/>
          <p:nvPr/>
        </p:nvSpPr>
        <p:spPr>
          <a:xfrm>
            <a:off x="499273" y="6399039"/>
            <a:ext cx="5129546" cy="400110"/>
          </a:xfrm>
          <a:prstGeom prst="rect">
            <a:avLst/>
          </a:prstGeom>
          <a:noFill/>
        </p:spPr>
        <p:txBody>
          <a:bodyPr wrap="none" rtlCol="0">
            <a:spAutoFit/>
          </a:bodyPr>
          <a:lstStyle/>
          <a:p>
            <a:r>
              <a:rPr lang="en-US" sz="2000" dirty="0"/>
              <a:t>Path condition: </a:t>
            </a:r>
            <a:r>
              <a:rPr lang="en-US" sz="2000" dirty="0">
                <a:solidFill>
                  <a:srgbClr val="FF0000"/>
                </a:solidFill>
              </a:rPr>
              <a:t>s1</a:t>
            </a:r>
            <a:r>
              <a:rPr lang="en-US" sz="2000" dirty="0"/>
              <a:t> &lt; 0 </a:t>
            </a:r>
            <a:r>
              <a:rPr lang="el-GR" sz="2000" dirty="0"/>
              <a:t>Λ </a:t>
            </a:r>
            <a:r>
              <a:rPr lang="en-US" sz="2000" dirty="0"/>
              <a:t>¬(</a:t>
            </a:r>
            <a:r>
              <a:rPr lang="en-US" sz="2000" dirty="0">
                <a:solidFill>
                  <a:schemeClr val="accent1"/>
                </a:solidFill>
              </a:rPr>
              <a:t>s2</a:t>
            </a:r>
            <a:r>
              <a:rPr lang="en-US" sz="2000" dirty="0"/>
              <a:t> &lt; 0) </a:t>
            </a:r>
            <a:r>
              <a:rPr lang="el-GR" sz="2000" dirty="0"/>
              <a:t>Λ</a:t>
            </a:r>
            <a:r>
              <a:rPr lang="en-US" sz="2000" dirty="0"/>
              <a:t> -</a:t>
            </a:r>
            <a:r>
              <a:rPr lang="en-US" sz="2000" dirty="0">
                <a:solidFill>
                  <a:srgbClr val="FF0000"/>
                </a:solidFill>
              </a:rPr>
              <a:t>s1</a:t>
            </a:r>
            <a:r>
              <a:rPr lang="en-US" sz="2000" dirty="0"/>
              <a:t> + </a:t>
            </a:r>
            <a:r>
              <a:rPr lang="en-US" sz="2000" dirty="0">
                <a:solidFill>
                  <a:schemeClr val="accent1"/>
                </a:solidFill>
              </a:rPr>
              <a:t>s2</a:t>
            </a:r>
            <a:r>
              <a:rPr lang="en-US" sz="2000" dirty="0"/>
              <a:t> == 5</a:t>
            </a:r>
          </a:p>
        </p:txBody>
      </p:sp>
    </p:spTree>
    <p:extLst>
      <p:ext uri="{BB962C8B-B14F-4D97-AF65-F5344CB8AC3E}">
        <p14:creationId xmlns:p14="http://schemas.microsoft.com/office/powerpoint/2010/main" val="156172076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9">
                                            <p:txEl>
                                              <p:pRg st="0" end="0"/>
                                            </p:txEl>
                                          </p:spTgt>
                                        </p:tgtEl>
                                        <p:attrNameLst>
                                          <p:attrName>style.visibility</p:attrName>
                                        </p:attrNameLst>
                                      </p:cBhvr>
                                      <p:to>
                                        <p:strVal val="visible"/>
                                      </p:to>
                                    </p:set>
                                    <p:animEffect transition="in" filter="fade">
                                      <p:cBhvr>
                                        <p:cTn id="36" dur="500"/>
                                        <p:tgtEl>
                                          <p:spTgt spid="9">
                                            <p:txEl>
                                              <p:pRg st="0" end="0"/>
                                            </p:txEl>
                                          </p:spTgt>
                                        </p:tgtEl>
                                      </p:cBhvr>
                                    </p:animEffect>
                                  </p:childTnLst>
                                </p:cTn>
                              </p:par>
                              <p:par>
                                <p:cTn id="37" presetID="1"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9">
                                            <p:txEl>
                                              <p:pRg st="1" end="1"/>
                                            </p:txEl>
                                          </p:spTgt>
                                        </p:tgtEl>
                                        <p:attrNameLst>
                                          <p:attrName>style.visibility</p:attrName>
                                        </p:attrNameLst>
                                      </p:cBhvr>
                                      <p:to>
                                        <p:strVal val="visible"/>
                                      </p:to>
                                    </p:set>
                                    <p:animEffect transition="in" filter="fade">
                                      <p:cBhvr>
                                        <p:cTn id="43" dur="500"/>
                                        <p:tgtEl>
                                          <p:spTgt spid="9">
                                            <p:txEl>
                                              <p:pRg st="1" end="1"/>
                                            </p:txEl>
                                          </p:spTgt>
                                        </p:tgtEl>
                                      </p:cBhvr>
                                    </p:animEffect>
                                  </p:childTnLst>
                                </p:cTn>
                              </p:par>
                              <p:par>
                                <p:cTn id="44" presetID="1" presetClass="exit" presetSubtype="0" fill="hold" grpId="1" nodeType="withEffect">
                                  <p:stCondLst>
                                    <p:cond delay="0"/>
                                  </p:stCondLst>
                                  <p:childTnLst>
                                    <p:set>
                                      <p:cBhvr>
                                        <p:cTn id="45" dur="1" fill="hold">
                                          <p:stCondLst>
                                            <p:cond delay="0"/>
                                          </p:stCondLst>
                                        </p:cTn>
                                        <p:tgtEl>
                                          <p:spTgt spid="10"/>
                                        </p:tgtEl>
                                        <p:attrNameLst>
                                          <p:attrName>style.visibility</p:attrName>
                                        </p:attrNameLst>
                                      </p:cBhvr>
                                      <p:to>
                                        <p:strVal val="hidden"/>
                                      </p:to>
                                    </p:set>
                                  </p:childTnLst>
                                </p:cTn>
                              </p:par>
                              <p:par>
                                <p:cTn id="46" presetID="1" presetClass="entr" presetSubtype="0" fill="hold" grpId="0" nodeType="withEffect">
                                  <p:stCondLst>
                                    <p:cond delay="0"/>
                                  </p:stCondLst>
                                  <p:childTnLst>
                                    <p:set>
                                      <p:cBhvr>
                                        <p:cTn id="47" dur="1" fill="hold">
                                          <p:stCondLst>
                                            <p:cond delay="0"/>
                                          </p:stCondLst>
                                        </p:cTn>
                                        <p:tgtEl>
                                          <p:spTgt spid="11"/>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9">
                                            <p:txEl>
                                              <p:pRg st="2" end="2"/>
                                            </p:txEl>
                                          </p:spTgt>
                                        </p:tgtEl>
                                        <p:attrNameLst>
                                          <p:attrName>style.visibility</p:attrName>
                                        </p:attrNameLst>
                                      </p:cBhvr>
                                      <p:to>
                                        <p:strVal val="visible"/>
                                      </p:to>
                                    </p:set>
                                    <p:animEffect transition="in" filter="fade">
                                      <p:cBhvr>
                                        <p:cTn id="52" dur="500"/>
                                        <p:tgtEl>
                                          <p:spTgt spid="9">
                                            <p:txEl>
                                              <p:pRg st="2" end="2"/>
                                            </p:txEl>
                                          </p:spTgt>
                                        </p:tgtEl>
                                      </p:cBhvr>
                                    </p:animEffect>
                                  </p:childTnLst>
                                </p:cTn>
                              </p:par>
                              <p:par>
                                <p:cTn id="53" presetID="1" presetClass="exit" presetSubtype="0" fill="hold" grpId="1" nodeType="withEffect">
                                  <p:stCondLst>
                                    <p:cond delay="0"/>
                                  </p:stCondLst>
                                  <p:childTnLst>
                                    <p:set>
                                      <p:cBhvr>
                                        <p:cTn id="54" dur="1" fill="hold">
                                          <p:stCondLst>
                                            <p:cond delay="0"/>
                                          </p:stCondLst>
                                        </p:cTn>
                                        <p:tgtEl>
                                          <p:spTgt spid="11"/>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1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9">
                                            <p:txEl>
                                              <p:pRg st="3" end="3"/>
                                            </p:txEl>
                                          </p:spTgt>
                                        </p:tgtEl>
                                        <p:attrNameLst>
                                          <p:attrName>style.visibility</p:attrName>
                                        </p:attrNameLst>
                                      </p:cBhvr>
                                      <p:to>
                                        <p:strVal val="visible"/>
                                      </p:to>
                                    </p:set>
                                    <p:animEffect transition="in" filter="fade">
                                      <p:cBhvr>
                                        <p:cTn id="61" dur="500"/>
                                        <p:tgtEl>
                                          <p:spTgt spid="9">
                                            <p:txEl>
                                              <p:pRg st="3" end="3"/>
                                            </p:txEl>
                                          </p:spTgt>
                                        </p:tgtEl>
                                      </p:cBhvr>
                                    </p:animEffect>
                                  </p:childTnLst>
                                </p:cTn>
                              </p:par>
                              <p:par>
                                <p:cTn id="62" presetID="1" presetClass="exit" presetSubtype="0" fill="hold" grpId="1" nodeType="withEffect">
                                  <p:stCondLst>
                                    <p:cond delay="0"/>
                                  </p:stCondLst>
                                  <p:childTnLst>
                                    <p:set>
                                      <p:cBhvr>
                                        <p:cTn id="63" dur="1" fill="hold">
                                          <p:stCondLst>
                                            <p:cond delay="0"/>
                                          </p:stCondLst>
                                        </p:cTn>
                                        <p:tgtEl>
                                          <p:spTgt spid="12"/>
                                        </p:tgtEl>
                                        <p:attrNameLst>
                                          <p:attrName>style.visibility</p:attrName>
                                        </p:attrNameLst>
                                      </p:cBhvr>
                                      <p:to>
                                        <p:strVal val="hidden"/>
                                      </p:to>
                                    </p:set>
                                  </p:childTnLst>
                                </p:cTn>
                              </p:par>
                              <p:par>
                                <p:cTn id="64" presetID="1" presetClass="entr" presetSubtype="0" fill="hold" grpId="0" nodeType="withEffect">
                                  <p:stCondLst>
                                    <p:cond delay="0"/>
                                  </p:stCondLst>
                                  <p:childTnLst>
                                    <p:set>
                                      <p:cBhvr>
                                        <p:cTn id="65" dur="1" fill="hold">
                                          <p:stCondLst>
                                            <p:cond delay="0"/>
                                          </p:stCondLst>
                                        </p:cTn>
                                        <p:tgtEl>
                                          <p:spTgt spid="13"/>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9">
                                            <p:txEl>
                                              <p:pRg st="5" end="5"/>
                                            </p:txEl>
                                          </p:spTgt>
                                        </p:tgtEl>
                                        <p:attrNameLst>
                                          <p:attrName>style.visibility</p:attrName>
                                        </p:attrNameLst>
                                      </p:cBhvr>
                                      <p:to>
                                        <p:strVal val="visible"/>
                                      </p:to>
                                    </p:set>
                                    <p:animEffect transition="in" filter="fade">
                                      <p:cBhvr>
                                        <p:cTn id="70" dur="500"/>
                                        <p:tgtEl>
                                          <p:spTgt spid="9">
                                            <p:txEl>
                                              <p:pRg st="5" end="5"/>
                                            </p:txEl>
                                          </p:spTgt>
                                        </p:tgtEl>
                                      </p:cBhvr>
                                    </p:animEffect>
                                  </p:childTnLst>
                                </p:cTn>
                              </p:par>
                              <p:par>
                                <p:cTn id="71" presetID="1" presetClass="exit" presetSubtype="0" fill="hold" grpId="1" nodeType="withEffect">
                                  <p:stCondLst>
                                    <p:cond delay="0"/>
                                  </p:stCondLst>
                                  <p:childTnLst>
                                    <p:set>
                                      <p:cBhvr>
                                        <p:cTn id="72" dur="1" fill="hold">
                                          <p:stCondLst>
                                            <p:cond delay="0"/>
                                          </p:stCondLst>
                                        </p:cTn>
                                        <p:tgtEl>
                                          <p:spTgt spid="13"/>
                                        </p:tgtEl>
                                        <p:attrNameLst>
                                          <p:attrName>style.visibility</p:attrName>
                                        </p:attrNameLst>
                                      </p:cBhvr>
                                      <p:to>
                                        <p:strVal val="hidden"/>
                                      </p:to>
                                    </p:set>
                                  </p:childTnLst>
                                </p:cTn>
                              </p:par>
                              <p:par>
                                <p:cTn id="73" presetID="1" presetClass="entr" presetSubtype="0" fill="hold" grpId="0" nodeType="withEffect">
                                  <p:stCondLst>
                                    <p:cond delay="0"/>
                                  </p:stCondLst>
                                  <p:childTnLst>
                                    <p:set>
                                      <p:cBhvr>
                                        <p:cTn id="74" dur="1" fill="hold">
                                          <p:stCondLst>
                                            <p:cond delay="0"/>
                                          </p:stCondLst>
                                        </p:cTn>
                                        <p:tgtEl>
                                          <p:spTgt spid="14"/>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fade">
                                      <p:cBhvr>
                                        <p:cTn id="79" dur="500"/>
                                        <p:tgtEl>
                                          <p:spTgt spid="22"/>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9">
                                            <p:txEl>
                                              <p:pRg st="10" end="10"/>
                                            </p:txEl>
                                          </p:spTgt>
                                        </p:tgtEl>
                                        <p:attrNameLst>
                                          <p:attrName>style.visibility</p:attrName>
                                        </p:attrNameLst>
                                      </p:cBhvr>
                                      <p:to>
                                        <p:strVal val="visible"/>
                                      </p:to>
                                    </p:set>
                                    <p:animEffect transition="in" filter="fade">
                                      <p:cBhvr>
                                        <p:cTn id="84" dur="500"/>
                                        <p:tgtEl>
                                          <p:spTgt spid="9">
                                            <p:txEl>
                                              <p:pRg st="10" end="10"/>
                                            </p:txEl>
                                          </p:spTgt>
                                        </p:tgtEl>
                                      </p:cBhvr>
                                    </p:animEffect>
                                  </p:childTnLst>
                                </p:cTn>
                              </p:par>
                              <p:par>
                                <p:cTn id="85" presetID="1" presetClass="exit" presetSubtype="0" fill="hold" grpId="1" nodeType="withEffect">
                                  <p:stCondLst>
                                    <p:cond delay="0"/>
                                  </p:stCondLst>
                                  <p:childTnLst>
                                    <p:set>
                                      <p:cBhvr>
                                        <p:cTn id="86" dur="1" fill="hold">
                                          <p:stCondLst>
                                            <p:cond delay="0"/>
                                          </p:stCondLst>
                                        </p:cTn>
                                        <p:tgtEl>
                                          <p:spTgt spid="14"/>
                                        </p:tgtEl>
                                        <p:attrNameLst>
                                          <p:attrName>style.visibility</p:attrName>
                                        </p:attrNameLst>
                                      </p:cBhvr>
                                      <p:to>
                                        <p:strVal val="hidden"/>
                                      </p:to>
                                    </p:set>
                                  </p:childTnLst>
                                </p:cTn>
                              </p:par>
                              <p:par>
                                <p:cTn id="87" presetID="1" presetClass="entr" presetSubtype="0" fill="hold" grpId="0" nodeType="withEffect">
                                  <p:stCondLst>
                                    <p:cond delay="0"/>
                                  </p:stCondLst>
                                  <p:childTnLst>
                                    <p:set>
                                      <p:cBhvr>
                                        <p:cTn id="88" dur="1" fill="hold">
                                          <p:stCondLst>
                                            <p:cond delay="0"/>
                                          </p:stCondLst>
                                        </p:cTn>
                                        <p:tgtEl>
                                          <p:spTgt spid="15"/>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16"/>
                                        </p:tgtEl>
                                        <p:attrNameLst>
                                          <p:attrName>style.visibility</p:attrName>
                                        </p:attrNameLst>
                                      </p:cBhvr>
                                      <p:to>
                                        <p:strVal val="visible"/>
                                      </p:to>
                                    </p:set>
                                    <p:animEffect transition="in" filter="fade">
                                      <p:cBhvr>
                                        <p:cTn id="93" dur="500"/>
                                        <p:tgtEl>
                                          <p:spTgt spid="16"/>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17"/>
                                        </p:tgtEl>
                                        <p:attrNameLst>
                                          <p:attrName>style.visibility</p:attrName>
                                        </p:attrNameLst>
                                      </p:cBhvr>
                                      <p:to>
                                        <p:strVal val="visible"/>
                                      </p:to>
                                    </p:set>
                                    <p:animEffect transition="in" filter="fade">
                                      <p:cBhvr>
                                        <p:cTn id="96" dur="500"/>
                                        <p:tgtEl>
                                          <p:spTgt spid="17"/>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18"/>
                                        </p:tgtEl>
                                        <p:attrNameLst>
                                          <p:attrName>style.visibility</p:attrName>
                                        </p:attrNameLst>
                                      </p:cBhvr>
                                      <p:to>
                                        <p:strVal val="visible"/>
                                      </p:to>
                                    </p:set>
                                    <p:animEffect transition="in" filter="fade">
                                      <p:cBhvr>
                                        <p:cTn id="99" dur="500"/>
                                        <p:tgtEl>
                                          <p:spTgt spid="18"/>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23"/>
                                        </p:tgtEl>
                                        <p:attrNameLst>
                                          <p:attrName>style.visibility</p:attrName>
                                        </p:attrNameLst>
                                      </p:cBhvr>
                                      <p:to>
                                        <p:strVal val="visible"/>
                                      </p:to>
                                    </p:set>
                                    <p:animEffect transition="in" filter="fade">
                                      <p:cBhvr>
                                        <p:cTn id="10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4" grpId="0" animBg="1"/>
      <p:bldP spid="7" grpId="0"/>
      <p:bldP spid="8" grpId="0"/>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6" grpId="0" animBg="1"/>
      <p:bldP spid="17" grpId="0" animBg="1"/>
      <p:bldP spid="18" grpId="0" animBg="1"/>
      <p:bldP spid="19" grpId="0" animBg="1"/>
      <p:bldP spid="22" grpId="0" animBg="1"/>
      <p:bldP spid="2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74C005-B358-43E4-969A-705E47F88A27}"/>
              </a:ext>
            </a:extLst>
          </p:cNvPr>
          <p:cNvGrpSpPr/>
          <p:nvPr/>
        </p:nvGrpSpPr>
        <p:grpSpPr>
          <a:xfrm>
            <a:off x="618992" y="2812460"/>
            <a:ext cx="7701923" cy="3456630"/>
            <a:chOff x="618992" y="2812460"/>
            <a:chExt cx="7701923" cy="3456630"/>
          </a:xfrm>
        </p:grpSpPr>
        <p:grpSp>
          <p:nvGrpSpPr>
            <p:cNvPr id="10" name="Group 9">
              <a:extLst>
                <a:ext uri="{FF2B5EF4-FFF2-40B4-BE49-F238E27FC236}">
                  <a16:creationId xmlns:a16="http://schemas.microsoft.com/office/drawing/2014/main" id="{9AC1BCEF-7941-4743-8D22-2B4762111684}"/>
                </a:ext>
              </a:extLst>
            </p:cNvPr>
            <p:cNvGrpSpPr/>
            <p:nvPr/>
          </p:nvGrpSpPr>
          <p:grpSpPr>
            <a:xfrm>
              <a:off x="3259415" y="2812460"/>
              <a:ext cx="5061500" cy="3456630"/>
              <a:chOff x="3259415" y="2812460"/>
              <a:chExt cx="5061500" cy="3456630"/>
            </a:xfrm>
          </p:grpSpPr>
          <p:grpSp>
            <p:nvGrpSpPr>
              <p:cNvPr id="58" name="Group 57">
                <a:extLst>
                  <a:ext uri="{FF2B5EF4-FFF2-40B4-BE49-F238E27FC236}">
                    <a16:creationId xmlns:a16="http://schemas.microsoft.com/office/drawing/2014/main" id="{12D6E440-3D3B-4139-BF00-731862D48784}"/>
                  </a:ext>
                </a:extLst>
              </p:cNvPr>
              <p:cNvGrpSpPr/>
              <p:nvPr/>
            </p:nvGrpSpPr>
            <p:grpSpPr>
              <a:xfrm>
                <a:off x="3259415" y="5892439"/>
                <a:ext cx="845239" cy="376651"/>
                <a:chOff x="3259415" y="5892439"/>
                <a:chExt cx="845239" cy="376651"/>
              </a:xfrm>
            </p:grpSpPr>
            <p:cxnSp>
              <p:nvCxnSpPr>
                <p:cNvPr id="5" name="Straight Connector 4">
                  <a:extLst>
                    <a:ext uri="{FF2B5EF4-FFF2-40B4-BE49-F238E27FC236}">
                      <a16:creationId xmlns:a16="http://schemas.microsoft.com/office/drawing/2014/main" id="{E2C2B556-DF2A-423F-A894-E87E88DE0CAF}"/>
                    </a:ext>
                  </a:extLst>
                </p:cNvPr>
                <p:cNvCxnSpPr>
                  <a:cxnSpLocks/>
                </p:cNvCxnSpPr>
                <p:nvPr/>
              </p:nvCxnSpPr>
              <p:spPr>
                <a:xfrm>
                  <a:off x="3713200" y="5894442"/>
                  <a:ext cx="209550"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3F2F017-4A11-457A-A9EC-6ABD22A86F9F}"/>
                    </a:ext>
                  </a:extLst>
                </p:cNvPr>
                <p:cNvCxnSpPr>
                  <a:cxnSpLocks/>
                </p:cNvCxnSpPr>
                <p:nvPr/>
              </p:nvCxnSpPr>
              <p:spPr>
                <a:xfrm>
                  <a:off x="3441319" y="5892439"/>
                  <a:ext cx="20955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EF883EC-F437-4DE1-BF7A-E41566BAEA12}"/>
                    </a:ext>
                  </a:extLst>
                </p:cNvPr>
                <p:cNvSpPr txBox="1"/>
                <p:nvPr/>
              </p:nvSpPr>
              <p:spPr>
                <a:xfrm>
                  <a:off x="3259415" y="5899758"/>
                  <a:ext cx="391454" cy="369332"/>
                </a:xfrm>
                <a:prstGeom prst="rect">
                  <a:avLst/>
                </a:prstGeom>
                <a:noFill/>
              </p:spPr>
              <p:txBody>
                <a:bodyPr wrap="none" rtlCol="0">
                  <a:spAutoFit/>
                </a:bodyPr>
                <a:lstStyle/>
                <a:p>
                  <a:r>
                    <a:rPr lang="en-US" dirty="0">
                      <a:solidFill>
                        <a:srgbClr val="FF0000"/>
                      </a:solidFill>
                    </a:rPr>
                    <a:t>s1</a:t>
                  </a:r>
                </a:p>
              </p:txBody>
            </p:sp>
            <p:sp>
              <p:nvSpPr>
                <p:cNvPr id="8" name="TextBox 7">
                  <a:extLst>
                    <a:ext uri="{FF2B5EF4-FFF2-40B4-BE49-F238E27FC236}">
                      <a16:creationId xmlns:a16="http://schemas.microsoft.com/office/drawing/2014/main" id="{945EF010-223E-4F9D-AC1C-AFEF41580FF6}"/>
                    </a:ext>
                  </a:extLst>
                </p:cNvPr>
                <p:cNvSpPr txBox="1"/>
                <p:nvPr/>
              </p:nvSpPr>
              <p:spPr>
                <a:xfrm>
                  <a:off x="3713200" y="5899758"/>
                  <a:ext cx="391454" cy="369332"/>
                </a:xfrm>
                <a:prstGeom prst="rect">
                  <a:avLst/>
                </a:prstGeom>
                <a:noFill/>
              </p:spPr>
              <p:txBody>
                <a:bodyPr wrap="none" rtlCol="0">
                  <a:spAutoFit/>
                </a:bodyPr>
                <a:lstStyle/>
                <a:p>
                  <a:r>
                    <a:rPr lang="en-US" dirty="0">
                      <a:solidFill>
                        <a:schemeClr val="accent1"/>
                      </a:solidFill>
                    </a:rPr>
                    <a:t>s2</a:t>
                  </a:r>
                </a:p>
              </p:txBody>
            </p:sp>
          </p:grpSp>
          <p:sp>
            <p:nvSpPr>
              <p:cNvPr id="20" name="TextBox 19">
                <a:extLst>
                  <a:ext uri="{FF2B5EF4-FFF2-40B4-BE49-F238E27FC236}">
                    <a16:creationId xmlns:a16="http://schemas.microsoft.com/office/drawing/2014/main" id="{BB8C53C4-760D-4E0F-B18C-D2C4B571832D}"/>
                  </a:ext>
                </a:extLst>
              </p:cNvPr>
              <p:cNvSpPr txBox="1"/>
              <p:nvPr/>
            </p:nvSpPr>
            <p:spPr>
              <a:xfrm>
                <a:off x="5108945" y="2812460"/>
                <a:ext cx="3211970" cy="3139321"/>
              </a:xfrm>
              <a:prstGeom prst="rect">
                <a:avLst/>
              </a:prstGeom>
              <a:noFill/>
            </p:spPr>
            <p:txBody>
              <a:bodyPr wrap="none" rtlCol="0">
                <a:spAutoFit/>
              </a:bodyPr>
              <a:lstStyle/>
              <a:p>
                <a:r>
                  <a:rPr lang="en-US" dirty="0"/>
                  <a:t>1    x = </a:t>
                </a:r>
                <a:r>
                  <a:rPr lang="en-US" dirty="0">
                    <a:solidFill>
                      <a:srgbClr val="FF0000"/>
                    </a:solidFill>
                  </a:rPr>
                  <a:t>s1</a:t>
                </a:r>
                <a:r>
                  <a:rPr lang="en-US" dirty="0"/>
                  <a:t>, y = </a:t>
                </a:r>
                <a:r>
                  <a:rPr lang="en-US" dirty="0">
                    <a:solidFill>
                      <a:schemeClr val="accent1"/>
                    </a:solidFill>
                  </a:rPr>
                  <a:t>s2</a:t>
                </a:r>
              </a:p>
              <a:p>
                <a:r>
                  <a:rPr lang="en-US" dirty="0"/>
                  <a:t>2    Path constraint: </a:t>
                </a:r>
                <a:r>
                  <a:rPr lang="en-US" dirty="0">
                    <a:solidFill>
                      <a:srgbClr val="FF0000"/>
                    </a:solidFill>
                  </a:rPr>
                  <a:t>s1</a:t>
                </a:r>
                <a:r>
                  <a:rPr lang="en-US" dirty="0"/>
                  <a:t> &lt; 0</a:t>
                </a:r>
              </a:p>
              <a:p>
                <a:r>
                  <a:rPr lang="en-US" dirty="0"/>
                  <a:t>3    x = -</a:t>
                </a:r>
                <a:r>
                  <a:rPr lang="en-US" dirty="0">
                    <a:solidFill>
                      <a:srgbClr val="FF0000"/>
                    </a:solidFill>
                  </a:rPr>
                  <a:t>s1</a:t>
                </a:r>
              </a:p>
              <a:p>
                <a:r>
                  <a:rPr lang="en-US" dirty="0"/>
                  <a:t>4    Path constraint:¬(</a:t>
                </a:r>
                <a:r>
                  <a:rPr lang="en-US" dirty="0">
                    <a:solidFill>
                      <a:schemeClr val="accent1"/>
                    </a:solidFill>
                  </a:rPr>
                  <a:t>s2</a:t>
                </a:r>
                <a:r>
                  <a:rPr lang="en-US" dirty="0"/>
                  <a:t> &lt; 0)</a:t>
                </a:r>
              </a:p>
              <a:p>
                <a:endParaRPr lang="en-US" dirty="0"/>
              </a:p>
              <a:p>
                <a:r>
                  <a:rPr lang="en-US" dirty="0"/>
                  <a:t>6    return = -</a:t>
                </a:r>
                <a:r>
                  <a:rPr lang="en-US" dirty="0">
                    <a:solidFill>
                      <a:srgbClr val="FF0000"/>
                    </a:solidFill>
                  </a:rPr>
                  <a:t>s1</a:t>
                </a:r>
                <a:r>
                  <a:rPr lang="en-US" dirty="0"/>
                  <a:t> + </a:t>
                </a:r>
                <a:r>
                  <a:rPr lang="en-US" dirty="0">
                    <a:solidFill>
                      <a:schemeClr val="accent1"/>
                    </a:solidFill>
                  </a:rPr>
                  <a:t>s2</a:t>
                </a:r>
              </a:p>
              <a:p>
                <a:endParaRPr lang="en-US" dirty="0">
                  <a:solidFill>
                    <a:schemeClr val="accent1"/>
                  </a:solidFill>
                </a:endParaRPr>
              </a:p>
              <a:p>
                <a:endParaRPr lang="en-US" dirty="0">
                  <a:solidFill>
                    <a:schemeClr val="accent1"/>
                  </a:solidFill>
                </a:endParaRPr>
              </a:p>
              <a:p>
                <a:endParaRPr lang="en-US" dirty="0">
                  <a:solidFill>
                    <a:schemeClr val="accent1"/>
                  </a:solidFill>
                </a:endParaRPr>
              </a:p>
              <a:p>
                <a:endParaRPr lang="en-US" dirty="0">
                  <a:solidFill>
                    <a:schemeClr val="accent1"/>
                  </a:solidFill>
                </a:endParaRPr>
              </a:p>
              <a:p>
                <a:r>
                  <a:rPr lang="en-US" dirty="0"/>
                  <a:t>11  Path constraint: -</a:t>
                </a:r>
                <a:r>
                  <a:rPr lang="en-US" dirty="0">
                    <a:solidFill>
                      <a:srgbClr val="FF0000"/>
                    </a:solidFill>
                  </a:rPr>
                  <a:t>s1</a:t>
                </a:r>
                <a:r>
                  <a:rPr lang="en-US" dirty="0"/>
                  <a:t> + </a:t>
                </a:r>
                <a:r>
                  <a:rPr lang="en-US" dirty="0">
                    <a:solidFill>
                      <a:schemeClr val="accent1"/>
                    </a:solidFill>
                  </a:rPr>
                  <a:t>s2</a:t>
                </a:r>
                <a:r>
                  <a:rPr lang="en-US" dirty="0"/>
                  <a:t> == 5</a:t>
                </a:r>
              </a:p>
            </p:txBody>
          </p:sp>
          <p:sp>
            <p:nvSpPr>
              <p:cNvPr id="21" name="Rectangle 20">
                <a:extLst>
                  <a:ext uri="{FF2B5EF4-FFF2-40B4-BE49-F238E27FC236}">
                    <a16:creationId xmlns:a16="http://schemas.microsoft.com/office/drawing/2014/main" id="{6C71F50A-D82F-4606-9F31-14119EECFFAA}"/>
                  </a:ext>
                </a:extLst>
              </p:cNvPr>
              <p:cNvSpPr/>
              <p:nvPr/>
            </p:nvSpPr>
            <p:spPr>
              <a:xfrm>
                <a:off x="6921625" y="3067505"/>
                <a:ext cx="824190" cy="446555"/>
              </a:xfrm>
              <a:prstGeom prst="rect">
                <a:avLst/>
              </a:prstGeom>
              <a:noFill/>
              <a:ln w="57150">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E8C5FE2-54EE-4BA9-B1F6-49ACD80A570B}"/>
                  </a:ext>
                </a:extLst>
              </p:cNvPr>
              <p:cNvSpPr/>
              <p:nvPr/>
            </p:nvSpPr>
            <p:spPr>
              <a:xfrm>
                <a:off x="6926942" y="3588505"/>
                <a:ext cx="1026208" cy="446555"/>
              </a:xfrm>
              <a:prstGeom prst="rect">
                <a:avLst/>
              </a:prstGeom>
              <a:noFill/>
              <a:ln w="57150">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8F559CA-DC15-4F9A-87D8-E159AAC5C66D}"/>
                  </a:ext>
                </a:extLst>
              </p:cNvPr>
              <p:cNvSpPr/>
              <p:nvPr/>
            </p:nvSpPr>
            <p:spPr>
              <a:xfrm>
                <a:off x="6951490" y="5528278"/>
                <a:ext cx="1352533" cy="446555"/>
              </a:xfrm>
              <a:prstGeom prst="rect">
                <a:avLst/>
              </a:prstGeom>
              <a:noFill/>
              <a:ln w="57150">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TextBox 24">
              <a:extLst>
                <a:ext uri="{FF2B5EF4-FFF2-40B4-BE49-F238E27FC236}">
                  <a16:creationId xmlns:a16="http://schemas.microsoft.com/office/drawing/2014/main" id="{5F5FFA00-9908-4C52-B137-EB62981CBE0B}"/>
                </a:ext>
              </a:extLst>
            </p:cNvPr>
            <p:cNvSpPr txBox="1"/>
            <p:nvPr/>
          </p:nvSpPr>
          <p:spPr>
            <a:xfrm>
              <a:off x="618992" y="2812460"/>
              <a:ext cx="3626955" cy="2031325"/>
            </a:xfrm>
            <a:prstGeom prst="rect">
              <a:avLst/>
            </a:prstGeom>
            <a:noFill/>
            <a:ln>
              <a:solidFill>
                <a:schemeClr val="tx1"/>
              </a:solidFill>
            </a:ln>
          </p:spPr>
          <p:txBody>
            <a:bodyPr wrap="none" rtlCol="0">
              <a:spAutoFit/>
            </a:bodyPr>
            <a:lstStyle/>
            <a:p>
              <a:r>
                <a:rPr lang="en-US" dirty="0">
                  <a:latin typeface="Gill Sans Nova" panose="020B0602020104020203" pitchFamily="34" charset="0"/>
                </a:rPr>
                <a:t>1    </a:t>
              </a:r>
              <a:r>
                <a:rPr lang="en-US" b="1" dirty="0">
                  <a:latin typeface="Gill Sans Nova" panose="020B0602020104020203" pitchFamily="34" charset="0"/>
                </a:rPr>
                <a:t>public int </a:t>
              </a:r>
              <a:r>
                <a:rPr lang="en-US" dirty="0" err="1">
                  <a:latin typeface="Gill Sans Nova" panose="020B0602020104020203" pitchFamily="34" charset="0"/>
                </a:rPr>
                <a:t>sumAbs</a:t>
              </a:r>
              <a:r>
                <a:rPr lang="en-US" dirty="0">
                  <a:latin typeface="Gill Sans Nova" panose="020B0602020104020203" pitchFamily="34" charset="0"/>
                </a:rPr>
                <a:t>(int x, int y) {</a:t>
              </a:r>
            </a:p>
            <a:p>
              <a:r>
                <a:rPr lang="en-US" dirty="0">
                  <a:latin typeface="Gill Sans Nova" panose="020B0602020104020203" pitchFamily="34" charset="0"/>
                </a:rPr>
                <a:t>2      </a:t>
              </a:r>
              <a:r>
                <a:rPr lang="en-US" b="1" dirty="0">
                  <a:latin typeface="Gill Sans Nova" panose="020B0602020104020203" pitchFamily="34" charset="0"/>
                </a:rPr>
                <a:t>if</a:t>
              </a:r>
              <a:r>
                <a:rPr lang="en-US" dirty="0">
                  <a:latin typeface="Gill Sans Nova" panose="020B0602020104020203" pitchFamily="34" charset="0"/>
                </a:rPr>
                <a:t> (x &lt; 0)</a:t>
              </a:r>
            </a:p>
            <a:p>
              <a:r>
                <a:rPr lang="en-US" dirty="0">
                  <a:latin typeface="Gill Sans Nova" panose="020B0602020104020203" pitchFamily="34" charset="0"/>
                </a:rPr>
                <a:t>3        x = -x;</a:t>
              </a:r>
            </a:p>
            <a:p>
              <a:r>
                <a:rPr lang="en-US" dirty="0">
                  <a:latin typeface="Gill Sans Nova" panose="020B0602020104020203" pitchFamily="34" charset="0"/>
                </a:rPr>
                <a:t>4      </a:t>
              </a:r>
              <a:r>
                <a:rPr lang="en-US" b="1" dirty="0">
                  <a:latin typeface="Gill Sans Nova" panose="020B0602020104020203" pitchFamily="34" charset="0"/>
                </a:rPr>
                <a:t>if</a:t>
              </a:r>
              <a:r>
                <a:rPr lang="en-US" dirty="0">
                  <a:latin typeface="Gill Sans Nova" panose="020B0602020104020203" pitchFamily="34" charset="0"/>
                </a:rPr>
                <a:t> (y &lt; 0)</a:t>
              </a:r>
            </a:p>
            <a:p>
              <a:r>
                <a:rPr lang="en-US" dirty="0">
                  <a:latin typeface="Gill Sans Nova" panose="020B0602020104020203" pitchFamily="34" charset="0"/>
                </a:rPr>
                <a:t>5        y = -y;</a:t>
              </a:r>
            </a:p>
            <a:p>
              <a:r>
                <a:rPr lang="en-US" dirty="0">
                  <a:latin typeface="Gill Sans Nova" panose="020B0602020104020203" pitchFamily="34" charset="0"/>
                </a:rPr>
                <a:t>6      </a:t>
              </a:r>
              <a:r>
                <a:rPr lang="en-US" b="1" dirty="0">
                  <a:latin typeface="Gill Sans Nova" panose="020B0602020104020203" pitchFamily="34" charset="0"/>
                </a:rPr>
                <a:t>return</a:t>
              </a:r>
              <a:r>
                <a:rPr lang="en-US" dirty="0">
                  <a:latin typeface="Gill Sans Nova" panose="020B0602020104020203" pitchFamily="34" charset="0"/>
                </a:rPr>
                <a:t> x + y; </a:t>
              </a:r>
            </a:p>
            <a:p>
              <a:r>
                <a:rPr lang="en-US" dirty="0">
                  <a:latin typeface="Gill Sans Nova" panose="020B0602020104020203" pitchFamily="34" charset="0"/>
                </a:rPr>
                <a:t>7    }</a:t>
              </a:r>
            </a:p>
          </p:txBody>
        </p:sp>
        <p:sp>
          <p:nvSpPr>
            <p:cNvPr id="26" name="TextBox 25">
              <a:extLst>
                <a:ext uri="{FF2B5EF4-FFF2-40B4-BE49-F238E27FC236}">
                  <a16:creationId xmlns:a16="http://schemas.microsoft.com/office/drawing/2014/main" id="{8352C1E7-E483-4535-9F63-2596BE0AA47A}"/>
                </a:ext>
              </a:extLst>
            </p:cNvPr>
            <p:cNvSpPr txBox="1"/>
            <p:nvPr/>
          </p:nvSpPr>
          <p:spPr>
            <a:xfrm>
              <a:off x="618992" y="5045071"/>
              <a:ext cx="3626955" cy="1200329"/>
            </a:xfrm>
            <a:prstGeom prst="rect">
              <a:avLst/>
            </a:prstGeom>
            <a:noFill/>
            <a:ln>
              <a:solidFill>
                <a:schemeClr val="tx1"/>
              </a:solidFill>
            </a:ln>
          </p:spPr>
          <p:txBody>
            <a:bodyPr wrap="square" rtlCol="0">
              <a:spAutoFit/>
            </a:bodyPr>
            <a:lstStyle/>
            <a:p>
              <a:r>
                <a:rPr lang="en-US" dirty="0">
                  <a:latin typeface="Gill Sans Nova" panose="020B0602020104020203" pitchFamily="34" charset="0"/>
                </a:rPr>
                <a:t>8    @Test</a:t>
              </a:r>
            </a:p>
            <a:p>
              <a:r>
                <a:rPr lang="en-US" dirty="0">
                  <a:latin typeface="Gill Sans Nova" panose="020B0602020104020203" pitchFamily="34" charset="0"/>
                </a:rPr>
                <a:t>9    </a:t>
              </a:r>
              <a:r>
                <a:rPr lang="en-US" b="1" dirty="0">
                  <a:latin typeface="Gill Sans Nova" panose="020B0602020104020203" pitchFamily="34" charset="0"/>
                </a:rPr>
                <a:t>public</a:t>
              </a:r>
              <a:r>
                <a:rPr lang="en-US" dirty="0">
                  <a:latin typeface="Gill Sans Nova" panose="020B0602020104020203" pitchFamily="34" charset="0"/>
                </a:rPr>
                <a:t> </a:t>
              </a:r>
              <a:r>
                <a:rPr lang="en-US" b="1" dirty="0">
                  <a:latin typeface="Gill Sans Nova" panose="020B0602020104020203" pitchFamily="34" charset="0"/>
                </a:rPr>
                <a:t>void</a:t>
              </a:r>
              <a:r>
                <a:rPr lang="en-US" dirty="0">
                  <a:latin typeface="Gill Sans Nova" panose="020B0602020104020203" pitchFamily="34" charset="0"/>
                </a:rPr>
                <a:t> </a:t>
              </a:r>
              <a:r>
                <a:rPr lang="en-US" dirty="0" err="1">
                  <a:latin typeface="Gill Sans Nova" panose="020B0602020104020203" pitchFamily="34" charset="0"/>
                </a:rPr>
                <a:t>testSumAbs</a:t>
              </a:r>
              <a:r>
                <a:rPr lang="en-US" dirty="0">
                  <a:latin typeface="Gill Sans Nova" panose="020B0602020104020203" pitchFamily="34" charset="0"/>
                </a:rPr>
                <a:t>() {</a:t>
              </a:r>
            </a:p>
            <a:p>
              <a:r>
                <a:rPr lang="en-US" dirty="0">
                  <a:latin typeface="Gill Sans Nova" panose="020B0602020104020203" pitchFamily="34" charset="0"/>
                </a:rPr>
                <a:t>10    </a:t>
              </a:r>
              <a:r>
                <a:rPr lang="en-US" dirty="0" err="1">
                  <a:latin typeface="Gill Sans Nova" panose="020B0602020104020203" pitchFamily="34" charset="0"/>
                </a:rPr>
                <a:t>assertEquals</a:t>
              </a:r>
              <a:r>
                <a:rPr lang="en-US" dirty="0">
                  <a:latin typeface="Gill Sans Nova" panose="020B0602020104020203" pitchFamily="34" charset="0"/>
                </a:rPr>
                <a:t>(5, </a:t>
              </a:r>
              <a:r>
                <a:rPr lang="en-US" dirty="0" err="1">
                  <a:latin typeface="Gill Sans Nova" panose="020B0602020104020203" pitchFamily="34" charset="0"/>
                </a:rPr>
                <a:t>sumAbs</a:t>
              </a:r>
              <a:r>
                <a:rPr lang="en-US" dirty="0">
                  <a:latin typeface="Gill Sans Nova" panose="020B0602020104020203" pitchFamily="34" charset="0"/>
                </a:rPr>
                <a:t>(-2, 3));</a:t>
              </a:r>
            </a:p>
            <a:p>
              <a:r>
                <a:rPr lang="en-US" dirty="0">
                  <a:latin typeface="Gill Sans Nova" panose="020B0602020104020203" pitchFamily="34" charset="0"/>
                </a:rPr>
                <a:t>11  }</a:t>
              </a:r>
            </a:p>
          </p:txBody>
        </p:sp>
      </p:grpSp>
      <p:sp>
        <p:nvSpPr>
          <p:cNvPr id="2" name="Title 1">
            <a:extLst>
              <a:ext uri="{FF2B5EF4-FFF2-40B4-BE49-F238E27FC236}">
                <a16:creationId xmlns:a16="http://schemas.microsoft.com/office/drawing/2014/main" id="{0000C3F3-B248-4675-B81F-0470C3057D26}"/>
              </a:ext>
            </a:extLst>
          </p:cNvPr>
          <p:cNvSpPr>
            <a:spLocks noGrp="1"/>
          </p:cNvSpPr>
          <p:nvPr>
            <p:ph type="title"/>
          </p:nvPr>
        </p:nvSpPr>
        <p:spPr/>
        <p:txBody>
          <a:bodyPr/>
          <a:lstStyle/>
          <a:p>
            <a:r>
              <a:rPr lang="en-US" dirty="0"/>
              <a:t>Test Intent Extractor</a:t>
            </a:r>
          </a:p>
        </p:txBody>
      </p:sp>
      <p:sp>
        <p:nvSpPr>
          <p:cNvPr id="3" name="Content Placeholder 2">
            <a:extLst>
              <a:ext uri="{FF2B5EF4-FFF2-40B4-BE49-F238E27FC236}">
                <a16:creationId xmlns:a16="http://schemas.microsoft.com/office/drawing/2014/main" id="{EAA4EB98-CAFD-4718-8D55-1D3CC73C0E3F}"/>
              </a:ext>
            </a:extLst>
          </p:cNvPr>
          <p:cNvSpPr>
            <a:spLocks noGrp="1"/>
          </p:cNvSpPr>
          <p:nvPr>
            <p:ph idx="1"/>
          </p:nvPr>
        </p:nvSpPr>
        <p:spPr>
          <a:xfrm>
            <a:off x="628650" y="1825625"/>
            <a:ext cx="7526522" cy="609231"/>
          </a:xfrm>
        </p:spPr>
        <p:txBody>
          <a:bodyPr/>
          <a:lstStyle/>
          <a:p>
            <a:pPr marL="0" indent="0">
              <a:buNone/>
            </a:pPr>
            <a:r>
              <a:rPr lang="en-US" dirty="0"/>
              <a:t>Path condition (PC) as model of test intent</a:t>
            </a:r>
          </a:p>
        </p:txBody>
      </p:sp>
      <p:pic>
        <p:nvPicPr>
          <p:cNvPr id="52" name="Picture 51">
            <a:extLst>
              <a:ext uri="{FF2B5EF4-FFF2-40B4-BE49-F238E27FC236}">
                <a16:creationId xmlns:a16="http://schemas.microsoft.com/office/drawing/2014/main" id="{C2F7D295-4C86-4152-80F5-2906DD6FE5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3430" y="1018553"/>
            <a:ext cx="4810570" cy="5518298"/>
          </a:xfrm>
          <a:prstGeom prst="rect">
            <a:avLst/>
          </a:prstGeom>
        </p:spPr>
      </p:pic>
      <p:sp>
        <p:nvSpPr>
          <p:cNvPr id="53" name="TextBox 52">
            <a:extLst>
              <a:ext uri="{FF2B5EF4-FFF2-40B4-BE49-F238E27FC236}">
                <a16:creationId xmlns:a16="http://schemas.microsoft.com/office/drawing/2014/main" id="{3D4CE717-E592-40EA-A4BE-65CDC466A121}"/>
              </a:ext>
            </a:extLst>
          </p:cNvPr>
          <p:cNvSpPr txBox="1"/>
          <p:nvPr/>
        </p:nvSpPr>
        <p:spPr>
          <a:xfrm>
            <a:off x="4593263" y="1411684"/>
            <a:ext cx="4108831" cy="2862322"/>
          </a:xfrm>
          <a:prstGeom prst="rect">
            <a:avLst/>
          </a:prstGeom>
          <a:noFill/>
          <a:ln>
            <a:solidFill>
              <a:schemeClr val="tx1"/>
            </a:solidFill>
          </a:ln>
        </p:spPr>
        <p:txBody>
          <a:bodyPr wrap="square" rtlCol="0">
            <a:spAutoFit/>
          </a:bodyPr>
          <a:lstStyle/>
          <a:p>
            <a:r>
              <a:rPr lang="en-US" dirty="0">
                <a:latin typeface="Gill Sans Nova" panose="020B0602020104020203" pitchFamily="34" charset="0"/>
              </a:rPr>
              <a:t>1    </a:t>
            </a:r>
            <a:r>
              <a:rPr lang="en-US" b="1" dirty="0">
                <a:latin typeface="Gill Sans Nova" panose="020B0602020104020203" pitchFamily="34" charset="0"/>
              </a:rPr>
              <a:t>public int </a:t>
            </a:r>
            <a:r>
              <a:rPr lang="en-US" dirty="0">
                <a:latin typeface="Gill Sans Nova" panose="020B0602020104020203" pitchFamily="34" charset="0"/>
              </a:rPr>
              <a:t>sum(int x, int y) {</a:t>
            </a:r>
          </a:p>
          <a:p>
            <a:r>
              <a:rPr lang="en-US" dirty="0">
                <a:latin typeface="Gill Sans Nova" panose="020B0602020104020203" pitchFamily="34" charset="0"/>
              </a:rPr>
              <a:t>2      </a:t>
            </a:r>
            <a:r>
              <a:rPr lang="en-US" b="1" dirty="0">
                <a:latin typeface="Gill Sans Nova" panose="020B0602020104020203" pitchFamily="34" charset="0"/>
              </a:rPr>
              <a:t>return</a:t>
            </a:r>
            <a:r>
              <a:rPr lang="en-US" dirty="0">
                <a:latin typeface="Gill Sans Nova" panose="020B0602020104020203" pitchFamily="34" charset="0"/>
              </a:rPr>
              <a:t> x + y; </a:t>
            </a:r>
          </a:p>
          <a:p>
            <a:r>
              <a:rPr lang="en-US" dirty="0">
                <a:latin typeface="Gill Sans Nova" panose="020B0602020104020203" pitchFamily="34" charset="0"/>
              </a:rPr>
              <a:t>3    }</a:t>
            </a:r>
          </a:p>
          <a:p>
            <a:r>
              <a:rPr lang="en-US" dirty="0">
                <a:latin typeface="Gill Sans Nova" panose="020B0602020104020203" pitchFamily="34" charset="0"/>
              </a:rPr>
              <a:t>4</a:t>
            </a:r>
          </a:p>
          <a:p>
            <a:r>
              <a:rPr lang="en-US" dirty="0">
                <a:latin typeface="Gill Sans Nova" panose="020B0602020104020203" pitchFamily="34" charset="0"/>
              </a:rPr>
              <a:t>5    </a:t>
            </a:r>
            <a:r>
              <a:rPr lang="en-US" b="1" dirty="0">
                <a:latin typeface="Gill Sans Nova" panose="020B0602020104020203" pitchFamily="34" charset="0"/>
              </a:rPr>
              <a:t>public</a:t>
            </a:r>
            <a:r>
              <a:rPr lang="en-US" dirty="0">
                <a:latin typeface="Gill Sans Nova" panose="020B0602020104020203" pitchFamily="34" charset="0"/>
              </a:rPr>
              <a:t> </a:t>
            </a:r>
            <a:r>
              <a:rPr lang="en-US" b="1" dirty="0">
                <a:latin typeface="Gill Sans Nova" panose="020B0602020104020203" pitchFamily="34" charset="0"/>
              </a:rPr>
              <a:t>int</a:t>
            </a:r>
            <a:r>
              <a:rPr lang="en-US" dirty="0">
                <a:latin typeface="Gill Sans Nova" panose="020B0602020104020203" pitchFamily="34" charset="0"/>
              </a:rPr>
              <a:t> abs(int a) {</a:t>
            </a:r>
          </a:p>
          <a:p>
            <a:r>
              <a:rPr lang="en-US" dirty="0">
                <a:latin typeface="Gill Sans Nova" panose="020B0602020104020203" pitchFamily="34" charset="0"/>
              </a:rPr>
              <a:t>6      </a:t>
            </a:r>
            <a:r>
              <a:rPr lang="en-US" b="1" dirty="0">
                <a:latin typeface="Gill Sans Nova" panose="020B0602020104020203" pitchFamily="34" charset="0"/>
              </a:rPr>
              <a:t>if</a:t>
            </a:r>
            <a:r>
              <a:rPr lang="en-US" dirty="0">
                <a:latin typeface="Gill Sans Nova" panose="020B0602020104020203" pitchFamily="34" charset="0"/>
              </a:rPr>
              <a:t> (a &lt; 0)</a:t>
            </a:r>
          </a:p>
          <a:p>
            <a:r>
              <a:rPr lang="en-US" dirty="0">
                <a:latin typeface="Gill Sans Nova" panose="020B0602020104020203" pitchFamily="34" charset="0"/>
              </a:rPr>
              <a:t>7        </a:t>
            </a:r>
            <a:r>
              <a:rPr lang="en-US" b="1" dirty="0">
                <a:latin typeface="Gill Sans Nova" panose="020B0602020104020203" pitchFamily="34" charset="0"/>
              </a:rPr>
              <a:t>return</a:t>
            </a:r>
            <a:r>
              <a:rPr lang="en-US" dirty="0">
                <a:latin typeface="Gill Sans Nova" panose="020B0602020104020203" pitchFamily="34" charset="0"/>
              </a:rPr>
              <a:t> –a;</a:t>
            </a:r>
          </a:p>
          <a:p>
            <a:r>
              <a:rPr lang="en-US" dirty="0">
                <a:latin typeface="Gill Sans Nova" panose="020B0602020104020203" pitchFamily="34" charset="0"/>
              </a:rPr>
              <a:t>8      </a:t>
            </a:r>
            <a:r>
              <a:rPr lang="en-US" b="1" dirty="0">
                <a:latin typeface="Gill Sans Nova" panose="020B0602020104020203" pitchFamily="34" charset="0"/>
              </a:rPr>
              <a:t>else</a:t>
            </a:r>
          </a:p>
          <a:p>
            <a:r>
              <a:rPr lang="en-US" dirty="0">
                <a:latin typeface="Gill Sans Nova" panose="020B0602020104020203" pitchFamily="34" charset="0"/>
              </a:rPr>
              <a:t>9        </a:t>
            </a:r>
            <a:r>
              <a:rPr lang="en-US" b="1" dirty="0">
                <a:latin typeface="Gill Sans Nova" panose="020B0602020104020203" pitchFamily="34" charset="0"/>
              </a:rPr>
              <a:t>return</a:t>
            </a:r>
            <a:r>
              <a:rPr lang="en-US" dirty="0">
                <a:latin typeface="Gill Sans Nova" panose="020B0602020104020203" pitchFamily="34" charset="0"/>
              </a:rPr>
              <a:t> a;</a:t>
            </a:r>
          </a:p>
          <a:p>
            <a:r>
              <a:rPr lang="en-US" dirty="0">
                <a:latin typeface="Gill Sans Nova" panose="020B0602020104020203" pitchFamily="34" charset="0"/>
              </a:rPr>
              <a:t>10   }</a:t>
            </a:r>
          </a:p>
        </p:txBody>
      </p:sp>
      <p:cxnSp>
        <p:nvCxnSpPr>
          <p:cNvPr id="54" name="Straight Connector 53">
            <a:extLst>
              <a:ext uri="{FF2B5EF4-FFF2-40B4-BE49-F238E27FC236}">
                <a16:creationId xmlns:a16="http://schemas.microsoft.com/office/drawing/2014/main" id="{92782775-39B5-4569-AA0F-4E7A875C0FFB}"/>
              </a:ext>
            </a:extLst>
          </p:cNvPr>
          <p:cNvCxnSpPr>
            <a:cxnSpLocks/>
          </p:cNvCxnSpPr>
          <p:nvPr/>
        </p:nvCxnSpPr>
        <p:spPr>
          <a:xfrm>
            <a:off x="7408699" y="5372339"/>
            <a:ext cx="20955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8F6AD3A1-0933-44AC-A747-47DF5C38A0C7}"/>
              </a:ext>
            </a:extLst>
          </p:cNvPr>
          <p:cNvSpPr txBox="1"/>
          <p:nvPr/>
        </p:nvSpPr>
        <p:spPr>
          <a:xfrm>
            <a:off x="7343754" y="5379658"/>
            <a:ext cx="391454" cy="369332"/>
          </a:xfrm>
          <a:prstGeom prst="rect">
            <a:avLst/>
          </a:prstGeom>
          <a:noFill/>
        </p:spPr>
        <p:txBody>
          <a:bodyPr wrap="none" rtlCol="0">
            <a:spAutoFit/>
          </a:bodyPr>
          <a:lstStyle/>
          <a:p>
            <a:r>
              <a:rPr lang="en-US" dirty="0">
                <a:solidFill>
                  <a:srgbClr val="FF0000"/>
                </a:solidFill>
              </a:rPr>
              <a:t>s1</a:t>
            </a:r>
          </a:p>
        </p:txBody>
      </p:sp>
      <p:cxnSp>
        <p:nvCxnSpPr>
          <p:cNvPr id="56" name="Straight Connector 55">
            <a:extLst>
              <a:ext uri="{FF2B5EF4-FFF2-40B4-BE49-F238E27FC236}">
                <a16:creationId xmlns:a16="http://schemas.microsoft.com/office/drawing/2014/main" id="{83464710-7E48-4851-BE1B-1CF886FB9D39}"/>
              </a:ext>
            </a:extLst>
          </p:cNvPr>
          <p:cNvCxnSpPr>
            <a:cxnSpLocks/>
          </p:cNvCxnSpPr>
          <p:nvPr/>
        </p:nvCxnSpPr>
        <p:spPr>
          <a:xfrm>
            <a:off x="8146501" y="5379658"/>
            <a:ext cx="209550"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15251E13-161D-44AD-BD09-7B2A2D918BB8}"/>
              </a:ext>
            </a:extLst>
          </p:cNvPr>
          <p:cNvSpPr txBox="1"/>
          <p:nvPr/>
        </p:nvSpPr>
        <p:spPr>
          <a:xfrm>
            <a:off x="8072072" y="5384974"/>
            <a:ext cx="391454" cy="369332"/>
          </a:xfrm>
          <a:prstGeom prst="rect">
            <a:avLst/>
          </a:prstGeom>
          <a:noFill/>
        </p:spPr>
        <p:txBody>
          <a:bodyPr wrap="none" rtlCol="0">
            <a:spAutoFit/>
          </a:bodyPr>
          <a:lstStyle/>
          <a:p>
            <a:r>
              <a:rPr lang="en-US" dirty="0">
                <a:solidFill>
                  <a:schemeClr val="accent1"/>
                </a:solidFill>
              </a:rPr>
              <a:t>s2</a:t>
            </a:r>
          </a:p>
        </p:txBody>
      </p:sp>
      <p:sp>
        <p:nvSpPr>
          <p:cNvPr id="28" name="TextBox 27">
            <a:extLst>
              <a:ext uri="{FF2B5EF4-FFF2-40B4-BE49-F238E27FC236}">
                <a16:creationId xmlns:a16="http://schemas.microsoft.com/office/drawing/2014/main" id="{B96AFA90-7F3A-4B9C-A174-E006F62487EC}"/>
              </a:ext>
            </a:extLst>
          </p:cNvPr>
          <p:cNvSpPr txBox="1"/>
          <p:nvPr/>
        </p:nvSpPr>
        <p:spPr>
          <a:xfrm>
            <a:off x="4583852" y="4516605"/>
            <a:ext cx="4118243" cy="1200329"/>
          </a:xfrm>
          <a:prstGeom prst="rect">
            <a:avLst/>
          </a:prstGeom>
          <a:noFill/>
          <a:ln>
            <a:solidFill>
              <a:schemeClr val="tx1"/>
            </a:solidFill>
          </a:ln>
        </p:spPr>
        <p:txBody>
          <a:bodyPr wrap="none" rtlCol="0">
            <a:spAutoFit/>
          </a:bodyPr>
          <a:lstStyle/>
          <a:p>
            <a:r>
              <a:rPr lang="en-US" dirty="0">
                <a:latin typeface="Gill Sans Nova" panose="020B0602020104020203" pitchFamily="34" charset="0"/>
              </a:rPr>
              <a:t>11  @Test</a:t>
            </a:r>
          </a:p>
          <a:p>
            <a:r>
              <a:rPr lang="en-US" dirty="0">
                <a:latin typeface="Gill Sans Nova" panose="020B0602020104020203" pitchFamily="34" charset="0"/>
              </a:rPr>
              <a:t>12  </a:t>
            </a:r>
            <a:r>
              <a:rPr lang="en-US" b="1" dirty="0">
                <a:latin typeface="Gill Sans Nova" panose="020B0602020104020203" pitchFamily="34" charset="0"/>
              </a:rPr>
              <a:t>public</a:t>
            </a:r>
            <a:r>
              <a:rPr lang="en-US" dirty="0">
                <a:latin typeface="Gill Sans Nova" panose="020B0602020104020203" pitchFamily="34" charset="0"/>
              </a:rPr>
              <a:t> </a:t>
            </a:r>
            <a:r>
              <a:rPr lang="en-US" b="1" dirty="0">
                <a:latin typeface="Gill Sans Nova" panose="020B0602020104020203" pitchFamily="34" charset="0"/>
              </a:rPr>
              <a:t>void</a:t>
            </a:r>
            <a:r>
              <a:rPr lang="en-US" dirty="0">
                <a:latin typeface="Gill Sans Nova" panose="020B0602020104020203" pitchFamily="34" charset="0"/>
              </a:rPr>
              <a:t> </a:t>
            </a:r>
            <a:r>
              <a:rPr lang="en-US" dirty="0" err="1">
                <a:latin typeface="Gill Sans Nova" panose="020B0602020104020203" pitchFamily="34" charset="0"/>
              </a:rPr>
              <a:t>testSumAbs</a:t>
            </a:r>
            <a:r>
              <a:rPr lang="en-US" dirty="0">
                <a:latin typeface="Gill Sans Nova" panose="020B0602020104020203" pitchFamily="34" charset="0"/>
              </a:rPr>
              <a:t>() {</a:t>
            </a:r>
          </a:p>
          <a:p>
            <a:r>
              <a:rPr lang="en-US" dirty="0">
                <a:latin typeface="Gill Sans Nova" panose="020B0602020104020203" pitchFamily="34" charset="0"/>
              </a:rPr>
              <a:t>13    </a:t>
            </a:r>
            <a:r>
              <a:rPr lang="en-US" dirty="0" err="1">
                <a:latin typeface="Gill Sans Nova" panose="020B0602020104020203" pitchFamily="34" charset="0"/>
              </a:rPr>
              <a:t>assertEquals</a:t>
            </a:r>
            <a:r>
              <a:rPr lang="en-US" dirty="0">
                <a:latin typeface="Gill Sans Nova" panose="020B0602020104020203" pitchFamily="34" charset="0"/>
              </a:rPr>
              <a:t>(5, sum(abs(-2), abs(3)));</a:t>
            </a:r>
          </a:p>
          <a:p>
            <a:r>
              <a:rPr lang="en-US" dirty="0">
                <a:latin typeface="Gill Sans Nova" panose="020B0602020104020203" pitchFamily="34" charset="0"/>
              </a:rPr>
              <a:t>14  }</a:t>
            </a:r>
          </a:p>
        </p:txBody>
      </p:sp>
      <p:sp>
        <p:nvSpPr>
          <p:cNvPr id="12" name="TextBox 11">
            <a:extLst>
              <a:ext uri="{FF2B5EF4-FFF2-40B4-BE49-F238E27FC236}">
                <a16:creationId xmlns:a16="http://schemas.microsoft.com/office/drawing/2014/main" id="{14C5E022-B73B-4568-8045-8D976DA36B1B}"/>
              </a:ext>
            </a:extLst>
          </p:cNvPr>
          <p:cNvSpPr txBox="1"/>
          <p:nvPr/>
        </p:nvSpPr>
        <p:spPr>
          <a:xfrm>
            <a:off x="499273" y="6399039"/>
            <a:ext cx="5129546" cy="400110"/>
          </a:xfrm>
          <a:prstGeom prst="rect">
            <a:avLst/>
          </a:prstGeom>
          <a:noFill/>
        </p:spPr>
        <p:txBody>
          <a:bodyPr wrap="none" rtlCol="0">
            <a:spAutoFit/>
          </a:bodyPr>
          <a:lstStyle/>
          <a:p>
            <a:r>
              <a:rPr lang="en-US" sz="2000" dirty="0"/>
              <a:t>Path condition: </a:t>
            </a:r>
            <a:r>
              <a:rPr lang="en-US" sz="2000" dirty="0">
                <a:solidFill>
                  <a:srgbClr val="FF0000"/>
                </a:solidFill>
              </a:rPr>
              <a:t>s1</a:t>
            </a:r>
            <a:r>
              <a:rPr lang="en-US" sz="2000" dirty="0"/>
              <a:t> &lt; 0 </a:t>
            </a:r>
            <a:r>
              <a:rPr lang="el-GR" sz="2000" dirty="0"/>
              <a:t>Λ </a:t>
            </a:r>
            <a:r>
              <a:rPr lang="en-US" sz="2000" dirty="0"/>
              <a:t>¬(</a:t>
            </a:r>
            <a:r>
              <a:rPr lang="en-US" sz="2000" dirty="0">
                <a:solidFill>
                  <a:schemeClr val="accent1"/>
                </a:solidFill>
              </a:rPr>
              <a:t>s2</a:t>
            </a:r>
            <a:r>
              <a:rPr lang="en-US" sz="2000" dirty="0"/>
              <a:t> &lt; 0) </a:t>
            </a:r>
            <a:r>
              <a:rPr lang="el-GR" sz="2000" dirty="0"/>
              <a:t>Λ</a:t>
            </a:r>
            <a:r>
              <a:rPr lang="en-US" sz="2000" dirty="0"/>
              <a:t> -</a:t>
            </a:r>
            <a:r>
              <a:rPr lang="en-US" sz="2000" dirty="0">
                <a:solidFill>
                  <a:srgbClr val="FF0000"/>
                </a:solidFill>
              </a:rPr>
              <a:t>s1</a:t>
            </a:r>
            <a:r>
              <a:rPr lang="en-US" sz="2000" dirty="0"/>
              <a:t> + </a:t>
            </a:r>
            <a:r>
              <a:rPr lang="en-US" sz="2000" dirty="0">
                <a:solidFill>
                  <a:schemeClr val="accent1"/>
                </a:solidFill>
              </a:rPr>
              <a:t>s2</a:t>
            </a:r>
            <a:r>
              <a:rPr lang="en-US" sz="2000" dirty="0"/>
              <a:t> == 5</a:t>
            </a:r>
          </a:p>
        </p:txBody>
      </p:sp>
      <p:sp>
        <p:nvSpPr>
          <p:cNvPr id="4" name="TextBox 3">
            <a:extLst>
              <a:ext uri="{FF2B5EF4-FFF2-40B4-BE49-F238E27FC236}">
                <a16:creationId xmlns:a16="http://schemas.microsoft.com/office/drawing/2014/main" id="{A3ACE9E6-AC15-4F8A-B96D-6D65E100493C}"/>
              </a:ext>
            </a:extLst>
          </p:cNvPr>
          <p:cNvSpPr txBox="1"/>
          <p:nvPr/>
        </p:nvSpPr>
        <p:spPr>
          <a:xfrm>
            <a:off x="6609424" y="2879541"/>
            <a:ext cx="729687" cy="369332"/>
          </a:xfrm>
          <a:prstGeom prst="rect">
            <a:avLst/>
          </a:prstGeom>
          <a:noFill/>
        </p:spPr>
        <p:txBody>
          <a:bodyPr wrap="none" rtlCol="0">
            <a:spAutoFit/>
          </a:bodyPr>
          <a:lstStyle/>
          <a:p>
            <a:r>
              <a:rPr lang="en-US" dirty="0">
                <a:solidFill>
                  <a:srgbClr val="FF0000"/>
                </a:solidFill>
              </a:rPr>
              <a:t>s1</a:t>
            </a:r>
            <a:r>
              <a:rPr lang="en-US" dirty="0"/>
              <a:t> &lt; 0</a:t>
            </a:r>
          </a:p>
        </p:txBody>
      </p:sp>
      <p:sp>
        <p:nvSpPr>
          <p:cNvPr id="9" name="Rectangle 8">
            <a:extLst>
              <a:ext uri="{FF2B5EF4-FFF2-40B4-BE49-F238E27FC236}">
                <a16:creationId xmlns:a16="http://schemas.microsoft.com/office/drawing/2014/main" id="{7FB7C69F-A4FB-4602-8B08-9A82DE751ABF}"/>
              </a:ext>
            </a:extLst>
          </p:cNvPr>
          <p:cNvSpPr/>
          <p:nvPr/>
        </p:nvSpPr>
        <p:spPr>
          <a:xfrm>
            <a:off x="6487518" y="3503382"/>
            <a:ext cx="986167" cy="369332"/>
          </a:xfrm>
          <a:prstGeom prst="rect">
            <a:avLst/>
          </a:prstGeom>
        </p:spPr>
        <p:txBody>
          <a:bodyPr wrap="none">
            <a:spAutoFit/>
          </a:bodyPr>
          <a:lstStyle/>
          <a:p>
            <a:r>
              <a:rPr lang="en-US" dirty="0"/>
              <a:t>¬(</a:t>
            </a:r>
            <a:r>
              <a:rPr lang="en-US" dirty="0">
                <a:solidFill>
                  <a:schemeClr val="accent1"/>
                </a:solidFill>
              </a:rPr>
              <a:t>s2</a:t>
            </a:r>
            <a:r>
              <a:rPr lang="en-US" dirty="0"/>
              <a:t> &lt; 0)</a:t>
            </a:r>
          </a:p>
        </p:txBody>
      </p:sp>
      <p:sp>
        <p:nvSpPr>
          <p:cNvPr id="27" name="Rectangle 26">
            <a:extLst>
              <a:ext uri="{FF2B5EF4-FFF2-40B4-BE49-F238E27FC236}">
                <a16:creationId xmlns:a16="http://schemas.microsoft.com/office/drawing/2014/main" id="{AB6C4EA9-BB79-42B7-A168-6A305053E7BB}"/>
              </a:ext>
            </a:extLst>
          </p:cNvPr>
          <p:cNvSpPr/>
          <p:nvPr/>
        </p:nvSpPr>
        <p:spPr>
          <a:xfrm>
            <a:off x="6562172" y="2875131"/>
            <a:ext cx="824190" cy="446555"/>
          </a:xfrm>
          <a:prstGeom prst="rect">
            <a:avLst/>
          </a:prstGeom>
          <a:noFill/>
          <a:ln w="57150">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FE50BA7-E88D-4F55-B7EB-3054D84BA3B1}"/>
              </a:ext>
            </a:extLst>
          </p:cNvPr>
          <p:cNvSpPr/>
          <p:nvPr/>
        </p:nvSpPr>
        <p:spPr>
          <a:xfrm>
            <a:off x="6479719" y="3483156"/>
            <a:ext cx="1026208" cy="446555"/>
          </a:xfrm>
          <a:prstGeom prst="rect">
            <a:avLst/>
          </a:prstGeom>
          <a:noFill/>
          <a:ln w="57150">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8101E33B-2240-4ADB-B835-5607C03D5092}"/>
              </a:ext>
            </a:extLst>
          </p:cNvPr>
          <p:cNvSpPr txBox="1"/>
          <p:nvPr/>
        </p:nvSpPr>
        <p:spPr>
          <a:xfrm>
            <a:off x="5583304" y="5423734"/>
            <a:ext cx="1343638" cy="369332"/>
          </a:xfrm>
          <a:prstGeom prst="rect">
            <a:avLst/>
          </a:prstGeom>
          <a:noFill/>
        </p:spPr>
        <p:txBody>
          <a:bodyPr wrap="none" rtlCol="0">
            <a:spAutoFit/>
          </a:bodyPr>
          <a:lstStyle/>
          <a:p>
            <a:r>
              <a:rPr lang="en-US" dirty="0"/>
              <a:t>-</a:t>
            </a:r>
            <a:r>
              <a:rPr lang="en-US" dirty="0">
                <a:solidFill>
                  <a:srgbClr val="FF0000"/>
                </a:solidFill>
              </a:rPr>
              <a:t>s1</a:t>
            </a:r>
            <a:r>
              <a:rPr lang="en-US" dirty="0"/>
              <a:t> + </a:t>
            </a:r>
            <a:r>
              <a:rPr lang="en-US" dirty="0">
                <a:solidFill>
                  <a:schemeClr val="accent1"/>
                </a:solidFill>
              </a:rPr>
              <a:t>s2</a:t>
            </a:r>
            <a:r>
              <a:rPr lang="en-US" dirty="0"/>
              <a:t> == 5</a:t>
            </a:r>
          </a:p>
        </p:txBody>
      </p:sp>
      <p:sp>
        <p:nvSpPr>
          <p:cNvPr id="30" name="Rectangle 29">
            <a:extLst>
              <a:ext uri="{FF2B5EF4-FFF2-40B4-BE49-F238E27FC236}">
                <a16:creationId xmlns:a16="http://schemas.microsoft.com/office/drawing/2014/main" id="{340F5884-C696-46F9-8491-444958AC2228}"/>
              </a:ext>
            </a:extLst>
          </p:cNvPr>
          <p:cNvSpPr/>
          <p:nvPr/>
        </p:nvSpPr>
        <p:spPr>
          <a:xfrm>
            <a:off x="5568491" y="5403435"/>
            <a:ext cx="1352533" cy="446555"/>
          </a:xfrm>
          <a:prstGeom prst="rect">
            <a:avLst/>
          </a:prstGeom>
          <a:noFill/>
          <a:ln w="57150">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16809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3"/>
                                        </p:tgtEl>
                                        <p:attrNameLst>
                                          <p:attrName>style.visibility</p:attrName>
                                        </p:attrNameLst>
                                      </p:cBhvr>
                                      <p:to>
                                        <p:strVal val="visible"/>
                                      </p:to>
                                    </p:set>
                                    <p:animEffect transition="in" filter="fade">
                                      <p:cBhvr>
                                        <p:cTn id="10" dur="500"/>
                                        <p:tgtEl>
                                          <p:spTgt spid="53"/>
                                        </p:tgtEl>
                                      </p:cBhvr>
                                    </p:animEffect>
                                  </p:childTnLst>
                                </p:cTn>
                              </p:par>
                              <p:par>
                                <p:cTn id="11" presetID="10" presetClass="entr" presetSubtype="0" fill="hold" nodeType="withEffect">
                                  <p:stCondLst>
                                    <p:cond delay="0"/>
                                  </p:stCondLst>
                                  <p:childTnLst>
                                    <p:set>
                                      <p:cBhvr>
                                        <p:cTn id="12" dur="1" fill="hold">
                                          <p:stCondLst>
                                            <p:cond delay="0"/>
                                          </p:stCondLst>
                                        </p:cTn>
                                        <p:tgtEl>
                                          <p:spTgt spid="54"/>
                                        </p:tgtEl>
                                        <p:attrNameLst>
                                          <p:attrName>style.visibility</p:attrName>
                                        </p:attrNameLst>
                                      </p:cBhvr>
                                      <p:to>
                                        <p:strVal val="visible"/>
                                      </p:to>
                                    </p:set>
                                    <p:animEffect transition="in" filter="fade">
                                      <p:cBhvr>
                                        <p:cTn id="13" dur="500"/>
                                        <p:tgtEl>
                                          <p:spTgt spid="5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5"/>
                                        </p:tgtEl>
                                        <p:attrNameLst>
                                          <p:attrName>style.visibility</p:attrName>
                                        </p:attrNameLst>
                                      </p:cBhvr>
                                      <p:to>
                                        <p:strVal val="visible"/>
                                      </p:to>
                                    </p:set>
                                    <p:animEffect transition="in" filter="fade">
                                      <p:cBhvr>
                                        <p:cTn id="16" dur="500"/>
                                        <p:tgtEl>
                                          <p:spTgt spid="55"/>
                                        </p:tgtEl>
                                      </p:cBhvr>
                                    </p:animEffect>
                                  </p:childTnLst>
                                </p:cTn>
                              </p:par>
                              <p:par>
                                <p:cTn id="17" presetID="10" presetClass="entr" presetSubtype="0" fill="hold" nodeType="withEffect">
                                  <p:stCondLst>
                                    <p:cond delay="0"/>
                                  </p:stCondLst>
                                  <p:childTnLst>
                                    <p:set>
                                      <p:cBhvr>
                                        <p:cTn id="18" dur="1" fill="hold">
                                          <p:stCondLst>
                                            <p:cond delay="0"/>
                                          </p:stCondLst>
                                        </p:cTn>
                                        <p:tgtEl>
                                          <p:spTgt spid="56"/>
                                        </p:tgtEl>
                                        <p:attrNameLst>
                                          <p:attrName>style.visibility</p:attrName>
                                        </p:attrNameLst>
                                      </p:cBhvr>
                                      <p:to>
                                        <p:strVal val="visible"/>
                                      </p:to>
                                    </p:set>
                                    <p:animEffect transition="in" filter="fade">
                                      <p:cBhvr>
                                        <p:cTn id="19" dur="500"/>
                                        <p:tgtEl>
                                          <p:spTgt spid="5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7"/>
                                        </p:tgtEl>
                                        <p:attrNameLst>
                                          <p:attrName>style.visibility</p:attrName>
                                        </p:attrNameLst>
                                      </p:cBhvr>
                                      <p:to>
                                        <p:strVal val="visible"/>
                                      </p:to>
                                    </p:set>
                                    <p:animEffect transition="in" filter="fade">
                                      <p:cBhvr>
                                        <p:cTn id="22" dur="500"/>
                                        <p:tgtEl>
                                          <p:spTgt spid="5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500"/>
                                        <p:tgtEl>
                                          <p:spTgt spid="2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fade">
                                      <p:cBhvr>
                                        <p:cTn id="30" dur="500"/>
                                        <p:tgtEl>
                                          <p:spTgt spid="2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fade">
                                      <p:cBhvr>
                                        <p:cTn id="33" dur="500"/>
                                        <p:tgtEl>
                                          <p:spTgt spid="2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fade">
                                      <p:cBhvr>
                                        <p:cTn id="36" dur="500"/>
                                        <p:tgtEl>
                                          <p:spTgt spid="30"/>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fade">
                                      <p:cBhvr>
                                        <p:cTn id="39" dur="500"/>
                                        <p:tgtEl>
                                          <p:spTgt spid="4"/>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fade">
                                      <p:cBhvr>
                                        <p:cTn id="4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5" grpId="0"/>
      <p:bldP spid="57" grpId="0"/>
      <p:bldP spid="28" grpId="0" animBg="1"/>
      <p:bldP spid="4" grpId="0"/>
      <p:bldP spid="9" grpId="0"/>
      <p:bldP spid="27" grpId="0" animBg="1"/>
      <p:bldP spid="29" grpId="0" animBg="1"/>
      <p:bldP spid="13" grpId="0"/>
      <p:bldP spid="3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61">
            <a:extLst>
              <a:ext uri="{FF2B5EF4-FFF2-40B4-BE49-F238E27FC236}">
                <a16:creationId xmlns:a16="http://schemas.microsoft.com/office/drawing/2014/main" id="{CCF9E947-C608-458D-A253-48FC2AF031C2}"/>
              </a:ext>
            </a:extLst>
          </p:cNvPr>
          <p:cNvSpPr txBox="1"/>
          <p:nvPr/>
        </p:nvSpPr>
        <p:spPr>
          <a:xfrm>
            <a:off x="811571" y="1618235"/>
            <a:ext cx="303288" cy="369332"/>
          </a:xfrm>
          <a:prstGeom prst="rect">
            <a:avLst/>
          </a:prstGeom>
          <a:noFill/>
        </p:spPr>
        <p:txBody>
          <a:bodyPr wrap="none" rtlCol="0">
            <a:spAutoFit/>
          </a:bodyPr>
          <a:lstStyle/>
          <a:p>
            <a:r>
              <a:rPr lang="en-US" dirty="0"/>
              <a:t>P</a:t>
            </a:r>
          </a:p>
        </p:txBody>
      </p:sp>
      <p:pic>
        <p:nvPicPr>
          <p:cNvPr id="63" name="Picture 2" descr="Image result for data sheet icon">
            <a:extLst>
              <a:ext uri="{FF2B5EF4-FFF2-40B4-BE49-F238E27FC236}">
                <a16:creationId xmlns:a16="http://schemas.microsoft.com/office/drawing/2014/main" id="{37117A62-EE60-4E4C-B249-A1034BF4B56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596"/>
          <a:stretch/>
        </p:blipFill>
        <p:spPr bwMode="auto">
          <a:xfrm>
            <a:off x="659177" y="1938772"/>
            <a:ext cx="609679" cy="603537"/>
          </a:xfrm>
          <a:prstGeom prst="rect">
            <a:avLst/>
          </a:prstGeom>
          <a:noFill/>
          <a:extLst>
            <a:ext uri="{909E8E84-426E-40DD-AFC4-6F175D3DCCD1}">
              <a14:hiddenFill xmlns:a14="http://schemas.microsoft.com/office/drawing/2010/main">
                <a:solidFill>
                  <a:srgbClr val="FFFFFF"/>
                </a:solidFill>
              </a14:hiddenFill>
            </a:ext>
          </a:extLst>
        </p:spPr>
      </p:pic>
      <p:sp>
        <p:nvSpPr>
          <p:cNvPr id="64" name="TextBox 63">
            <a:extLst>
              <a:ext uri="{FF2B5EF4-FFF2-40B4-BE49-F238E27FC236}">
                <a16:creationId xmlns:a16="http://schemas.microsoft.com/office/drawing/2014/main" id="{8D01A0C6-295F-4AE3-921E-C399E2358926}"/>
              </a:ext>
            </a:extLst>
          </p:cNvPr>
          <p:cNvSpPr txBox="1"/>
          <p:nvPr/>
        </p:nvSpPr>
        <p:spPr>
          <a:xfrm>
            <a:off x="1550899" y="1625407"/>
            <a:ext cx="366382" cy="369332"/>
          </a:xfrm>
          <a:prstGeom prst="rect">
            <a:avLst/>
          </a:prstGeom>
          <a:noFill/>
        </p:spPr>
        <p:txBody>
          <a:bodyPr wrap="none" rtlCol="0">
            <a:spAutoFit/>
          </a:bodyPr>
          <a:lstStyle/>
          <a:p>
            <a:r>
              <a:rPr lang="en-US" dirty="0"/>
              <a:t>P’</a:t>
            </a:r>
          </a:p>
        </p:txBody>
      </p:sp>
      <p:pic>
        <p:nvPicPr>
          <p:cNvPr id="65" name="Picture 2" descr="Image result for data sheet icon">
            <a:extLst>
              <a:ext uri="{FF2B5EF4-FFF2-40B4-BE49-F238E27FC236}">
                <a16:creationId xmlns:a16="http://schemas.microsoft.com/office/drawing/2014/main" id="{2F6EFFDB-B3B0-4B13-9F3A-241CE8ED05E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596"/>
          <a:stretch/>
        </p:blipFill>
        <p:spPr bwMode="auto">
          <a:xfrm>
            <a:off x="1383024" y="1938773"/>
            <a:ext cx="609679" cy="60353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A5AC7C0-1C78-45A8-946B-4695291AAF3A}"/>
              </a:ext>
            </a:extLst>
          </p:cNvPr>
          <p:cNvSpPr>
            <a:spLocks noGrp="1"/>
          </p:cNvSpPr>
          <p:nvPr>
            <p:ph type="title"/>
          </p:nvPr>
        </p:nvSpPr>
        <p:spPr/>
        <p:txBody>
          <a:bodyPr/>
          <a:lstStyle/>
          <a:p>
            <a:r>
              <a:rPr lang="en-US" dirty="0"/>
              <a:t>Test Intent Comparator</a:t>
            </a:r>
          </a:p>
        </p:txBody>
      </p:sp>
      <p:grpSp>
        <p:nvGrpSpPr>
          <p:cNvPr id="7" name="Group 6">
            <a:extLst>
              <a:ext uri="{FF2B5EF4-FFF2-40B4-BE49-F238E27FC236}">
                <a16:creationId xmlns:a16="http://schemas.microsoft.com/office/drawing/2014/main" id="{3D882B54-C933-48A3-A705-FF30DB6A0DB7}"/>
              </a:ext>
            </a:extLst>
          </p:cNvPr>
          <p:cNvGrpSpPr/>
          <p:nvPr/>
        </p:nvGrpSpPr>
        <p:grpSpPr>
          <a:xfrm>
            <a:off x="1300741" y="2591021"/>
            <a:ext cx="669879" cy="675593"/>
            <a:chOff x="6414923" y="3749584"/>
            <a:chExt cx="669879" cy="675593"/>
          </a:xfrm>
        </p:grpSpPr>
        <p:grpSp>
          <p:nvGrpSpPr>
            <p:cNvPr id="18" name="Group 17">
              <a:extLst>
                <a:ext uri="{FF2B5EF4-FFF2-40B4-BE49-F238E27FC236}">
                  <a16:creationId xmlns:a16="http://schemas.microsoft.com/office/drawing/2014/main" id="{8B0CD08E-A0DE-418E-84C0-0E9CB0AB4DE0}"/>
                </a:ext>
              </a:extLst>
            </p:cNvPr>
            <p:cNvGrpSpPr/>
            <p:nvPr/>
          </p:nvGrpSpPr>
          <p:grpSpPr>
            <a:xfrm>
              <a:off x="6414923" y="3755298"/>
              <a:ext cx="669879" cy="669879"/>
              <a:chOff x="1115662" y="3362818"/>
              <a:chExt cx="669879" cy="669879"/>
            </a:xfrm>
          </p:grpSpPr>
          <p:sp>
            <p:nvSpPr>
              <p:cNvPr id="20" name="Rectangle: Rounded Corners 19">
                <a:extLst>
                  <a:ext uri="{FF2B5EF4-FFF2-40B4-BE49-F238E27FC236}">
                    <a16:creationId xmlns:a16="http://schemas.microsoft.com/office/drawing/2014/main" id="{6FBBD23E-3F00-40CD-9E62-B96AE787C872}"/>
                  </a:ext>
                </a:extLst>
              </p:cNvPr>
              <p:cNvSpPr/>
              <p:nvPr/>
            </p:nvSpPr>
            <p:spPr>
              <a:xfrm>
                <a:off x="1199614" y="3406751"/>
                <a:ext cx="508015" cy="568722"/>
              </a:xfrm>
              <a:prstGeom prst="roundRect">
                <a:avLst>
                  <a:gd name="adj" fmla="val 97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 descr="Image result for list icon">
                <a:extLst>
                  <a:ext uri="{FF2B5EF4-FFF2-40B4-BE49-F238E27FC236}">
                    <a16:creationId xmlns:a16="http://schemas.microsoft.com/office/drawing/2014/main" id="{598B31A4-E9B6-433D-800D-54033663699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15662" y="3362818"/>
                <a:ext cx="669879" cy="669879"/>
              </a:xfrm>
              <a:prstGeom prst="rect">
                <a:avLst/>
              </a:prstGeom>
              <a:noFill/>
              <a:extLst>
                <a:ext uri="{909E8E84-426E-40DD-AFC4-6F175D3DCCD1}">
                  <a14:hiddenFill xmlns:a14="http://schemas.microsoft.com/office/drawing/2010/main">
                    <a:solidFill>
                      <a:srgbClr val="FFFFFF"/>
                    </a:solidFill>
                  </a14:hiddenFill>
                </a:ext>
              </a:extLst>
            </p:spPr>
          </p:pic>
        </p:grpSp>
        <p:pic>
          <p:nvPicPr>
            <p:cNvPr id="19" name="Picture 18">
              <a:extLst>
                <a:ext uri="{FF2B5EF4-FFF2-40B4-BE49-F238E27FC236}">
                  <a16:creationId xmlns:a16="http://schemas.microsoft.com/office/drawing/2014/main" id="{B5C518FA-45AA-460B-930A-F1AE2289CFEE}"/>
                </a:ext>
              </a:extLst>
            </p:cNvPr>
            <p:cNvPicPr>
              <a:picLocks noChangeAspect="1"/>
            </p:cNvPicPr>
            <p:nvPr/>
          </p:nvPicPr>
          <p:blipFill rotWithShape="1">
            <a:blip r:embed="rId5">
              <a:extLst>
                <a:ext uri="{28A0092B-C50C-407E-A947-70E740481C1C}">
                  <a14:useLocalDpi xmlns:a14="http://schemas.microsoft.com/office/drawing/2010/main" val="0"/>
                </a:ext>
              </a:extLst>
            </a:blip>
            <a:srcRect l="35704" t="30457" r="36056" b="43290"/>
            <a:stretch/>
          </p:blipFill>
          <p:spPr>
            <a:xfrm>
              <a:off x="6777045" y="3749584"/>
              <a:ext cx="239309" cy="252884"/>
            </a:xfrm>
            <a:prstGeom prst="rect">
              <a:avLst/>
            </a:prstGeom>
          </p:spPr>
        </p:pic>
      </p:grpSp>
      <p:sp>
        <p:nvSpPr>
          <p:cNvPr id="12" name="TextBox 11">
            <a:extLst>
              <a:ext uri="{FF2B5EF4-FFF2-40B4-BE49-F238E27FC236}">
                <a16:creationId xmlns:a16="http://schemas.microsoft.com/office/drawing/2014/main" id="{EE593D1F-2569-45CD-8F04-022D0F0CB05C}"/>
              </a:ext>
            </a:extLst>
          </p:cNvPr>
          <p:cNvSpPr txBox="1"/>
          <p:nvPr/>
        </p:nvSpPr>
        <p:spPr>
          <a:xfrm>
            <a:off x="933380" y="2688992"/>
            <a:ext cx="271228" cy="400110"/>
          </a:xfrm>
          <a:prstGeom prst="rect">
            <a:avLst/>
          </a:prstGeom>
          <a:noFill/>
        </p:spPr>
        <p:txBody>
          <a:bodyPr wrap="none" rtlCol="0">
            <a:spAutoFit/>
          </a:bodyPr>
          <a:lstStyle/>
          <a:p>
            <a:r>
              <a:rPr lang="en-US" sz="2000" dirty="0"/>
              <a:t>t</a:t>
            </a:r>
            <a:endParaRPr lang="en-US" sz="2000" baseline="-25000" dirty="0"/>
          </a:p>
        </p:txBody>
      </p:sp>
      <p:grpSp>
        <p:nvGrpSpPr>
          <p:cNvPr id="24" name="Group 23">
            <a:extLst>
              <a:ext uri="{FF2B5EF4-FFF2-40B4-BE49-F238E27FC236}">
                <a16:creationId xmlns:a16="http://schemas.microsoft.com/office/drawing/2014/main" id="{EF53FD02-63C7-488A-986F-7D82F58994F9}"/>
              </a:ext>
            </a:extLst>
          </p:cNvPr>
          <p:cNvGrpSpPr/>
          <p:nvPr/>
        </p:nvGrpSpPr>
        <p:grpSpPr>
          <a:xfrm>
            <a:off x="6274909" y="2533658"/>
            <a:ext cx="826437" cy="826437"/>
            <a:chOff x="3655887" y="4231430"/>
            <a:chExt cx="1608975" cy="1608975"/>
          </a:xfrm>
        </p:grpSpPr>
        <p:sp>
          <p:nvSpPr>
            <p:cNvPr id="25" name="Rectangle: Rounded Corners 24">
              <a:extLst>
                <a:ext uri="{FF2B5EF4-FFF2-40B4-BE49-F238E27FC236}">
                  <a16:creationId xmlns:a16="http://schemas.microsoft.com/office/drawing/2014/main" id="{20ED1523-D244-40FB-8908-F7501E999C41}"/>
                </a:ext>
              </a:extLst>
            </p:cNvPr>
            <p:cNvSpPr/>
            <p:nvPr/>
          </p:nvSpPr>
          <p:spPr>
            <a:xfrm>
              <a:off x="3819331" y="4316963"/>
              <a:ext cx="989045" cy="1107234"/>
            </a:xfrm>
            <a:prstGeom prst="roundRect">
              <a:avLst>
                <a:gd name="adj" fmla="val 97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 descr="Image result for list icon">
              <a:extLst>
                <a:ext uri="{FF2B5EF4-FFF2-40B4-BE49-F238E27FC236}">
                  <a16:creationId xmlns:a16="http://schemas.microsoft.com/office/drawing/2014/main" id="{271E6AD1-7333-413A-93B6-152AB4D528E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55887" y="4231430"/>
              <a:ext cx="1304175" cy="1304175"/>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Rounded Corners 26">
              <a:extLst>
                <a:ext uri="{FF2B5EF4-FFF2-40B4-BE49-F238E27FC236}">
                  <a16:creationId xmlns:a16="http://schemas.microsoft.com/office/drawing/2014/main" id="{FBD85E35-64BE-4E9B-9656-F8511CF51C12}"/>
                </a:ext>
              </a:extLst>
            </p:cNvPr>
            <p:cNvSpPr/>
            <p:nvPr/>
          </p:nvSpPr>
          <p:spPr>
            <a:xfrm>
              <a:off x="3971731" y="4469363"/>
              <a:ext cx="989045" cy="1107234"/>
            </a:xfrm>
            <a:prstGeom prst="roundRect">
              <a:avLst>
                <a:gd name="adj" fmla="val 97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 descr="Image result for list icon">
              <a:extLst>
                <a:ext uri="{FF2B5EF4-FFF2-40B4-BE49-F238E27FC236}">
                  <a16:creationId xmlns:a16="http://schemas.microsoft.com/office/drawing/2014/main" id="{12432D00-4945-4820-BB0A-82B50A5F452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08287" y="4383830"/>
              <a:ext cx="1304175" cy="1304175"/>
            </a:xfrm>
            <a:prstGeom prst="rect">
              <a:avLst/>
            </a:prstGeom>
            <a:noFill/>
            <a:extLst>
              <a:ext uri="{909E8E84-426E-40DD-AFC4-6F175D3DCCD1}">
                <a14:hiddenFill xmlns:a14="http://schemas.microsoft.com/office/drawing/2010/main">
                  <a:solidFill>
                    <a:srgbClr val="FFFFFF"/>
                  </a:solidFill>
                </a14:hiddenFill>
              </a:ext>
            </a:extLst>
          </p:spPr>
        </p:pic>
        <p:sp>
          <p:nvSpPr>
            <p:cNvPr id="29" name="Rectangle: Rounded Corners 28">
              <a:extLst>
                <a:ext uri="{FF2B5EF4-FFF2-40B4-BE49-F238E27FC236}">
                  <a16:creationId xmlns:a16="http://schemas.microsoft.com/office/drawing/2014/main" id="{C7B832DE-22AE-42EE-A257-9EDF7A1B7DE2}"/>
                </a:ext>
              </a:extLst>
            </p:cNvPr>
            <p:cNvSpPr/>
            <p:nvPr/>
          </p:nvSpPr>
          <p:spPr>
            <a:xfrm>
              <a:off x="4124131" y="4621763"/>
              <a:ext cx="989045" cy="1107234"/>
            </a:xfrm>
            <a:prstGeom prst="roundRect">
              <a:avLst>
                <a:gd name="adj" fmla="val 97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 descr="Image result for list icon">
              <a:extLst>
                <a:ext uri="{FF2B5EF4-FFF2-40B4-BE49-F238E27FC236}">
                  <a16:creationId xmlns:a16="http://schemas.microsoft.com/office/drawing/2014/main" id="{36C46BAB-AC77-4AAE-958A-45B91A416BB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60687" y="4536230"/>
              <a:ext cx="1304175" cy="1304175"/>
            </a:xfrm>
            <a:prstGeom prst="rect">
              <a:avLst/>
            </a:prstGeom>
            <a:noFill/>
            <a:extLst>
              <a:ext uri="{909E8E84-426E-40DD-AFC4-6F175D3DCCD1}">
                <a14:hiddenFill xmlns:a14="http://schemas.microsoft.com/office/drawing/2010/main">
                  <a:solidFill>
                    <a:srgbClr val="FFFFFF"/>
                  </a:solidFill>
                </a14:hiddenFill>
              </a:ext>
            </a:extLst>
          </p:spPr>
        </p:pic>
      </p:grpSp>
      <p:sp>
        <p:nvSpPr>
          <p:cNvPr id="31" name="Arrow: Right 30">
            <a:extLst>
              <a:ext uri="{FF2B5EF4-FFF2-40B4-BE49-F238E27FC236}">
                <a16:creationId xmlns:a16="http://schemas.microsoft.com/office/drawing/2014/main" id="{4C0DEBDA-2E62-4A2B-A4D9-0CD3B5561B11}"/>
              </a:ext>
            </a:extLst>
          </p:cNvPr>
          <p:cNvSpPr/>
          <p:nvPr/>
        </p:nvSpPr>
        <p:spPr>
          <a:xfrm>
            <a:off x="2125759" y="2704326"/>
            <a:ext cx="743197" cy="339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2" name="Arrow: Right 31">
            <a:extLst>
              <a:ext uri="{FF2B5EF4-FFF2-40B4-BE49-F238E27FC236}">
                <a16:creationId xmlns:a16="http://schemas.microsoft.com/office/drawing/2014/main" id="{AFCE2764-0C08-4F26-9E4A-63A6E644821F}"/>
              </a:ext>
            </a:extLst>
          </p:cNvPr>
          <p:cNvSpPr/>
          <p:nvPr/>
        </p:nvSpPr>
        <p:spPr>
          <a:xfrm>
            <a:off x="5460317" y="2704326"/>
            <a:ext cx="702552" cy="339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3" name="TextBox 32">
            <a:extLst>
              <a:ext uri="{FF2B5EF4-FFF2-40B4-BE49-F238E27FC236}">
                <a16:creationId xmlns:a16="http://schemas.microsoft.com/office/drawing/2014/main" id="{5BABB464-2412-4882-8D7A-9BCCF53716E6}"/>
              </a:ext>
            </a:extLst>
          </p:cNvPr>
          <p:cNvSpPr txBox="1"/>
          <p:nvPr/>
        </p:nvSpPr>
        <p:spPr>
          <a:xfrm>
            <a:off x="7213386" y="2755565"/>
            <a:ext cx="566181" cy="400110"/>
          </a:xfrm>
          <a:prstGeom prst="rect">
            <a:avLst/>
          </a:prstGeom>
          <a:noFill/>
        </p:spPr>
        <p:txBody>
          <a:bodyPr wrap="none" rtlCol="0">
            <a:spAutoFit/>
          </a:bodyPr>
          <a:lstStyle/>
          <a:p>
            <a:pPr algn="ctr"/>
            <a:r>
              <a:rPr lang="en-US" sz="2000" dirty="0"/>
              <a:t>{ </a:t>
            </a:r>
            <a:r>
              <a:rPr lang="en-US" sz="2000" dirty="0" err="1"/>
              <a:t>t</a:t>
            </a:r>
            <a:r>
              <a:rPr lang="en-US" sz="2000" baseline="-25000" dirty="0" err="1"/>
              <a:t>i</a:t>
            </a:r>
            <a:r>
              <a:rPr lang="en-US" sz="2000" baseline="-25000" dirty="0"/>
              <a:t> </a:t>
            </a:r>
            <a:r>
              <a:rPr lang="en-US" sz="2000" dirty="0"/>
              <a:t>}</a:t>
            </a:r>
          </a:p>
        </p:txBody>
      </p:sp>
      <p:grpSp>
        <p:nvGrpSpPr>
          <p:cNvPr id="37" name="Group 36">
            <a:extLst>
              <a:ext uri="{FF2B5EF4-FFF2-40B4-BE49-F238E27FC236}">
                <a16:creationId xmlns:a16="http://schemas.microsoft.com/office/drawing/2014/main" id="{07DD81F4-0F87-4D41-A78E-10D92E14C628}"/>
              </a:ext>
            </a:extLst>
          </p:cNvPr>
          <p:cNvGrpSpPr/>
          <p:nvPr/>
        </p:nvGrpSpPr>
        <p:grpSpPr>
          <a:xfrm>
            <a:off x="1332477" y="3766382"/>
            <a:ext cx="660772" cy="744720"/>
            <a:chOff x="6403911" y="1248572"/>
            <a:chExt cx="1042377" cy="1042377"/>
          </a:xfrm>
        </p:grpSpPr>
        <p:sp>
          <p:nvSpPr>
            <p:cNvPr id="39" name="Rectangle 38">
              <a:extLst>
                <a:ext uri="{FF2B5EF4-FFF2-40B4-BE49-F238E27FC236}">
                  <a16:creationId xmlns:a16="http://schemas.microsoft.com/office/drawing/2014/main" id="{4A51A0C7-BF55-4FF8-9097-3DDF72558579}"/>
                </a:ext>
              </a:extLst>
            </p:cNvPr>
            <p:cNvSpPr/>
            <p:nvPr/>
          </p:nvSpPr>
          <p:spPr>
            <a:xfrm>
              <a:off x="6423514" y="1281403"/>
              <a:ext cx="991211" cy="9641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a:extLst>
                <a:ext uri="{FF2B5EF4-FFF2-40B4-BE49-F238E27FC236}">
                  <a16:creationId xmlns:a16="http://schemas.microsoft.com/office/drawing/2014/main" id="{D1099B67-165E-4863-97EE-5AEAA90917C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403911" y="1248572"/>
              <a:ext cx="1042377" cy="1042377"/>
            </a:xfrm>
            <a:prstGeom prst="rect">
              <a:avLst/>
            </a:prstGeom>
          </p:spPr>
        </p:pic>
      </p:grpSp>
      <p:sp>
        <p:nvSpPr>
          <p:cNvPr id="38" name="TextBox 37">
            <a:extLst>
              <a:ext uri="{FF2B5EF4-FFF2-40B4-BE49-F238E27FC236}">
                <a16:creationId xmlns:a16="http://schemas.microsoft.com/office/drawing/2014/main" id="{04759022-C8C3-4CDC-BA14-453528876152}"/>
              </a:ext>
            </a:extLst>
          </p:cNvPr>
          <p:cNvSpPr txBox="1"/>
          <p:nvPr/>
        </p:nvSpPr>
        <p:spPr>
          <a:xfrm>
            <a:off x="744153" y="3910739"/>
            <a:ext cx="561371" cy="400110"/>
          </a:xfrm>
          <a:prstGeom prst="rect">
            <a:avLst/>
          </a:prstGeom>
          <a:noFill/>
        </p:spPr>
        <p:txBody>
          <a:bodyPr wrap="none" rtlCol="0">
            <a:spAutoFit/>
          </a:bodyPr>
          <a:lstStyle/>
          <a:p>
            <a:pPr algn="ctr"/>
            <a:r>
              <a:rPr lang="en-US" sz="2000" dirty="0"/>
              <a:t>P(t)</a:t>
            </a:r>
          </a:p>
        </p:txBody>
      </p:sp>
      <p:grpSp>
        <p:nvGrpSpPr>
          <p:cNvPr id="42" name="Group 41">
            <a:extLst>
              <a:ext uri="{FF2B5EF4-FFF2-40B4-BE49-F238E27FC236}">
                <a16:creationId xmlns:a16="http://schemas.microsoft.com/office/drawing/2014/main" id="{A905C73F-DE6E-4E54-9282-99B46D1C44E2}"/>
              </a:ext>
            </a:extLst>
          </p:cNvPr>
          <p:cNvGrpSpPr/>
          <p:nvPr/>
        </p:nvGrpSpPr>
        <p:grpSpPr>
          <a:xfrm>
            <a:off x="6330961" y="3766382"/>
            <a:ext cx="882425" cy="927313"/>
            <a:chOff x="6473872" y="4370936"/>
            <a:chExt cx="1213438" cy="1347177"/>
          </a:xfrm>
        </p:grpSpPr>
        <p:grpSp>
          <p:nvGrpSpPr>
            <p:cNvPr id="44" name="Group 43">
              <a:extLst>
                <a:ext uri="{FF2B5EF4-FFF2-40B4-BE49-F238E27FC236}">
                  <a16:creationId xmlns:a16="http://schemas.microsoft.com/office/drawing/2014/main" id="{17FBFCA9-E8E5-4B10-9811-56021E979FFF}"/>
                </a:ext>
              </a:extLst>
            </p:cNvPr>
            <p:cNvGrpSpPr/>
            <p:nvPr/>
          </p:nvGrpSpPr>
          <p:grpSpPr>
            <a:xfrm>
              <a:off x="6473872" y="4370936"/>
              <a:ext cx="908638" cy="1042377"/>
              <a:chOff x="6403911" y="1248572"/>
              <a:chExt cx="1042377" cy="1042377"/>
            </a:xfrm>
          </p:grpSpPr>
          <p:sp>
            <p:nvSpPr>
              <p:cNvPr id="51" name="Rectangle 50">
                <a:extLst>
                  <a:ext uri="{FF2B5EF4-FFF2-40B4-BE49-F238E27FC236}">
                    <a16:creationId xmlns:a16="http://schemas.microsoft.com/office/drawing/2014/main" id="{AAE58FAD-37A4-4B4E-B377-639DB9B700AA}"/>
                  </a:ext>
                </a:extLst>
              </p:cNvPr>
              <p:cNvSpPr/>
              <p:nvPr/>
            </p:nvSpPr>
            <p:spPr>
              <a:xfrm>
                <a:off x="6423514" y="1281403"/>
                <a:ext cx="991211" cy="9641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51">
                <a:extLst>
                  <a:ext uri="{FF2B5EF4-FFF2-40B4-BE49-F238E27FC236}">
                    <a16:creationId xmlns:a16="http://schemas.microsoft.com/office/drawing/2014/main" id="{578C7E5B-22DA-44C9-80B4-9BD9CC0F8D2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403911" y="1248572"/>
                <a:ext cx="1042377" cy="1042377"/>
              </a:xfrm>
              <a:prstGeom prst="rect">
                <a:avLst/>
              </a:prstGeom>
            </p:spPr>
          </p:pic>
        </p:grpSp>
        <p:grpSp>
          <p:nvGrpSpPr>
            <p:cNvPr id="45" name="Group 44">
              <a:extLst>
                <a:ext uri="{FF2B5EF4-FFF2-40B4-BE49-F238E27FC236}">
                  <a16:creationId xmlns:a16="http://schemas.microsoft.com/office/drawing/2014/main" id="{40E486CB-C4D2-4199-971C-609E9258E614}"/>
                </a:ext>
              </a:extLst>
            </p:cNvPr>
            <p:cNvGrpSpPr/>
            <p:nvPr/>
          </p:nvGrpSpPr>
          <p:grpSpPr>
            <a:xfrm>
              <a:off x="6626272" y="4523336"/>
              <a:ext cx="908638" cy="1042377"/>
              <a:chOff x="6403911" y="1248572"/>
              <a:chExt cx="1042377" cy="1042377"/>
            </a:xfrm>
          </p:grpSpPr>
          <p:sp>
            <p:nvSpPr>
              <p:cNvPr id="49" name="Rectangle 48">
                <a:extLst>
                  <a:ext uri="{FF2B5EF4-FFF2-40B4-BE49-F238E27FC236}">
                    <a16:creationId xmlns:a16="http://schemas.microsoft.com/office/drawing/2014/main" id="{11563218-4E2E-43C8-93C7-DC51C26F24C7}"/>
                  </a:ext>
                </a:extLst>
              </p:cNvPr>
              <p:cNvSpPr/>
              <p:nvPr/>
            </p:nvSpPr>
            <p:spPr>
              <a:xfrm>
                <a:off x="6423514" y="1281403"/>
                <a:ext cx="991211" cy="9641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0" name="Picture 49">
                <a:extLst>
                  <a:ext uri="{FF2B5EF4-FFF2-40B4-BE49-F238E27FC236}">
                    <a16:creationId xmlns:a16="http://schemas.microsoft.com/office/drawing/2014/main" id="{0480E0E8-E9E7-48CE-8083-82DB237228F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403911" y="1248572"/>
                <a:ext cx="1042377" cy="1042377"/>
              </a:xfrm>
              <a:prstGeom prst="rect">
                <a:avLst/>
              </a:prstGeom>
            </p:spPr>
          </p:pic>
        </p:grpSp>
        <p:grpSp>
          <p:nvGrpSpPr>
            <p:cNvPr id="46" name="Group 45">
              <a:extLst>
                <a:ext uri="{FF2B5EF4-FFF2-40B4-BE49-F238E27FC236}">
                  <a16:creationId xmlns:a16="http://schemas.microsoft.com/office/drawing/2014/main" id="{47A83BCD-FB2F-43EF-885B-9873D11074C5}"/>
                </a:ext>
              </a:extLst>
            </p:cNvPr>
            <p:cNvGrpSpPr/>
            <p:nvPr/>
          </p:nvGrpSpPr>
          <p:grpSpPr>
            <a:xfrm>
              <a:off x="6778672" y="4675736"/>
              <a:ext cx="908638" cy="1042377"/>
              <a:chOff x="6403911" y="1248572"/>
              <a:chExt cx="1042377" cy="1042377"/>
            </a:xfrm>
          </p:grpSpPr>
          <p:sp>
            <p:nvSpPr>
              <p:cNvPr id="47" name="Rectangle 46">
                <a:extLst>
                  <a:ext uri="{FF2B5EF4-FFF2-40B4-BE49-F238E27FC236}">
                    <a16:creationId xmlns:a16="http://schemas.microsoft.com/office/drawing/2014/main" id="{757CCF1D-8404-4941-AB6E-9B522BC81287}"/>
                  </a:ext>
                </a:extLst>
              </p:cNvPr>
              <p:cNvSpPr/>
              <p:nvPr/>
            </p:nvSpPr>
            <p:spPr>
              <a:xfrm>
                <a:off x="6423514" y="1281403"/>
                <a:ext cx="991211" cy="9641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Picture 47">
                <a:extLst>
                  <a:ext uri="{FF2B5EF4-FFF2-40B4-BE49-F238E27FC236}">
                    <a16:creationId xmlns:a16="http://schemas.microsoft.com/office/drawing/2014/main" id="{CA6B7BB2-DECC-47F2-82DE-B6129934CEA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403911" y="1248572"/>
                <a:ext cx="1042377" cy="1042377"/>
              </a:xfrm>
              <a:prstGeom prst="rect">
                <a:avLst/>
              </a:prstGeom>
            </p:spPr>
          </p:pic>
        </p:grpSp>
      </p:grpSp>
      <p:sp>
        <p:nvSpPr>
          <p:cNvPr id="43" name="TextBox 42">
            <a:extLst>
              <a:ext uri="{FF2B5EF4-FFF2-40B4-BE49-F238E27FC236}">
                <a16:creationId xmlns:a16="http://schemas.microsoft.com/office/drawing/2014/main" id="{4340A910-70FD-4279-AE19-6624BB6429FB}"/>
              </a:ext>
            </a:extLst>
          </p:cNvPr>
          <p:cNvSpPr txBox="1"/>
          <p:nvPr/>
        </p:nvSpPr>
        <p:spPr>
          <a:xfrm>
            <a:off x="7225812" y="4038915"/>
            <a:ext cx="945708" cy="400110"/>
          </a:xfrm>
          <a:prstGeom prst="rect">
            <a:avLst/>
          </a:prstGeom>
          <a:noFill/>
        </p:spPr>
        <p:txBody>
          <a:bodyPr wrap="none" rtlCol="0">
            <a:spAutoFit/>
          </a:bodyPr>
          <a:lstStyle/>
          <a:p>
            <a:pPr algn="ctr"/>
            <a:r>
              <a:rPr lang="en-US" sz="2000" dirty="0"/>
              <a:t>{ P’(</a:t>
            </a:r>
            <a:r>
              <a:rPr lang="en-US" sz="2000" dirty="0" err="1"/>
              <a:t>t</a:t>
            </a:r>
            <a:r>
              <a:rPr lang="en-US" sz="2000" baseline="-25000" dirty="0" err="1"/>
              <a:t>i</a:t>
            </a:r>
            <a:r>
              <a:rPr lang="en-US" sz="2000" dirty="0"/>
              <a:t>) }</a:t>
            </a:r>
          </a:p>
        </p:txBody>
      </p:sp>
      <p:sp>
        <p:nvSpPr>
          <p:cNvPr id="53" name="Arrow: Curved Left 52">
            <a:extLst>
              <a:ext uri="{FF2B5EF4-FFF2-40B4-BE49-F238E27FC236}">
                <a16:creationId xmlns:a16="http://schemas.microsoft.com/office/drawing/2014/main" id="{75763DFF-9D18-46D0-AA71-4D8CFAC2254E}"/>
              </a:ext>
            </a:extLst>
          </p:cNvPr>
          <p:cNvSpPr/>
          <p:nvPr/>
        </p:nvSpPr>
        <p:spPr>
          <a:xfrm>
            <a:off x="2125759" y="3353957"/>
            <a:ext cx="743197" cy="926233"/>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4" name="Arrow: Curved Left 53">
            <a:extLst>
              <a:ext uri="{FF2B5EF4-FFF2-40B4-BE49-F238E27FC236}">
                <a16:creationId xmlns:a16="http://schemas.microsoft.com/office/drawing/2014/main" id="{34D1EF82-C90D-4F6B-B4E0-522997738CCC}"/>
              </a:ext>
            </a:extLst>
          </p:cNvPr>
          <p:cNvSpPr/>
          <p:nvPr/>
        </p:nvSpPr>
        <p:spPr>
          <a:xfrm flipH="1">
            <a:off x="5376519" y="3353957"/>
            <a:ext cx="765481" cy="926233"/>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5" name="Arrow: Right 54">
            <a:extLst>
              <a:ext uri="{FF2B5EF4-FFF2-40B4-BE49-F238E27FC236}">
                <a16:creationId xmlns:a16="http://schemas.microsoft.com/office/drawing/2014/main" id="{EDC33C36-4C5E-4D86-8285-BF8CAFC15182}"/>
              </a:ext>
            </a:extLst>
          </p:cNvPr>
          <p:cNvSpPr/>
          <p:nvPr/>
        </p:nvSpPr>
        <p:spPr>
          <a:xfrm rot="1761103">
            <a:off x="2111218" y="4413177"/>
            <a:ext cx="725283" cy="339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6" name="Arrow: Right 55">
            <a:extLst>
              <a:ext uri="{FF2B5EF4-FFF2-40B4-BE49-F238E27FC236}">
                <a16:creationId xmlns:a16="http://schemas.microsoft.com/office/drawing/2014/main" id="{33A122C6-D2B9-4DFB-855F-2640EAF7D63E}"/>
              </a:ext>
            </a:extLst>
          </p:cNvPr>
          <p:cNvSpPr/>
          <p:nvPr/>
        </p:nvSpPr>
        <p:spPr>
          <a:xfrm rot="8894080">
            <a:off x="5381732" y="4450270"/>
            <a:ext cx="813011" cy="339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pic>
        <p:nvPicPr>
          <p:cNvPr id="57" name="Picture 56">
            <a:extLst>
              <a:ext uri="{FF2B5EF4-FFF2-40B4-BE49-F238E27FC236}">
                <a16:creationId xmlns:a16="http://schemas.microsoft.com/office/drawing/2014/main" id="{4AB968F3-AEB2-47CC-94DC-1AC89F3A92E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871351" y="5913502"/>
            <a:ext cx="580386" cy="749313"/>
          </a:xfrm>
          <a:prstGeom prst="rect">
            <a:avLst/>
          </a:prstGeom>
        </p:spPr>
      </p:pic>
      <p:sp>
        <p:nvSpPr>
          <p:cNvPr id="58" name="TextBox 57">
            <a:extLst>
              <a:ext uri="{FF2B5EF4-FFF2-40B4-BE49-F238E27FC236}">
                <a16:creationId xmlns:a16="http://schemas.microsoft.com/office/drawing/2014/main" id="{659E09AC-3EF1-4523-B103-896B1BA4F10D}"/>
              </a:ext>
            </a:extLst>
          </p:cNvPr>
          <p:cNvSpPr txBox="1"/>
          <p:nvPr/>
        </p:nvSpPr>
        <p:spPr>
          <a:xfrm>
            <a:off x="4455000" y="6037467"/>
            <a:ext cx="1687000" cy="584775"/>
          </a:xfrm>
          <a:prstGeom prst="rect">
            <a:avLst/>
          </a:prstGeom>
          <a:noFill/>
        </p:spPr>
        <p:txBody>
          <a:bodyPr wrap="none" rtlCol="0">
            <a:spAutoFit/>
          </a:bodyPr>
          <a:lstStyle/>
          <a:p>
            <a:r>
              <a:rPr lang="en-US" sz="1600" dirty="0"/>
              <a:t>Ranked List of</a:t>
            </a:r>
          </a:p>
          <a:p>
            <a:r>
              <a:rPr lang="en-US" sz="1600" dirty="0"/>
              <a:t>Repair Candidates</a:t>
            </a:r>
          </a:p>
        </p:txBody>
      </p:sp>
      <p:sp>
        <p:nvSpPr>
          <p:cNvPr id="59" name="Arrow: Right 58">
            <a:extLst>
              <a:ext uri="{FF2B5EF4-FFF2-40B4-BE49-F238E27FC236}">
                <a16:creationId xmlns:a16="http://schemas.microsoft.com/office/drawing/2014/main" id="{59D25B6D-589D-4292-AFF3-7CB3B0522375}"/>
              </a:ext>
            </a:extLst>
          </p:cNvPr>
          <p:cNvSpPr/>
          <p:nvPr/>
        </p:nvSpPr>
        <p:spPr>
          <a:xfrm rot="5400000">
            <a:off x="3875593" y="5383298"/>
            <a:ext cx="494290" cy="339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0" name="Rectangle 59">
            <a:extLst>
              <a:ext uri="{FF2B5EF4-FFF2-40B4-BE49-F238E27FC236}">
                <a16:creationId xmlns:a16="http://schemas.microsoft.com/office/drawing/2014/main" id="{9B88D15E-199B-4702-BE08-39E9D4B45963}"/>
              </a:ext>
            </a:extLst>
          </p:cNvPr>
          <p:cNvSpPr/>
          <p:nvPr/>
        </p:nvSpPr>
        <p:spPr>
          <a:xfrm>
            <a:off x="2411710" y="1814654"/>
            <a:ext cx="3421199" cy="3701829"/>
          </a:xfrm>
          <a:prstGeom prst="rect">
            <a:avLst/>
          </a:prstGeom>
          <a:noFill/>
          <a:ln w="38100">
            <a:prstDash val="lg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1" name="TextBox 60">
            <a:extLst>
              <a:ext uri="{FF2B5EF4-FFF2-40B4-BE49-F238E27FC236}">
                <a16:creationId xmlns:a16="http://schemas.microsoft.com/office/drawing/2014/main" id="{2B91AD76-E54B-4975-8A91-C3D344723896}"/>
              </a:ext>
            </a:extLst>
          </p:cNvPr>
          <p:cNvSpPr txBox="1"/>
          <p:nvPr/>
        </p:nvSpPr>
        <p:spPr>
          <a:xfrm>
            <a:off x="2387600" y="1823931"/>
            <a:ext cx="3587898" cy="461665"/>
          </a:xfrm>
          <a:prstGeom prst="rect">
            <a:avLst/>
          </a:prstGeom>
          <a:noFill/>
          <a:ln>
            <a:noFill/>
          </a:ln>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n-US" sz="2400" dirty="0">
                <a:solidFill>
                  <a:srgbClr val="0070C0"/>
                </a:solidFill>
              </a:rPr>
              <a:t>TRIP</a:t>
            </a:r>
            <a:r>
              <a:rPr lang="en-US" dirty="0">
                <a:solidFill>
                  <a:srgbClr val="0070C0"/>
                </a:solidFill>
              </a:rPr>
              <a:t> </a:t>
            </a:r>
            <a:r>
              <a:rPr lang="en-US" sz="1400" dirty="0">
                <a:solidFill>
                  <a:srgbClr val="0070C0"/>
                </a:solidFill>
              </a:rPr>
              <a:t>(Test Repair with Intent Preservation)</a:t>
            </a:r>
            <a:endParaRPr lang="en-US" dirty="0">
              <a:solidFill>
                <a:srgbClr val="0070C0"/>
              </a:solidFill>
            </a:endParaRPr>
          </a:p>
        </p:txBody>
      </p:sp>
      <p:sp>
        <p:nvSpPr>
          <p:cNvPr id="23" name="Rectangle: Rounded Corners 22">
            <a:extLst>
              <a:ext uri="{FF2B5EF4-FFF2-40B4-BE49-F238E27FC236}">
                <a16:creationId xmlns:a16="http://schemas.microsoft.com/office/drawing/2014/main" id="{661F6D19-7902-467A-8795-FDCDA861A554}"/>
              </a:ext>
            </a:extLst>
          </p:cNvPr>
          <p:cNvSpPr/>
          <p:nvPr/>
        </p:nvSpPr>
        <p:spPr>
          <a:xfrm>
            <a:off x="3057462" y="2509389"/>
            <a:ext cx="2130552" cy="833141"/>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a:t>Repair Candidate</a:t>
            </a:r>
          </a:p>
          <a:p>
            <a:pPr algn="ctr"/>
            <a:r>
              <a:rPr lang="en-US" dirty="0"/>
              <a:t>Generator</a:t>
            </a:r>
          </a:p>
        </p:txBody>
      </p:sp>
      <p:sp>
        <p:nvSpPr>
          <p:cNvPr id="34" name="Rectangle: Rounded Corners 33">
            <a:extLst>
              <a:ext uri="{FF2B5EF4-FFF2-40B4-BE49-F238E27FC236}">
                <a16:creationId xmlns:a16="http://schemas.microsoft.com/office/drawing/2014/main" id="{FC432ECF-8020-4A97-9D1C-A1268702F01D}"/>
              </a:ext>
            </a:extLst>
          </p:cNvPr>
          <p:cNvSpPr/>
          <p:nvPr/>
        </p:nvSpPr>
        <p:spPr>
          <a:xfrm>
            <a:off x="3057462" y="3421368"/>
            <a:ext cx="2130552" cy="833141"/>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a:t>Test Intent</a:t>
            </a:r>
          </a:p>
          <a:p>
            <a:pPr algn="ctr"/>
            <a:r>
              <a:rPr lang="en-US" dirty="0"/>
              <a:t>Extractor</a:t>
            </a:r>
          </a:p>
        </p:txBody>
      </p:sp>
      <p:sp>
        <p:nvSpPr>
          <p:cNvPr id="3" name="Rectangle 2">
            <a:extLst>
              <a:ext uri="{FF2B5EF4-FFF2-40B4-BE49-F238E27FC236}">
                <a16:creationId xmlns:a16="http://schemas.microsoft.com/office/drawing/2014/main" id="{6C5EE676-0B0C-44F7-8531-B6DBB2F6C74E}"/>
              </a:ext>
            </a:extLst>
          </p:cNvPr>
          <p:cNvSpPr/>
          <p:nvPr/>
        </p:nvSpPr>
        <p:spPr>
          <a:xfrm>
            <a:off x="596764" y="1405301"/>
            <a:ext cx="7886699" cy="5257514"/>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id="{DCF8E807-CB92-4254-986B-860846EEE8CE}"/>
              </a:ext>
            </a:extLst>
          </p:cNvPr>
          <p:cNvSpPr/>
          <p:nvPr/>
        </p:nvSpPr>
        <p:spPr>
          <a:xfrm>
            <a:off x="3057462" y="4358710"/>
            <a:ext cx="2130552" cy="833141"/>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a:t>Test Intent</a:t>
            </a:r>
          </a:p>
          <a:p>
            <a:pPr algn="ctr"/>
            <a:r>
              <a:rPr lang="en-US" dirty="0"/>
              <a:t>Comparator</a:t>
            </a:r>
          </a:p>
        </p:txBody>
      </p:sp>
    </p:spTree>
    <p:extLst>
      <p:ext uri="{BB962C8B-B14F-4D97-AF65-F5344CB8AC3E}">
        <p14:creationId xmlns:p14="http://schemas.microsoft.com/office/powerpoint/2010/main" val="2327974236"/>
      </p:ext>
    </p:extLst>
  </p:cSld>
  <p:clrMapOvr>
    <a:masterClrMapping/>
  </p:clrMapOvr>
  <mc:AlternateContent xmlns:mc="http://schemas.openxmlformats.org/markup-compatibility/2006" xmlns:p14="http://schemas.microsoft.com/office/powerpoint/2010/main">
    <mc:Choice Requires="p14">
      <p:transition spd="slow" p14:dur="800">
        <p14:flythrough dir="ou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35FF3-3B27-462F-AEB8-954D61AB61E9}"/>
              </a:ext>
            </a:extLst>
          </p:cNvPr>
          <p:cNvSpPr>
            <a:spLocks noGrp="1"/>
          </p:cNvSpPr>
          <p:nvPr>
            <p:ph type="title"/>
          </p:nvPr>
        </p:nvSpPr>
        <p:spPr/>
        <p:txBody>
          <a:bodyPr/>
          <a:lstStyle/>
          <a:p>
            <a:r>
              <a:rPr lang="en-US" dirty="0"/>
              <a:t>Test Intent Comparator</a:t>
            </a:r>
          </a:p>
        </p:txBody>
      </p:sp>
      <p:sp>
        <p:nvSpPr>
          <p:cNvPr id="3" name="Content Placeholder 2">
            <a:extLst>
              <a:ext uri="{FF2B5EF4-FFF2-40B4-BE49-F238E27FC236}">
                <a16:creationId xmlns:a16="http://schemas.microsoft.com/office/drawing/2014/main" id="{B6AF0692-66D0-4142-8BEA-D2E722646865}"/>
              </a:ext>
            </a:extLst>
          </p:cNvPr>
          <p:cNvSpPr>
            <a:spLocks noGrp="1"/>
          </p:cNvSpPr>
          <p:nvPr>
            <p:ph idx="1"/>
          </p:nvPr>
        </p:nvSpPr>
        <p:spPr>
          <a:xfrm>
            <a:off x="628650" y="1825626"/>
            <a:ext cx="7886700" cy="1881136"/>
          </a:xfrm>
        </p:spPr>
        <p:txBody>
          <a:bodyPr>
            <a:normAutofit lnSpcReduction="10000"/>
          </a:bodyPr>
          <a:lstStyle/>
          <a:p>
            <a:pPr marL="0" indent="0">
              <a:buNone/>
            </a:pPr>
            <a:r>
              <a:rPr lang="en-US" dirty="0"/>
              <a:t>Intent similarity of two tests</a:t>
            </a:r>
          </a:p>
          <a:p>
            <a:pPr lvl="1"/>
            <a:r>
              <a:rPr lang="en-US" dirty="0"/>
              <a:t>Degree of similarity to which test executions are dependent on the test inputs</a:t>
            </a:r>
          </a:p>
          <a:p>
            <a:pPr lvl="1"/>
            <a:r>
              <a:rPr lang="en-US" dirty="0"/>
              <a:t>Similarity between path conditions</a:t>
            </a:r>
          </a:p>
          <a:p>
            <a:pPr lvl="1"/>
            <a:r>
              <a:rPr lang="en-US" dirty="0"/>
              <a:t>Structural similarity</a:t>
            </a:r>
          </a:p>
        </p:txBody>
      </p:sp>
      <p:sp>
        <p:nvSpPr>
          <p:cNvPr id="7" name="TextBox 6">
            <a:extLst>
              <a:ext uri="{FF2B5EF4-FFF2-40B4-BE49-F238E27FC236}">
                <a16:creationId xmlns:a16="http://schemas.microsoft.com/office/drawing/2014/main" id="{B38B6C08-BE20-40AF-899C-8B4F33AA4DAF}"/>
              </a:ext>
            </a:extLst>
          </p:cNvPr>
          <p:cNvSpPr txBox="1"/>
          <p:nvPr/>
        </p:nvSpPr>
        <p:spPr>
          <a:xfrm>
            <a:off x="6008940" y="2918369"/>
            <a:ext cx="2585882" cy="923330"/>
          </a:xfrm>
          <a:prstGeom prst="rect">
            <a:avLst/>
          </a:prstGeom>
          <a:ln w="28575"/>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Logical reasoning</a:t>
            </a:r>
          </a:p>
          <a:p>
            <a:pPr marL="285750" indent="-285750">
              <a:buFont typeface="Arial" panose="020B0604020202020204" pitchFamily="34" charset="0"/>
              <a:buChar char="•"/>
            </a:pPr>
            <a:r>
              <a:rPr lang="en-US" dirty="0"/>
              <a:t>Equivalence of clauses</a:t>
            </a:r>
          </a:p>
          <a:p>
            <a:pPr marL="285750" indent="-285750">
              <a:buFont typeface="Arial" panose="020B0604020202020204" pitchFamily="34" charset="0"/>
              <a:buChar char="•"/>
            </a:pPr>
            <a:r>
              <a:rPr lang="en-US" dirty="0"/>
              <a:t>Inference relations</a:t>
            </a:r>
          </a:p>
        </p:txBody>
      </p:sp>
    </p:spTree>
    <p:extLst>
      <p:ext uri="{BB962C8B-B14F-4D97-AF65-F5344CB8AC3E}">
        <p14:creationId xmlns:p14="http://schemas.microsoft.com/office/powerpoint/2010/main" val="392934288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7"/>
                                        </p:tgtEl>
                                      </p:cBhvr>
                                    </p:animEffect>
                                    <p:set>
                                      <p:cBhvr>
                                        <p:cTn id="22" dur="1" fill="hold">
                                          <p:stCondLst>
                                            <p:cond delay="499"/>
                                          </p:stCondLst>
                                        </p:cTn>
                                        <p:tgtEl>
                                          <p:spTgt spid="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20632-5A0E-47A4-B7C1-EFA5D970063F}"/>
              </a:ext>
            </a:extLst>
          </p:cNvPr>
          <p:cNvSpPr>
            <a:spLocks noGrp="1"/>
          </p:cNvSpPr>
          <p:nvPr>
            <p:ph type="title"/>
          </p:nvPr>
        </p:nvSpPr>
        <p:spPr/>
        <p:txBody>
          <a:bodyPr/>
          <a:lstStyle/>
          <a:p>
            <a:r>
              <a:rPr lang="en-US" dirty="0"/>
              <a:t>Motivation</a:t>
            </a:r>
          </a:p>
        </p:txBody>
      </p:sp>
      <p:pic>
        <p:nvPicPr>
          <p:cNvPr id="4" name="Picture 2" descr="Image result for data sheet icon">
            <a:extLst>
              <a:ext uri="{FF2B5EF4-FFF2-40B4-BE49-F238E27FC236}">
                <a16:creationId xmlns:a16="http://schemas.microsoft.com/office/drawing/2014/main" id="{4A7BC66B-67CA-4521-9231-7D6F765580A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596"/>
          <a:stretch/>
        </p:blipFill>
        <p:spPr bwMode="auto">
          <a:xfrm>
            <a:off x="1187686" y="1563466"/>
            <a:ext cx="752299" cy="74472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58617AA-31C5-4F90-97C4-ED73FCC9B77A}"/>
              </a:ext>
            </a:extLst>
          </p:cNvPr>
          <p:cNvSpPr txBox="1"/>
          <p:nvPr/>
        </p:nvSpPr>
        <p:spPr>
          <a:xfrm>
            <a:off x="824462" y="1751160"/>
            <a:ext cx="303288" cy="369332"/>
          </a:xfrm>
          <a:prstGeom prst="rect">
            <a:avLst/>
          </a:prstGeom>
          <a:noFill/>
        </p:spPr>
        <p:txBody>
          <a:bodyPr wrap="none" rtlCol="0">
            <a:spAutoFit/>
          </a:bodyPr>
          <a:lstStyle/>
          <a:p>
            <a:r>
              <a:rPr lang="en-US" dirty="0"/>
              <a:t>P</a:t>
            </a:r>
          </a:p>
        </p:txBody>
      </p:sp>
      <p:grpSp>
        <p:nvGrpSpPr>
          <p:cNvPr id="6" name="Group 5">
            <a:extLst>
              <a:ext uri="{FF2B5EF4-FFF2-40B4-BE49-F238E27FC236}">
                <a16:creationId xmlns:a16="http://schemas.microsoft.com/office/drawing/2014/main" id="{5E2AAFC4-32C0-405F-9627-8DB2E57628C5}"/>
              </a:ext>
            </a:extLst>
          </p:cNvPr>
          <p:cNvGrpSpPr/>
          <p:nvPr/>
        </p:nvGrpSpPr>
        <p:grpSpPr>
          <a:xfrm>
            <a:off x="841163" y="2515880"/>
            <a:ext cx="1067353" cy="746140"/>
            <a:chOff x="841163" y="2515880"/>
            <a:chExt cx="1067353" cy="746140"/>
          </a:xfrm>
        </p:grpSpPr>
        <p:grpSp>
          <p:nvGrpSpPr>
            <p:cNvPr id="55" name="Group 54">
              <a:extLst>
                <a:ext uri="{FF2B5EF4-FFF2-40B4-BE49-F238E27FC236}">
                  <a16:creationId xmlns:a16="http://schemas.microsoft.com/office/drawing/2014/main" id="{B78069A6-E9DE-4F4C-A75A-C0BCF0447431}"/>
                </a:ext>
              </a:extLst>
            </p:cNvPr>
            <p:cNvGrpSpPr/>
            <p:nvPr/>
          </p:nvGrpSpPr>
          <p:grpSpPr>
            <a:xfrm>
              <a:off x="1199491" y="2515880"/>
              <a:ext cx="709025" cy="746140"/>
              <a:chOff x="4926350" y="1614458"/>
              <a:chExt cx="709025" cy="746140"/>
            </a:xfrm>
          </p:grpSpPr>
          <p:pic>
            <p:nvPicPr>
              <p:cNvPr id="59" name="Picture 2" descr="Image result for list icon">
                <a:extLst>
                  <a:ext uri="{FF2B5EF4-FFF2-40B4-BE49-F238E27FC236}">
                    <a16:creationId xmlns:a16="http://schemas.microsoft.com/office/drawing/2014/main" id="{CCD06FA6-CE7F-4D2B-89DB-4364C58737C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26350" y="1690719"/>
                <a:ext cx="669879" cy="669879"/>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56">
                <a:extLst>
                  <a:ext uri="{FF2B5EF4-FFF2-40B4-BE49-F238E27FC236}">
                    <a16:creationId xmlns:a16="http://schemas.microsoft.com/office/drawing/2014/main" id="{F5206A89-555B-4452-B089-A54C91D743E8}"/>
                  </a:ext>
                </a:extLst>
              </p:cNvPr>
              <p:cNvPicPr>
                <a:picLocks noChangeAspect="1"/>
              </p:cNvPicPr>
              <p:nvPr/>
            </p:nvPicPr>
            <p:blipFill rotWithShape="1">
              <a:blip r:embed="rId5">
                <a:extLst>
                  <a:ext uri="{28A0092B-C50C-407E-A947-70E740481C1C}">
                    <a14:useLocalDpi xmlns:a14="http://schemas.microsoft.com/office/drawing/2010/main" val="0"/>
                  </a:ext>
                </a:extLst>
              </a:blip>
              <a:srcRect l="30021" t="18983" r="27919" b="41493"/>
              <a:stretch/>
            </p:blipFill>
            <p:spPr>
              <a:xfrm>
                <a:off x="5270643" y="1614458"/>
                <a:ext cx="364732" cy="363317"/>
              </a:xfrm>
              <a:prstGeom prst="rect">
                <a:avLst/>
              </a:prstGeom>
            </p:spPr>
          </p:pic>
        </p:grpSp>
        <p:sp>
          <p:nvSpPr>
            <p:cNvPr id="87" name="TextBox 86">
              <a:extLst>
                <a:ext uri="{FF2B5EF4-FFF2-40B4-BE49-F238E27FC236}">
                  <a16:creationId xmlns:a16="http://schemas.microsoft.com/office/drawing/2014/main" id="{C57ADC52-2C33-49D7-A0F8-8F0BE4A27909}"/>
                </a:ext>
              </a:extLst>
            </p:cNvPr>
            <p:cNvSpPr txBox="1"/>
            <p:nvPr/>
          </p:nvSpPr>
          <p:spPr>
            <a:xfrm>
              <a:off x="841163" y="2680658"/>
              <a:ext cx="261610" cy="369332"/>
            </a:xfrm>
            <a:prstGeom prst="rect">
              <a:avLst/>
            </a:prstGeom>
            <a:noFill/>
          </p:spPr>
          <p:txBody>
            <a:bodyPr wrap="none" rtlCol="0">
              <a:spAutoFit/>
            </a:bodyPr>
            <a:lstStyle/>
            <a:p>
              <a:r>
                <a:rPr lang="en-US" dirty="0"/>
                <a:t>t</a:t>
              </a:r>
              <a:endParaRPr lang="en-US" baseline="-25000" dirty="0"/>
            </a:p>
          </p:txBody>
        </p:sp>
      </p:grpSp>
      <p:sp>
        <p:nvSpPr>
          <p:cNvPr id="86" name="Rectangle: Rounded Corners 85">
            <a:extLst>
              <a:ext uri="{FF2B5EF4-FFF2-40B4-BE49-F238E27FC236}">
                <a16:creationId xmlns:a16="http://schemas.microsoft.com/office/drawing/2014/main" id="{70DF962D-269A-48F5-9A09-AF38D2BC3DEE}"/>
              </a:ext>
            </a:extLst>
          </p:cNvPr>
          <p:cNvSpPr/>
          <p:nvPr/>
        </p:nvSpPr>
        <p:spPr>
          <a:xfrm>
            <a:off x="632202" y="1487308"/>
            <a:ext cx="1613043" cy="2013454"/>
          </a:xfrm>
          <a:prstGeom prst="roundRect">
            <a:avLst/>
          </a:prstGeom>
          <a:noFill/>
          <a:ln>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ADD37F21-9CD8-458E-A36D-931FB828E2EF}"/>
              </a:ext>
            </a:extLst>
          </p:cNvPr>
          <p:cNvGrpSpPr/>
          <p:nvPr/>
        </p:nvGrpSpPr>
        <p:grpSpPr>
          <a:xfrm>
            <a:off x="4410664" y="1583201"/>
            <a:ext cx="1115523" cy="744720"/>
            <a:chOff x="4410664" y="1583201"/>
            <a:chExt cx="1115523" cy="744720"/>
          </a:xfrm>
        </p:grpSpPr>
        <p:pic>
          <p:nvPicPr>
            <p:cNvPr id="88" name="Picture 2" descr="Image result for data sheet icon">
              <a:extLst>
                <a:ext uri="{FF2B5EF4-FFF2-40B4-BE49-F238E27FC236}">
                  <a16:creationId xmlns:a16="http://schemas.microsoft.com/office/drawing/2014/main" id="{20BE6005-8CA4-44C6-BBCC-D24542ED419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596"/>
            <a:stretch/>
          </p:blipFill>
          <p:spPr bwMode="auto">
            <a:xfrm>
              <a:off x="4773888" y="1583201"/>
              <a:ext cx="752299" cy="744720"/>
            </a:xfrm>
            <a:prstGeom prst="rect">
              <a:avLst/>
            </a:prstGeom>
            <a:noFill/>
            <a:extLst>
              <a:ext uri="{909E8E84-426E-40DD-AFC4-6F175D3DCCD1}">
                <a14:hiddenFill xmlns:a14="http://schemas.microsoft.com/office/drawing/2010/main">
                  <a:solidFill>
                    <a:srgbClr val="FFFFFF"/>
                  </a:solidFill>
                </a14:hiddenFill>
              </a:ext>
            </a:extLst>
          </p:spPr>
        </p:pic>
        <p:sp>
          <p:nvSpPr>
            <p:cNvPr id="89" name="TextBox 88">
              <a:extLst>
                <a:ext uri="{FF2B5EF4-FFF2-40B4-BE49-F238E27FC236}">
                  <a16:creationId xmlns:a16="http://schemas.microsoft.com/office/drawing/2014/main" id="{F688EAC7-C7A6-4726-8EB0-55DA6EC473D7}"/>
                </a:ext>
              </a:extLst>
            </p:cNvPr>
            <p:cNvSpPr txBox="1"/>
            <p:nvPr/>
          </p:nvSpPr>
          <p:spPr>
            <a:xfrm>
              <a:off x="4410664" y="1770895"/>
              <a:ext cx="366382" cy="369332"/>
            </a:xfrm>
            <a:prstGeom prst="rect">
              <a:avLst/>
            </a:prstGeom>
            <a:noFill/>
          </p:spPr>
          <p:txBody>
            <a:bodyPr wrap="none" rtlCol="0">
              <a:spAutoFit/>
            </a:bodyPr>
            <a:lstStyle/>
            <a:p>
              <a:r>
                <a:rPr lang="en-US" dirty="0"/>
                <a:t>P’</a:t>
              </a:r>
            </a:p>
          </p:txBody>
        </p:sp>
      </p:grpSp>
      <p:grpSp>
        <p:nvGrpSpPr>
          <p:cNvPr id="7" name="Group 6">
            <a:extLst>
              <a:ext uri="{FF2B5EF4-FFF2-40B4-BE49-F238E27FC236}">
                <a16:creationId xmlns:a16="http://schemas.microsoft.com/office/drawing/2014/main" id="{044CE1F0-A7D3-4514-93B8-5F679CE3DAA1}"/>
              </a:ext>
            </a:extLst>
          </p:cNvPr>
          <p:cNvGrpSpPr/>
          <p:nvPr/>
        </p:nvGrpSpPr>
        <p:grpSpPr>
          <a:xfrm>
            <a:off x="4409072" y="2513699"/>
            <a:ext cx="1049107" cy="695678"/>
            <a:chOff x="4409072" y="2513699"/>
            <a:chExt cx="1049107" cy="695678"/>
          </a:xfrm>
        </p:grpSpPr>
        <p:grpSp>
          <p:nvGrpSpPr>
            <p:cNvPr id="53" name="Group 52">
              <a:extLst>
                <a:ext uri="{FF2B5EF4-FFF2-40B4-BE49-F238E27FC236}">
                  <a16:creationId xmlns:a16="http://schemas.microsoft.com/office/drawing/2014/main" id="{CEE4B4B3-525E-46E2-B86C-C59CA5F8E8F4}"/>
                </a:ext>
              </a:extLst>
            </p:cNvPr>
            <p:cNvGrpSpPr/>
            <p:nvPr/>
          </p:nvGrpSpPr>
          <p:grpSpPr>
            <a:xfrm>
              <a:off x="4778468" y="2513699"/>
              <a:ext cx="679711" cy="695678"/>
              <a:chOff x="6287483" y="3769248"/>
              <a:chExt cx="679711" cy="695678"/>
            </a:xfrm>
          </p:grpSpPr>
          <p:pic>
            <p:nvPicPr>
              <p:cNvPr id="49" name="Picture 2" descr="Image result for list icon">
                <a:extLst>
                  <a:ext uri="{FF2B5EF4-FFF2-40B4-BE49-F238E27FC236}">
                    <a16:creationId xmlns:a16="http://schemas.microsoft.com/office/drawing/2014/main" id="{8D5DC6C5-F59D-4ED8-82AD-47EBBA529EB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87483" y="3795047"/>
                <a:ext cx="669879" cy="669879"/>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50">
                <a:extLst>
                  <a:ext uri="{FF2B5EF4-FFF2-40B4-BE49-F238E27FC236}">
                    <a16:creationId xmlns:a16="http://schemas.microsoft.com/office/drawing/2014/main" id="{3EC4434B-85B5-4E06-A237-A58032336383}"/>
                  </a:ext>
                </a:extLst>
              </p:cNvPr>
              <p:cNvPicPr>
                <a:picLocks noChangeAspect="1"/>
              </p:cNvPicPr>
              <p:nvPr/>
            </p:nvPicPr>
            <p:blipFill rotWithShape="1">
              <a:blip r:embed="rId6">
                <a:extLst>
                  <a:ext uri="{28A0092B-C50C-407E-A947-70E740481C1C}">
                    <a14:useLocalDpi xmlns:a14="http://schemas.microsoft.com/office/drawing/2010/main" val="0"/>
                  </a:ext>
                </a:extLst>
              </a:blip>
              <a:srcRect l="35704" t="30457" r="36056" b="43290"/>
              <a:stretch/>
            </p:blipFill>
            <p:spPr>
              <a:xfrm>
                <a:off x="6727885" y="3769248"/>
                <a:ext cx="239309" cy="252884"/>
              </a:xfrm>
              <a:prstGeom prst="rect">
                <a:avLst/>
              </a:prstGeom>
            </p:spPr>
          </p:pic>
        </p:grpSp>
        <p:sp>
          <p:nvSpPr>
            <p:cNvPr id="91" name="TextBox 90">
              <a:extLst>
                <a:ext uri="{FF2B5EF4-FFF2-40B4-BE49-F238E27FC236}">
                  <a16:creationId xmlns:a16="http://schemas.microsoft.com/office/drawing/2014/main" id="{9EA41DBB-7054-47C4-8CA0-315D20051D34}"/>
                </a:ext>
              </a:extLst>
            </p:cNvPr>
            <p:cNvSpPr txBox="1"/>
            <p:nvPr/>
          </p:nvSpPr>
          <p:spPr>
            <a:xfrm>
              <a:off x="4409072" y="2700055"/>
              <a:ext cx="261610" cy="369332"/>
            </a:xfrm>
            <a:prstGeom prst="rect">
              <a:avLst/>
            </a:prstGeom>
            <a:noFill/>
          </p:spPr>
          <p:txBody>
            <a:bodyPr wrap="none" rtlCol="0">
              <a:spAutoFit/>
            </a:bodyPr>
            <a:lstStyle/>
            <a:p>
              <a:r>
                <a:rPr lang="en-US" dirty="0"/>
                <a:t>t</a:t>
              </a:r>
              <a:endParaRPr lang="en-US" baseline="-25000" dirty="0"/>
            </a:p>
          </p:txBody>
        </p:sp>
      </p:grpSp>
      <p:sp>
        <p:nvSpPr>
          <p:cNvPr id="93" name="Rectangle: Rounded Corners 92">
            <a:extLst>
              <a:ext uri="{FF2B5EF4-FFF2-40B4-BE49-F238E27FC236}">
                <a16:creationId xmlns:a16="http://schemas.microsoft.com/office/drawing/2014/main" id="{1D826D60-5713-4826-9D88-9EB46791022E}"/>
              </a:ext>
            </a:extLst>
          </p:cNvPr>
          <p:cNvSpPr/>
          <p:nvPr/>
        </p:nvSpPr>
        <p:spPr>
          <a:xfrm>
            <a:off x="4137206" y="1487308"/>
            <a:ext cx="1613043" cy="2013454"/>
          </a:xfrm>
          <a:prstGeom prst="roundRect">
            <a:avLst/>
          </a:prstGeom>
          <a:noFill/>
          <a:ln>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Arrow: Right 93">
            <a:extLst>
              <a:ext uri="{FF2B5EF4-FFF2-40B4-BE49-F238E27FC236}">
                <a16:creationId xmlns:a16="http://schemas.microsoft.com/office/drawing/2014/main" id="{308AAFDC-BCAD-427D-BA97-D4AA341D6878}"/>
              </a:ext>
            </a:extLst>
          </p:cNvPr>
          <p:cNvSpPr/>
          <p:nvPr/>
        </p:nvSpPr>
        <p:spPr>
          <a:xfrm>
            <a:off x="2580195" y="2324511"/>
            <a:ext cx="1139053" cy="339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92" name="TextBox 91">
            <a:extLst>
              <a:ext uri="{FF2B5EF4-FFF2-40B4-BE49-F238E27FC236}">
                <a16:creationId xmlns:a16="http://schemas.microsoft.com/office/drawing/2014/main" id="{00E3C82D-9ADD-4F61-B506-3DD4FBA07CCC}"/>
              </a:ext>
            </a:extLst>
          </p:cNvPr>
          <p:cNvSpPr txBox="1"/>
          <p:nvPr/>
        </p:nvSpPr>
        <p:spPr>
          <a:xfrm>
            <a:off x="2498754" y="1641174"/>
            <a:ext cx="1451551" cy="646331"/>
          </a:xfrm>
          <a:prstGeom prst="rect">
            <a:avLst/>
          </a:prstGeom>
          <a:noFill/>
        </p:spPr>
        <p:txBody>
          <a:bodyPr wrap="none" rtlCol="0">
            <a:spAutoFit/>
          </a:bodyPr>
          <a:lstStyle/>
          <a:p>
            <a:r>
              <a:rPr lang="el-GR" dirty="0"/>
              <a:t>Δ</a:t>
            </a:r>
            <a:r>
              <a:rPr lang="en-US" dirty="0"/>
              <a:t> ( Spec )</a:t>
            </a:r>
          </a:p>
          <a:p>
            <a:r>
              <a:rPr lang="el-GR" dirty="0"/>
              <a:t>Δ</a:t>
            </a:r>
            <a:r>
              <a:rPr lang="en-US" dirty="0"/>
              <a:t> ( Interface )</a:t>
            </a:r>
          </a:p>
        </p:txBody>
      </p:sp>
      <p:sp>
        <p:nvSpPr>
          <p:cNvPr id="109" name="TextBox 108">
            <a:extLst>
              <a:ext uri="{FF2B5EF4-FFF2-40B4-BE49-F238E27FC236}">
                <a16:creationId xmlns:a16="http://schemas.microsoft.com/office/drawing/2014/main" id="{BE02D8F0-11E2-482A-9D44-8C243448F966}"/>
              </a:ext>
            </a:extLst>
          </p:cNvPr>
          <p:cNvSpPr txBox="1"/>
          <p:nvPr/>
        </p:nvSpPr>
        <p:spPr>
          <a:xfrm>
            <a:off x="6089609" y="2687707"/>
            <a:ext cx="327334" cy="369332"/>
          </a:xfrm>
          <a:prstGeom prst="rect">
            <a:avLst/>
          </a:prstGeom>
          <a:noFill/>
        </p:spPr>
        <p:txBody>
          <a:bodyPr wrap="none" rtlCol="0">
            <a:spAutoFit/>
          </a:bodyPr>
          <a:lstStyle/>
          <a:p>
            <a:r>
              <a:rPr lang="en-US" dirty="0"/>
              <a:t>t’</a:t>
            </a:r>
            <a:endParaRPr lang="en-US" baseline="-25000" dirty="0"/>
          </a:p>
        </p:txBody>
      </p:sp>
      <p:grpSp>
        <p:nvGrpSpPr>
          <p:cNvPr id="111" name="Group 110">
            <a:extLst>
              <a:ext uri="{FF2B5EF4-FFF2-40B4-BE49-F238E27FC236}">
                <a16:creationId xmlns:a16="http://schemas.microsoft.com/office/drawing/2014/main" id="{02F4B4E7-BE86-4371-851E-7F2A580D97AC}"/>
              </a:ext>
            </a:extLst>
          </p:cNvPr>
          <p:cNvGrpSpPr/>
          <p:nvPr/>
        </p:nvGrpSpPr>
        <p:grpSpPr>
          <a:xfrm>
            <a:off x="6428969" y="2506049"/>
            <a:ext cx="709760" cy="755971"/>
            <a:chOff x="4787967" y="1634122"/>
            <a:chExt cx="709760" cy="755971"/>
          </a:xfrm>
        </p:grpSpPr>
        <p:pic>
          <p:nvPicPr>
            <p:cNvPr id="115" name="Picture 2" descr="Image result for list icon">
              <a:extLst>
                <a:ext uri="{FF2B5EF4-FFF2-40B4-BE49-F238E27FC236}">
                  <a16:creationId xmlns:a16="http://schemas.microsoft.com/office/drawing/2014/main" id="{C2561EF7-3893-4276-83E4-A108AEB1586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87967" y="1720214"/>
              <a:ext cx="669879" cy="669879"/>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112">
              <a:extLst>
                <a:ext uri="{FF2B5EF4-FFF2-40B4-BE49-F238E27FC236}">
                  <a16:creationId xmlns:a16="http://schemas.microsoft.com/office/drawing/2014/main" id="{75B1E4F7-107D-4426-B36D-EE876F89B64B}"/>
                </a:ext>
              </a:extLst>
            </p:cNvPr>
            <p:cNvPicPr>
              <a:picLocks noChangeAspect="1"/>
            </p:cNvPicPr>
            <p:nvPr/>
          </p:nvPicPr>
          <p:blipFill rotWithShape="1">
            <a:blip r:embed="rId5">
              <a:extLst>
                <a:ext uri="{28A0092B-C50C-407E-A947-70E740481C1C}">
                  <a14:useLocalDpi xmlns:a14="http://schemas.microsoft.com/office/drawing/2010/main" val="0"/>
                </a:ext>
              </a:extLst>
            </a:blip>
            <a:srcRect l="30021" t="18983" r="27919" b="41493"/>
            <a:stretch/>
          </p:blipFill>
          <p:spPr>
            <a:xfrm>
              <a:off x="5132995" y="1634122"/>
              <a:ext cx="364732" cy="363317"/>
            </a:xfrm>
            <a:prstGeom prst="rect">
              <a:avLst/>
            </a:prstGeom>
          </p:spPr>
        </p:pic>
      </p:grpSp>
      <p:sp>
        <p:nvSpPr>
          <p:cNvPr id="127" name="Rectangle 126">
            <a:extLst>
              <a:ext uri="{FF2B5EF4-FFF2-40B4-BE49-F238E27FC236}">
                <a16:creationId xmlns:a16="http://schemas.microsoft.com/office/drawing/2014/main" id="{C1EBC6CB-875D-44AE-A8C6-419D2747A540}"/>
              </a:ext>
            </a:extLst>
          </p:cNvPr>
          <p:cNvSpPr/>
          <p:nvPr/>
        </p:nvSpPr>
        <p:spPr>
          <a:xfrm>
            <a:off x="628352" y="3624910"/>
            <a:ext cx="7880150" cy="1228725"/>
          </a:xfrm>
          <a:prstGeom prst="rect">
            <a:avLst/>
          </a:prstGeom>
          <a:ln w="38100"/>
        </p:spPr>
        <p:style>
          <a:lnRef idx="2">
            <a:schemeClr val="accent2"/>
          </a:lnRef>
          <a:fillRef idx="1">
            <a:schemeClr val="lt1"/>
          </a:fillRef>
          <a:effectRef idx="0">
            <a:schemeClr val="accent2"/>
          </a:effectRef>
          <a:fontRef idx="minor">
            <a:schemeClr val="dk1"/>
          </a:fontRef>
        </p:style>
        <p:txBody>
          <a:bodyPr rtlCol="0" anchor="t"/>
          <a:lstStyle/>
          <a:p>
            <a:r>
              <a:rPr lang="en-US" dirty="0"/>
              <a:t>Existing approaches</a:t>
            </a:r>
          </a:p>
          <a:p>
            <a:pPr marL="285750" indent="-285750">
              <a:buFont typeface="Arial" panose="020B0604020202020204" pitchFamily="34" charset="0"/>
              <a:buChar char="•"/>
            </a:pPr>
            <a:r>
              <a:rPr lang="en-US" dirty="0"/>
              <a:t>Fix expected values</a:t>
            </a:r>
            <a:r>
              <a:rPr lang="en-US" baseline="30000" dirty="0"/>
              <a:t>1</a:t>
            </a:r>
          </a:p>
          <a:p>
            <a:pPr marL="285750" indent="-285750">
              <a:buFont typeface="Arial" panose="020B0604020202020204" pitchFamily="34" charset="0"/>
              <a:buChar char="•"/>
            </a:pPr>
            <a:r>
              <a:rPr lang="en-US" dirty="0"/>
              <a:t>Fix compilation errors caused by pre-defined set of method signature changes</a:t>
            </a:r>
            <a:r>
              <a:rPr lang="en-US" baseline="30000" dirty="0"/>
              <a:t>2</a:t>
            </a:r>
          </a:p>
        </p:txBody>
      </p:sp>
      <p:sp>
        <p:nvSpPr>
          <p:cNvPr id="129" name="Rectangle 128">
            <a:extLst>
              <a:ext uri="{FF2B5EF4-FFF2-40B4-BE49-F238E27FC236}">
                <a16:creationId xmlns:a16="http://schemas.microsoft.com/office/drawing/2014/main" id="{382CEDAE-6EC9-4E1D-82F4-148C892E733C}"/>
              </a:ext>
            </a:extLst>
          </p:cNvPr>
          <p:cNvSpPr/>
          <p:nvPr/>
        </p:nvSpPr>
        <p:spPr>
          <a:xfrm>
            <a:off x="628352" y="5025097"/>
            <a:ext cx="7880150" cy="985366"/>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t"/>
          <a:lstStyle/>
          <a:p>
            <a:r>
              <a:rPr lang="en-US" dirty="0"/>
              <a:t>Our approach to handle more complex cases:</a:t>
            </a:r>
          </a:p>
          <a:p>
            <a:pPr marL="285750" indent="-285750">
              <a:buFont typeface="Arial" panose="020B0604020202020204" pitchFamily="34" charset="0"/>
              <a:buChar char="•"/>
            </a:pPr>
            <a:r>
              <a:rPr lang="en-US" dirty="0"/>
              <a:t>Make flexible changes to test code</a:t>
            </a:r>
          </a:p>
          <a:p>
            <a:pPr marL="285750" indent="-285750">
              <a:buFont typeface="Arial" panose="020B0604020202020204" pitchFamily="34" charset="0"/>
              <a:buChar char="•"/>
            </a:pPr>
            <a:r>
              <a:rPr lang="en-US" dirty="0"/>
              <a:t>Model and consider test intent explicitly</a:t>
            </a:r>
          </a:p>
          <a:p>
            <a:pPr marL="285750" indent="-285750">
              <a:buFont typeface="Arial" panose="020B0604020202020204" pitchFamily="34" charset="0"/>
              <a:buChar char="•"/>
            </a:pPr>
            <a:endParaRPr lang="en-US" dirty="0"/>
          </a:p>
        </p:txBody>
      </p:sp>
      <p:cxnSp>
        <p:nvCxnSpPr>
          <p:cNvPr id="8" name="Straight Arrow Connector 7">
            <a:extLst>
              <a:ext uri="{FF2B5EF4-FFF2-40B4-BE49-F238E27FC236}">
                <a16:creationId xmlns:a16="http://schemas.microsoft.com/office/drawing/2014/main" id="{E10BBE1E-133E-4CD9-AB1F-CAB89921FA5E}"/>
              </a:ext>
            </a:extLst>
          </p:cNvPr>
          <p:cNvCxnSpPr>
            <a:stCxn id="49" idx="3"/>
            <a:endCxn id="109" idx="1"/>
          </p:cNvCxnSpPr>
          <p:nvPr/>
        </p:nvCxnSpPr>
        <p:spPr>
          <a:xfrm flipV="1">
            <a:off x="5448347" y="2872373"/>
            <a:ext cx="641262" cy="206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44" name="Rectangle: Rounded Corners 43">
            <a:extLst>
              <a:ext uri="{FF2B5EF4-FFF2-40B4-BE49-F238E27FC236}">
                <a16:creationId xmlns:a16="http://schemas.microsoft.com/office/drawing/2014/main" id="{957B804A-F6A0-412A-9470-6CE5CA9EC383}"/>
              </a:ext>
            </a:extLst>
          </p:cNvPr>
          <p:cNvSpPr/>
          <p:nvPr/>
        </p:nvSpPr>
        <p:spPr>
          <a:xfrm>
            <a:off x="4142287" y="1487320"/>
            <a:ext cx="3289632" cy="2013454"/>
          </a:xfrm>
          <a:prstGeom prst="roundRect">
            <a:avLst>
              <a:gd name="adj" fmla="val 13278"/>
            </a:avLst>
          </a:prstGeom>
          <a:noFill/>
          <a:ln>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41266B14-C6E7-46EF-B1CF-7AE535DEA84D}"/>
              </a:ext>
            </a:extLst>
          </p:cNvPr>
          <p:cNvGrpSpPr/>
          <p:nvPr/>
        </p:nvGrpSpPr>
        <p:grpSpPr>
          <a:xfrm>
            <a:off x="6022775" y="1534205"/>
            <a:ext cx="2485727" cy="1011052"/>
            <a:chOff x="7340661" y="2639724"/>
            <a:chExt cx="2485727" cy="1011052"/>
          </a:xfrm>
        </p:grpSpPr>
        <p:pic>
          <p:nvPicPr>
            <p:cNvPr id="11" name="Picture 10">
              <a:extLst>
                <a:ext uri="{FF2B5EF4-FFF2-40B4-BE49-F238E27FC236}">
                  <a16:creationId xmlns:a16="http://schemas.microsoft.com/office/drawing/2014/main" id="{4B15B9E6-8953-47BF-BB35-FFBBB995783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340661" y="2639724"/>
              <a:ext cx="2485727" cy="1011052"/>
            </a:xfrm>
            <a:prstGeom prst="rect">
              <a:avLst/>
            </a:prstGeom>
          </p:spPr>
        </p:pic>
        <p:sp>
          <p:nvSpPr>
            <p:cNvPr id="122" name="TextBox 121">
              <a:extLst>
                <a:ext uri="{FF2B5EF4-FFF2-40B4-BE49-F238E27FC236}">
                  <a16:creationId xmlns:a16="http://schemas.microsoft.com/office/drawing/2014/main" id="{013EE08F-EE0E-49A1-9755-0E87FFE8711C}"/>
                </a:ext>
              </a:extLst>
            </p:cNvPr>
            <p:cNvSpPr txBox="1"/>
            <p:nvPr/>
          </p:nvSpPr>
          <p:spPr>
            <a:xfrm>
              <a:off x="7538800" y="2811417"/>
              <a:ext cx="2041649" cy="646331"/>
            </a:xfrm>
            <a:prstGeom prst="rect">
              <a:avLst/>
            </a:prstGeom>
            <a:noFill/>
          </p:spPr>
          <p:txBody>
            <a:bodyPr wrap="none" rtlCol="0">
              <a:spAutoFit/>
            </a:bodyPr>
            <a:lstStyle/>
            <a:p>
              <a:r>
                <a:rPr lang="en-US" dirty="0"/>
                <a:t>Preserve Test Intent</a:t>
              </a:r>
            </a:p>
            <a:p>
              <a:r>
                <a:rPr lang="en-US" dirty="0"/>
                <a:t>P’(t’) ≈ P(t)</a:t>
              </a:r>
            </a:p>
          </p:txBody>
        </p:sp>
      </p:grpSp>
      <p:sp>
        <p:nvSpPr>
          <p:cNvPr id="14" name="TextBox 13">
            <a:extLst>
              <a:ext uri="{FF2B5EF4-FFF2-40B4-BE49-F238E27FC236}">
                <a16:creationId xmlns:a16="http://schemas.microsoft.com/office/drawing/2014/main" id="{F246B092-B166-452E-AD2B-7D775C67D03B}"/>
              </a:ext>
            </a:extLst>
          </p:cNvPr>
          <p:cNvSpPr txBox="1"/>
          <p:nvPr/>
        </p:nvSpPr>
        <p:spPr>
          <a:xfrm>
            <a:off x="233890" y="6119336"/>
            <a:ext cx="8788303" cy="738664"/>
          </a:xfrm>
          <a:prstGeom prst="rect">
            <a:avLst/>
          </a:prstGeom>
          <a:noFill/>
        </p:spPr>
        <p:txBody>
          <a:bodyPr wrap="none" rtlCol="0">
            <a:spAutoFit/>
          </a:bodyPr>
          <a:lstStyle/>
          <a:p>
            <a:r>
              <a:rPr lang="en-US" sz="1400" dirty="0"/>
              <a:t>1. B. Daniel, T. </a:t>
            </a:r>
            <a:r>
              <a:rPr lang="en-US" sz="1400" dirty="0" err="1"/>
              <a:t>Gvero</a:t>
            </a:r>
            <a:r>
              <a:rPr lang="en-US" sz="1400" dirty="0"/>
              <a:t>, and D. </a:t>
            </a:r>
            <a:r>
              <a:rPr lang="en-US" sz="1400" dirty="0" err="1"/>
              <a:t>Marinov</a:t>
            </a:r>
            <a:r>
              <a:rPr lang="en-US" sz="1400" dirty="0"/>
              <a:t>, “On test repair using symbolic execution”, ISSTA 2010</a:t>
            </a:r>
          </a:p>
          <a:p>
            <a:r>
              <a:rPr lang="en-US" sz="1400" dirty="0"/>
              <a:t>2. M. </a:t>
            </a:r>
            <a:r>
              <a:rPr lang="en-US" sz="1400" dirty="0" err="1"/>
              <a:t>Mirzaaghaei</a:t>
            </a:r>
            <a:r>
              <a:rPr lang="en-US" sz="1400" dirty="0"/>
              <a:t>, F. Pastore, and M. </a:t>
            </a:r>
            <a:r>
              <a:rPr lang="en-US" sz="1400" dirty="0" err="1"/>
              <a:t>Pezz`e</a:t>
            </a:r>
            <a:r>
              <a:rPr lang="en-US" sz="1400" dirty="0"/>
              <a:t>, “Supporting test suite evolution through test case adaptation”, ICST 2012</a:t>
            </a:r>
          </a:p>
          <a:p>
            <a:r>
              <a:rPr lang="en-US" sz="1400" dirty="0"/>
              <a:t>3. L. S. Pinto, S. Sinha, and A. Orso, “Understanding myths and realities of test-suite evolution”, FSE 2012</a:t>
            </a:r>
            <a:endParaRPr lang="en-US" dirty="0"/>
          </a:p>
        </p:txBody>
      </p:sp>
      <p:pic>
        <p:nvPicPr>
          <p:cNvPr id="54" name="Picture 2" descr="Related image">
            <a:extLst>
              <a:ext uri="{FF2B5EF4-FFF2-40B4-BE49-F238E27FC236}">
                <a16:creationId xmlns:a16="http://schemas.microsoft.com/office/drawing/2014/main" id="{65692EEE-F243-424C-9F3B-1D446775963A}"/>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3252" t="863" r="-3065" b="-702"/>
          <a:stretch/>
        </p:blipFill>
        <p:spPr bwMode="auto">
          <a:xfrm>
            <a:off x="5509063" y="2266071"/>
            <a:ext cx="583602" cy="548043"/>
          </a:xfrm>
          <a:prstGeom prst="rect">
            <a:avLst/>
          </a:prstGeom>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BFE60758-037F-4657-8625-296425B0233A}"/>
              </a:ext>
            </a:extLst>
          </p:cNvPr>
          <p:cNvSpPr txBox="1"/>
          <p:nvPr/>
        </p:nvSpPr>
        <p:spPr>
          <a:xfrm>
            <a:off x="627829" y="4462113"/>
            <a:ext cx="5866478" cy="369332"/>
          </a:xfrm>
          <a:prstGeom prst="rect">
            <a:avLst/>
          </a:prstGeom>
          <a:noFill/>
        </p:spPr>
        <p:txBody>
          <a:bodyPr wrap="none" rtlCol="0">
            <a:spAutoFit/>
          </a:bodyPr>
          <a:lstStyle/>
          <a:p>
            <a:r>
              <a:rPr lang="en-US" dirty="0"/>
              <a:t>Repairing many broken tests require more complex changes</a:t>
            </a:r>
            <a:r>
              <a:rPr lang="en-US" baseline="30000" dirty="0"/>
              <a:t>3</a:t>
            </a:r>
          </a:p>
        </p:txBody>
      </p:sp>
      <p:grpSp>
        <p:nvGrpSpPr>
          <p:cNvPr id="63" name="Group 62">
            <a:extLst>
              <a:ext uri="{FF2B5EF4-FFF2-40B4-BE49-F238E27FC236}">
                <a16:creationId xmlns:a16="http://schemas.microsoft.com/office/drawing/2014/main" id="{D4097003-42E6-47FE-8BF3-36FBF92A10A3}"/>
              </a:ext>
            </a:extLst>
          </p:cNvPr>
          <p:cNvGrpSpPr/>
          <p:nvPr/>
        </p:nvGrpSpPr>
        <p:grpSpPr>
          <a:xfrm>
            <a:off x="904044" y="2415530"/>
            <a:ext cx="997431" cy="977888"/>
            <a:chOff x="904044" y="2415530"/>
            <a:chExt cx="997431" cy="977888"/>
          </a:xfrm>
        </p:grpSpPr>
        <p:grpSp>
          <p:nvGrpSpPr>
            <p:cNvPr id="64" name="Group 63">
              <a:extLst>
                <a:ext uri="{FF2B5EF4-FFF2-40B4-BE49-F238E27FC236}">
                  <a16:creationId xmlns:a16="http://schemas.microsoft.com/office/drawing/2014/main" id="{A8D40492-C10D-49E8-9D3D-61319637A52E}"/>
                </a:ext>
              </a:extLst>
            </p:cNvPr>
            <p:cNvGrpSpPr/>
            <p:nvPr/>
          </p:nvGrpSpPr>
          <p:grpSpPr>
            <a:xfrm>
              <a:off x="904044" y="2415530"/>
              <a:ext cx="697183" cy="744967"/>
              <a:chOff x="975704" y="4704414"/>
              <a:chExt cx="697183" cy="744967"/>
            </a:xfrm>
          </p:grpSpPr>
          <p:grpSp>
            <p:nvGrpSpPr>
              <p:cNvPr id="75" name="Group 74">
                <a:extLst>
                  <a:ext uri="{FF2B5EF4-FFF2-40B4-BE49-F238E27FC236}">
                    <a16:creationId xmlns:a16="http://schemas.microsoft.com/office/drawing/2014/main" id="{8BBBE187-566F-4BDF-BE75-384C7C65348C}"/>
                  </a:ext>
                </a:extLst>
              </p:cNvPr>
              <p:cNvGrpSpPr/>
              <p:nvPr/>
            </p:nvGrpSpPr>
            <p:grpSpPr>
              <a:xfrm>
                <a:off x="975704" y="4779502"/>
                <a:ext cx="669879" cy="669879"/>
                <a:chOff x="975704" y="4779502"/>
                <a:chExt cx="669879" cy="669879"/>
              </a:xfrm>
            </p:grpSpPr>
            <p:sp>
              <p:nvSpPr>
                <p:cNvPr id="77" name="Rectangle: Rounded Corners 76">
                  <a:extLst>
                    <a:ext uri="{FF2B5EF4-FFF2-40B4-BE49-F238E27FC236}">
                      <a16:creationId xmlns:a16="http://schemas.microsoft.com/office/drawing/2014/main" id="{1F262C51-C648-4E69-A0D0-B3594FF6FEB7}"/>
                    </a:ext>
                  </a:extLst>
                </p:cNvPr>
                <p:cNvSpPr/>
                <p:nvPr/>
              </p:nvSpPr>
              <p:spPr>
                <a:xfrm>
                  <a:off x="1064972" y="4823435"/>
                  <a:ext cx="508015" cy="568722"/>
                </a:xfrm>
                <a:prstGeom prst="roundRect">
                  <a:avLst>
                    <a:gd name="adj" fmla="val 97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8" name="Picture 2" descr="Image result for list icon">
                  <a:extLst>
                    <a:ext uri="{FF2B5EF4-FFF2-40B4-BE49-F238E27FC236}">
                      <a16:creationId xmlns:a16="http://schemas.microsoft.com/office/drawing/2014/main" id="{3A2E0623-7FFB-45D3-A4D3-967350AB7CD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75704" y="4779502"/>
                  <a:ext cx="669879" cy="669879"/>
                </a:xfrm>
                <a:prstGeom prst="rect">
                  <a:avLst/>
                </a:prstGeom>
                <a:noFill/>
                <a:extLst>
                  <a:ext uri="{909E8E84-426E-40DD-AFC4-6F175D3DCCD1}">
                    <a14:hiddenFill xmlns:a14="http://schemas.microsoft.com/office/drawing/2010/main">
                      <a:solidFill>
                        <a:srgbClr val="FFFFFF"/>
                      </a:solidFill>
                    </a14:hiddenFill>
                  </a:ext>
                </a:extLst>
              </p:spPr>
            </p:pic>
          </p:grpSp>
          <p:pic>
            <p:nvPicPr>
              <p:cNvPr id="76" name="Picture 75">
                <a:extLst>
                  <a:ext uri="{FF2B5EF4-FFF2-40B4-BE49-F238E27FC236}">
                    <a16:creationId xmlns:a16="http://schemas.microsoft.com/office/drawing/2014/main" id="{6D5E1CFE-E803-4BA0-A2E1-75FD90B5E9B6}"/>
                  </a:ext>
                </a:extLst>
              </p:cNvPr>
              <p:cNvPicPr>
                <a:picLocks noChangeAspect="1"/>
              </p:cNvPicPr>
              <p:nvPr/>
            </p:nvPicPr>
            <p:blipFill rotWithShape="1">
              <a:blip r:embed="rId5">
                <a:extLst>
                  <a:ext uri="{28A0092B-C50C-407E-A947-70E740481C1C}">
                    <a14:useLocalDpi xmlns:a14="http://schemas.microsoft.com/office/drawing/2010/main" val="0"/>
                  </a:ext>
                </a:extLst>
              </a:blip>
              <a:srcRect l="30021" t="18983" r="27919" b="41493"/>
              <a:stretch/>
            </p:blipFill>
            <p:spPr>
              <a:xfrm>
                <a:off x="1308155" y="4704414"/>
                <a:ext cx="364732" cy="363317"/>
              </a:xfrm>
              <a:prstGeom prst="rect">
                <a:avLst/>
              </a:prstGeom>
            </p:spPr>
          </p:pic>
        </p:grpSp>
        <p:grpSp>
          <p:nvGrpSpPr>
            <p:cNvPr id="65" name="Group 64">
              <a:extLst>
                <a:ext uri="{FF2B5EF4-FFF2-40B4-BE49-F238E27FC236}">
                  <a16:creationId xmlns:a16="http://schemas.microsoft.com/office/drawing/2014/main" id="{50B0D399-0EF5-4721-AADF-F8AB2F24E59D}"/>
                </a:ext>
              </a:extLst>
            </p:cNvPr>
            <p:cNvGrpSpPr/>
            <p:nvPr/>
          </p:nvGrpSpPr>
          <p:grpSpPr>
            <a:xfrm>
              <a:off x="1052963" y="2529430"/>
              <a:ext cx="697183" cy="744967"/>
              <a:chOff x="975704" y="4704414"/>
              <a:chExt cx="697183" cy="744967"/>
            </a:xfrm>
          </p:grpSpPr>
          <p:grpSp>
            <p:nvGrpSpPr>
              <p:cNvPr id="71" name="Group 70">
                <a:extLst>
                  <a:ext uri="{FF2B5EF4-FFF2-40B4-BE49-F238E27FC236}">
                    <a16:creationId xmlns:a16="http://schemas.microsoft.com/office/drawing/2014/main" id="{308D3232-5B8D-46A3-92F0-7C178320C211}"/>
                  </a:ext>
                </a:extLst>
              </p:cNvPr>
              <p:cNvGrpSpPr/>
              <p:nvPr/>
            </p:nvGrpSpPr>
            <p:grpSpPr>
              <a:xfrm>
                <a:off x="975704" y="4779502"/>
                <a:ext cx="669879" cy="669879"/>
                <a:chOff x="975704" y="4779502"/>
                <a:chExt cx="669879" cy="669879"/>
              </a:xfrm>
            </p:grpSpPr>
            <p:sp>
              <p:nvSpPr>
                <p:cNvPr id="73" name="Rectangle: Rounded Corners 72">
                  <a:extLst>
                    <a:ext uri="{FF2B5EF4-FFF2-40B4-BE49-F238E27FC236}">
                      <a16:creationId xmlns:a16="http://schemas.microsoft.com/office/drawing/2014/main" id="{0FACB8AA-C14D-4190-9CDD-1691C9AF9795}"/>
                    </a:ext>
                  </a:extLst>
                </p:cNvPr>
                <p:cNvSpPr/>
                <p:nvPr/>
              </p:nvSpPr>
              <p:spPr>
                <a:xfrm>
                  <a:off x="1064972" y="4823435"/>
                  <a:ext cx="508015" cy="568722"/>
                </a:xfrm>
                <a:prstGeom prst="roundRect">
                  <a:avLst>
                    <a:gd name="adj" fmla="val 97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Picture 2" descr="Image result for list icon">
                  <a:extLst>
                    <a:ext uri="{FF2B5EF4-FFF2-40B4-BE49-F238E27FC236}">
                      <a16:creationId xmlns:a16="http://schemas.microsoft.com/office/drawing/2014/main" id="{27B52698-4F6F-4907-AE12-2A2C8DA85C8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75704" y="4779502"/>
                  <a:ext cx="669879" cy="669879"/>
                </a:xfrm>
                <a:prstGeom prst="rect">
                  <a:avLst/>
                </a:prstGeom>
                <a:noFill/>
                <a:extLst>
                  <a:ext uri="{909E8E84-426E-40DD-AFC4-6F175D3DCCD1}">
                    <a14:hiddenFill xmlns:a14="http://schemas.microsoft.com/office/drawing/2010/main">
                      <a:solidFill>
                        <a:srgbClr val="FFFFFF"/>
                      </a:solidFill>
                    </a14:hiddenFill>
                  </a:ext>
                </a:extLst>
              </p:spPr>
            </p:pic>
          </p:grpSp>
          <p:pic>
            <p:nvPicPr>
              <p:cNvPr id="72" name="Picture 71">
                <a:extLst>
                  <a:ext uri="{FF2B5EF4-FFF2-40B4-BE49-F238E27FC236}">
                    <a16:creationId xmlns:a16="http://schemas.microsoft.com/office/drawing/2014/main" id="{3FDB93B6-1C46-4FEB-9B8C-E89A6407FA78}"/>
                  </a:ext>
                </a:extLst>
              </p:cNvPr>
              <p:cNvPicPr>
                <a:picLocks noChangeAspect="1"/>
              </p:cNvPicPr>
              <p:nvPr/>
            </p:nvPicPr>
            <p:blipFill rotWithShape="1">
              <a:blip r:embed="rId5">
                <a:extLst>
                  <a:ext uri="{28A0092B-C50C-407E-A947-70E740481C1C}">
                    <a14:useLocalDpi xmlns:a14="http://schemas.microsoft.com/office/drawing/2010/main" val="0"/>
                  </a:ext>
                </a:extLst>
              </a:blip>
              <a:srcRect l="30021" t="18983" r="27919" b="41493"/>
              <a:stretch/>
            </p:blipFill>
            <p:spPr>
              <a:xfrm>
                <a:off x="1308155" y="4704414"/>
                <a:ext cx="364732" cy="363317"/>
              </a:xfrm>
              <a:prstGeom prst="rect">
                <a:avLst/>
              </a:prstGeom>
            </p:spPr>
          </p:pic>
        </p:grpSp>
        <p:grpSp>
          <p:nvGrpSpPr>
            <p:cNvPr id="66" name="Group 65">
              <a:extLst>
                <a:ext uri="{FF2B5EF4-FFF2-40B4-BE49-F238E27FC236}">
                  <a16:creationId xmlns:a16="http://schemas.microsoft.com/office/drawing/2014/main" id="{45A3C9D6-7B26-4C1B-B336-2D66B9227879}"/>
                </a:ext>
              </a:extLst>
            </p:cNvPr>
            <p:cNvGrpSpPr/>
            <p:nvPr/>
          </p:nvGrpSpPr>
          <p:grpSpPr>
            <a:xfrm>
              <a:off x="1204292" y="2648451"/>
              <a:ext cx="697183" cy="744967"/>
              <a:chOff x="975704" y="4704414"/>
              <a:chExt cx="697183" cy="744967"/>
            </a:xfrm>
          </p:grpSpPr>
          <p:grpSp>
            <p:nvGrpSpPr>
              <p:cNvPr id="67" name="Group 66">
                <a:extLst>
                  <a:ext uri="{FF2B5EF4-FFF2-40B4-BE49-F238E27FC236}">
                    <a16:creationId xmlns:a16="http://schemas.microsoft.com/office/drawing/2014/main" id="{71FC95AC-119C-4BED-9E7C-681674554527}"/>
                  </a:ext>
                </a:extLst>
              </p:cNvPr>
              <p:cNvGrpSpPr/>
              <p:nvPr/>
            </p:nvGrpSpPr>
            <p:grpSpPr>
              <a:xfrm>
                <a:off x="975704" y="4779502"/>
                <a:ext cx="669879" cy="669879"/>
                <a:chOff x="975704" y="4779502"/>
                <a:chExt cx="669879" cy="669879"/>
              </a:xfrm>
            </p:grpSpPr>
            <p:sp>
              <p:nvSpPr>
                <p:cNvPr id="69" name="Rectangle: Rounded Corners 68">
                  <a:extLst>
                    <a:ext uri="{FF2B5EF4-FFF2-40B4-BE49-F238E27FC236}">
                      <a16:creationId xmlns:a16="http://schemas.microsoft.com/office/drawing/2014/main" id="{3B731286-69B6-420B-8EE1-4F74A07A1955}"/>
                    </a:ext>
                  </a:extLst>
                </p:cNvPr>
                <p:cNvSpPr/>
                <p:nvPr/>
              </p:nvSpPr>
              <p:spPr>
                <a:xfrm>
                  <a:off x="1064972" y="4823435"/>
                  <a:ext cx="508015" cy="568722"/>
                </a:xfrm>
                <a:prstGeom prst="roundRect">
                  <a:avLst>
                    <a:gd name="adj" fmla="val 97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0" name="Picture 2" descr="Image result for list icon">
                  <a:extLst>
                    <a:ext uri="{FF2B5EF4-FFF2-40B4-BE49-F238E27FC236}">
                      <a16:creationId xmlns:a16="http://schemas.microsoft.com/office/drawing/2014/main" id="{2EC18C81-D193-4147-8034-9602B8DF50C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75704" y="4779502"/>
                  <a:ext cx="669879" cy="669879"/>
                </a:xfrm>
                <a:prstGeom prst="rect">
                  <a:avLst/>
                </a:prstGeom>
                <a:noFill/>
                <a:extLst>
                  <a:ext uri="{909E8E84-426E-40DD-AFC4-6F175D3DCCD1}">
                    <a14:hiddenFill xmlns:a14="http://schemas.microsoft.com/office/drawing/2010/main">
                      <a:solidFill>
                        <a:srgbClr val="FFFFFF"/>
                      </a:solidFill>
                    </a14:hiddenFill>
                  </a:ext>
                </a:extLst>
              </p:spPr>
            </p:pic>
          </p:grpSp>
          <p:pic>
            <p:nvPicPr>
              <p:cNvPr id="68" name="Picture 67">
                <a:extLst>
                  <a:ext uri="{FF2B5EF4-FFF2-40B4-BE49-F238E27FC236}">
                    <a16:creationId xmlns:a16="http://schemas.microsoft.com/office/drawing/2014/main" id="{6461F140-06E0-43E0-9238-8286DD5C8BC2}"/>
                  </a:ext>
                </a:extLst>
              </p:cNvPr>
              <p:cNvPicPr>
                <a:picLocks noChangeAspect="1"/>
              </p:cNvPicPr>
              <p:nvPr/>
            </p:nvPicPr>
            <p:blipFill rotWithShape="1">
              <a:blip r:embed="rId5">
                <a:extLst>
                  <a:ext uri="{28A0092B-C50C-407E-A947-70E740481C1C}">
                    <a14:useLocalDpi xmlns:a14="http://schemas.microsoft.com/office/drawing/2010/main" val="0"/>
                  </a:ext>
                </a:extLst>
              </a:blip>
              <a:srcRect l="30021" t="18983" r="27919" b="41493"/>
              <a:stretch/>
            </p:blipFill>
            <p:spPr>
              <a:xfrm>
                <a:off x="1308155" y="4704414"/>
                <a:ext cx="364732" cy="363317"/>
              </a:xfrm>
              <a:prstGeom prst="rect">
                <a:avLst/>
              </a:prstGeom>
            </p:spPr>
          </p:pic>
        </p:grpSp>
      </p:grpSp>
      <p:grpSp>
        <p:nvGrpSpPr>
          <p:cNvPr id="79" name="Group 78">
            <a:extLst>
              <a:ext uri="{FF2B5EF4-FFF2-40B4-BE49-F238E27FC236}">
                <a16:creationId xmlns:a16="http://schemas.microsoft.com/office/drawing/2014/main" id="{AF22EBCC-99E1-45D3-B3EC-8D0B015123FE}"/>
              </a:ext>
            </a:extLst>
          </p:cNvPr>
          <p:cNvGrpSpPr/>
          <p:nvPr/>
        </p:nvGrpSpPr>
        <p:grpSpPr>
          <a:xfrm>
            <a:off x="4474812" y="2394988"/>
            <a:ext cx="970127" cy="977888"/>
            <a:chOff x="4474812" y="2394988"/>
            <a:chExt cx="970127" cy="977888"/>
          </a:xfrm>
        </p:grpSpPr>
        <p:grpSp>
          <p:nvGrpSpPr>
            <p:cNvPr id="80" name="Group 79">
              <a:extLst>
                <a:ext uri="{FF2B5EF4-FFF2-40B4-BE49-F238E27FC236}">
                  <a16:creationId xmlns:a16="http://schemas.microsoft.com/office/drawing/2014/main" id="{0FDB9E88-AF48-4544-A52F-88619F75A677}"/>
                </a:ext>
              </a:extLst>
            </p:cNvPr>
            <p:cNvGrpSpPr/>
            <p:nvPr/>
          </p:nvGrpSpPr>
          <p:grpSpPr>
            <a:xfrm>
              <a:off x="4474812" y="2394988"/>
              <a:ext cx="697183" cy="744967"/>
              <a:chOff x="975704" y="4704414"/>
              <a:chExt cx="697183" cy="744967"/>
            </a:xfrm>
          </p:grpSpPr>
          <p:grpSp>
            <p:nvGrpSpPr>
              <p:cNvPr id="98" name="Group 97">
                <a:extLst>
                  <a:ext uri="{FF2B5EF4-FFF2-40B4-BE49-F238E27FC236}">
                    <a16:creationId xmlns:a16="http://schemas.microsoft.com/office/drawing/2014/main" id="{259CBA63-5D50-4FB5-9C27-A6B22974801D}"/>
                  </a:ext>
                </a:extLst>
              </p:cNvPr>
              <p:cNvGrpSpPr/>
              <p:nvPr/>
            </p:nvGrpSpPr>
            <p:grpSpPr>
              <a:xfrm>
                <a:off x="975704" y="4779502"/>
                <a:ext cx="669879" cy="669879"/>
                <a:chOff x="975704" y="4779502"/>
                <a:chExt cx="669879" cy="669879"/>
              </a:xfrm>
            </p:grpSpPr>
            <p:sp>
              <p:nvSpPr>
                <p:cNvPr id="100" name="Rectangle: Rounded Corners 99">
                  <a:extLst>
                    <a:ext uri="{FF2B5EF4-FFF2-40B4-BE49-F238E27FC236}">
                      <a16:creationId xmlns:a16="http://schemas.microsoft.com/office/drawing/2014/main" id="{A242A934-ED44-4DF5-B1FB-439B5D1A2448}"/>
                    </a:ext>
                  </a:extLst>
                </p:cNvPr>
                <p:cNvSpPr/>
                <p:nvPr/>
              </p:nvSpPr>
              <p:spPr>
                <a:xfrm>
                  <a:off x="1064972" y="4823435"/>
                  <a:ext cx="508015" cy="568722"/>
                </a:xfrm>
                <a:prstGeom prst="roundRect">
                  <a:avLst>
                    <a:gd name="adj" fmla="val 97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1" name="Picture 2" descr="Image result for list icon">
                  <a:extLst>
                    <a:ext uri="{FF2B5EF4-FFF2-40B4-BE49-F238E27FC236}">
                      <a16:creationId xmlns:a16="http://schemas.microsoft.com/office/drawing/2014/main" id="{D363A41B-78BE-4886-8720-B0D4CCD1B66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75704" y="4779502"/>
                  <a:ext cx="669879" cy="669879"/>
                </a:xfrm>
                <a:prstGeom prst="rect">
                  <a:avLst/>
                </a:prstGeom>
                <a:noFill/>
                <a:extLst>
                  <a:ext uri="{909E8E84-426E-40DD-AFC4-6F175D3DCCD1}">
                    <a14:hiddenFill xmlns:a14="http://schemas.microsoft.com/office/drawing/2010/main">
                      <a:solidFill>
                        <a:srgbClr val="FFFFFF"/>
                      </a:solidFill>
                    </a14:hiddenFill>
                  </a:ext>
                </a:extLst>
              </p:spPr>
            </p:pic>
          </p:grpSp>
          <p:pic>
            <p:nvPicPr>
              <p:cNvPr id="99" name="Picture 98">
                <a:extLst>
                  <a:ext uri="{FF2B5EF4-FFF2-40B4-BE49-F238E27FC236}">
                    <a16:creationId xmlns:a16="http://schemas.microsoft.com/office/drawing/2014/main" id="{FCE549F6-45FC-4468-8CF0-F6024E67AEF5}"/>
                  </a:ext>
                </a:extLst>
              </p:cNvPr>
              <p:cNvPicPr>
                <a:picLocks noChangeAspect="1"/>
              </p:cNvPicPr>
              <p:nvPr/>
            </p:nvPicPr>
            <p:blipFill rotWithShape="1">
              <a:blip r:embed="rId5">
                <a:extLst>
                  <a:ext uri="{28A0092B-C50C-407E-A947-70E740481C1C}">
                    <a14:useLocalDpi xmlns:a14="http://schemas.microsoft.com/office/drawing/2010/main" val="0"/>
                  </a:ext>
                </a:extLst>
              </a:blip>
              <a:srcRect l="30021" t="18983" r="27919" b="41493"/>
              <a:stretch/>
            </p:blipFill>
            <p:spPr>
              <a:xfrm>
                <a:off x="1308155" y="4704414"/>
                <a:ext cx="364732" cy="363317"/>
              </a:xfrm>
              <a:prstGeom prst="rect">
                <a:avLst/>
              </a:prstGeom>
            </p:spPr>
          </p:pic>
        </p:grpSp>
        <p:grpSp>
          <p:nvGrpSpPr>
            <p:cNvPr id="81" name="Group 80">
              <a:extLst>
                <a:ext uri="{FF2B5EF4-FFF2-40B4-BE49-F238E27FC236}">
                  <a16:creationId xmlns:a16="http://schemas.microsoft.com/office/drawing/2014/main" id="{EDBE6220-4A90-4317-A9E4-3FC93B479BD4}"/>
                </a:ext>
              </a:extLst>
            </p:cNvPr>
            <p:cNvGrpSpPr/>
            <p:nvPr/>
          </p:nvGrpSpPr>
          <p:grpSpPr>
            <a:xfrm>
              <a:off x="4623731" y="2508888"/>
              <a:ext cx="697183" cy="744967"/>
              <a:chOff x="975704" y="4704414"/>
              <a:chExt cx="697183" cy="744967"/>
            </a:xfrm>
          </p:grpSpPr>
          <p:grpSp>
            <p:nvGrpSpPr>
              <p:cNvPr id="90" name="Group 89">
                <a:extLst>
                  <a:ext uri="{FF2B5EF4-FFF2-40B4-BE49-F238E27FC236}">
                    <a16:creationId xmlns:a16="http://schemas.microsoft.com/office/drawing/2014/main" id="{29699D53-11C9-4425-ADC7-844D8C91AE8F}"/>
                  </a:ext>
                </a:extLst>
              </p:cNvPr>
              <p:cNvGrpSpPr/>
              <p:nvPr/>
            </p:nvGrpSpPr>
            <p:grpSpPr>
              <a:xfrm>
                <a:off x="975704" y="4779502"/>
                <a:ext cx="669879" cy="669879"/>
                <a:chOff x="975704" y="4779502"/>
                <a:chExt cx="669879" cy="669879"/>
              </a:xfrm>
            </p:grpSpPr>
            <p:sp>
              <p:nvSpPr>
                <p:cNvPr id="96" name="Rectangle: Rounded Corners 95">
                  <a:extLst>
                    <a:ext uri="{FF2B5EF4-FFF2-40B4-BE49-F238E27FC236}">
                      <a16:creationId xmlns:a16="http://schemas.microsoft.com/office/drawing/2014/main" id="{A2C6923C-16F4-43F2-8051-1E9A17AD6165}"/>
                    </a:ext>
                  </a:extLst>
                </p:cNvPr>
                <p:cNvSpPr/>
                <p:nvPr/>
              </p:nvSpPr>
              <p:spPr>
                <a:xfrm>
                  <a:off x="1064972" y="4823435"/>
                  <a:ext cx="508015" cy="568722"/>
                </a:xfrm>
                <a:prstGeom prst="roundRect">
                  <a:avLst>
                    <a:gd name="adj" fmla="val 97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7" name="Picture 2" descr="Image result for list icon">
                  <a:extLst>
                    <a:ext uri="{FF2B5EF4-FFF2-40B4-BE49-F238E27FC236}">
                      <a16:creationId xmlns:a16="http://schemas.microsoft.com/office/drawing/2014/main" id="{06E7A1C1-A370-4405-AA7D-79EC5A8FC06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75704" y="4779502"/>
                  <a:ext cx="669879" cy="669879"/>
                </a:xfrm>
                <a:prstGeom prst="rect">
                  <a:avLst/>
                </a:prstGeom>
                <a:noFill/>
                <a:extLst>
                  <a:ext uri="{909E8E84-426E-40DD-AFC4-6F175D3DCCD1}">
                    <a14:hiddenFill xmlns:a14="http://schemas.microsoft.com/office/drawing/2010/main">
                      <a:solidFill>
                        <a:srgbClr val="FFFFFF"/>
                      </a:solidFill>
                    </a14:hiddenFill>
                  </a:ext>
                </a:extLst>
              </p:spPr>
            </p:pic>
          </p:grpSp>
          <p:pic>
            <p:nvPicPr>
              <p:cNvPr id="95" name="Picture 94">
                <a:extLst>
                  <a:ext uri="{FF2B5EF4-FFF2-40B4-BE49-F238E27FC236}">
                    <a16:creationId xmlns:a16="http://schemas.microsoft.com/office/drawing/2014/main" id="{B47940F2-6373-4F3D-A647-AC32AC825D31}"/>
                  </a:ext>
                </a:extLst>
              </p:cNvPr>
              <p:cNvPicPr>
                <a:picLocks noChangeAspect="1"/>
              </p:cNvPicPr>
              <p:nvPr/>
            </p:nvPicPr>
            <p:blipFill rotWithShape="1">
              <a:blip r:embed="rId5">
                <a:extLst>
                  <a:ext uri="{28A0092B-C50C-407E-A947-70E740481C1C}">
                    <a14:useLocalDpi xmlns:a14="http://schemas.microsoft.com/office/drawing/2010/main" val="0"/>
                  </a:ext>
                </a:extLst>
              </a:blip>
              <a:srcRect l="30021" t="18983" r="27919" b="41493"/>
              <a:stretch/>
            </p:blipFill>
            <p:spPr>
              <a:xfrm>
                <a:off x="1308155" y="4704414"/>
                <a:ext cx="364732" cy="363317"/>
              </a:xfrm>
              <a:prstGeom prst="rect">
                <a:avLst/>
              </a:prstGeom>
            </p:spPr>
          </p:pic>
        </p:grpSp>
        <p:grpSp>
          <p:nvGrpSpPr>
            <p:cNvPr id="82" name="Group 81">
              <a:extLst>
                <a:ext uri="{FF2B5EF4-FFF2-40B4-BE49-F238E27FC236}">
                  <a16:creationId xmlns:a16="http://schemas.microsoft.com/office/drawing/2014/main" id="{52F7BB39-E2EF-4C89-9CE9-1E5C4E38791D}"/>
                </a:ext>
              </a:extLst>
            </p:cNvPr>
            <p:cNvGrpSpPr/>
            <p:nvPr/>
          </p:nvGrpSpPr>
          <p:grpSpPr>
            <a:xfrm>
              <a:off x="4775060" y="2702997"/>
              <a:ext cx="669879" cy="669879"/>
              <a:chOff x="975704" y="4779502"/>
              <a:chExt cx="669879" cy="669879"/>
            </a:xfrm>
          </p:grpSpPr>
          <p:sp>
            <p:nvSpPr>
              <p:cNvPr id="84" name="Rectangle: Rounded Corners 83">
                <a:extLst>
                  <a:ext uri="{FF2B5EF4-FFF2-40B4-BE49-F238E27FC236}">
                    <a16:creationId xmlns:a16="http://schemas.microsoft.com/office/drawing/2014/main" id="{B0997E30-7954-424B-B684-F99B5BBC094C}"/>
                  </a:ext>
                </a:extLst>
              </p:cNvPr>
              <p:cNvSpPr/>
              <p:nvPr/>
            </p:nvSpPr>
            <p:spPr>
              <a:xfrm>
                <a:off x="1064972" y="4823435"/>
                <a:ext cx="508015" cy="568722"/>
              </a:xfrm>
              <a:prstGeom prst="roundRect">
                <a:avLst>
                  <a:gd name="adj" fmla="val 97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5" name="Picture 2" descr="Image result for list icon">
                <a:extLst>
                  <a:ext uri="{FF2B5EF4-FFF2-40B4-BE49-F238E27FC236}">
                    <a16:creationId xmlns:a16="http://schemas.microsoft.com/office/drawing/2014/main" id="{A07079BB-1E5B-4A98-8853-F5D4AC844AF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75704" y="4779502"/>
                <a:ext cx="669879" cy="669879"/>
              </a:xfrm>
              <a:prstGeom prst="rect">
                <a:avLst/>
              </a:prstGeom>
              <a:noFill/>
              <a:extLst>
                <a:ext uri="{909E8E84-426E-40DD-AFC4-6F175D3DCCD1}">
                  <a14:hiddenFill xmlns:a14="http://schemas.microsoft.com/office/drawing/2010/main">
                    <a:solidFill>
                      <a:srgbClr val="FFFFFF"/>
                    </a:solidFill>
                  </a14:hiddenFill>
                </a:ext>
              </a:extLst>
            </p:spPr>
          </p:pic>
        </p:grpSp>
        <p:pic>
          <p:nvPicPr>
            <p:cNvPr id="83" name="Picture 82">
              <a:extLst>
                <a:ext uri="{FF2B5EF4-FFF2-40B4-BE49-F238E27FC236}">
                  <a16:creationId xmlns:a16="http://schemas.microsoft.com/office/drawing/2014/main" id="{CF77C4FB-3AF8-420C-9F7E-C25FBF997FFE}"/>
                </a:ext>
              </a:extLst>
            </p:cNvPr>
            <p:cNvPicPr>
              <a:picLocks noChangeAspect="1"/>
            </p:cNvPicPr>
            <p:nvPr/>
          </p:nvPicPr>
          <p:blipFill rotWithShape="1">
            <a:blip r:embed="rId6">
              <a:extLst>
                <a:ext uri="{28A0092B-C50C-407E-A947-70E740481C1C}">
                  <a14:useLocalDpi xmlns:a14="http://schemas.microsoft.com/office/drawing/2010/main" val="0"/>
                </a:ext>
              </a:extLst>
            </a:blip>
            <a:srcRect l="35704" t="30457" r="36056" b="43290"/>
            <a:stretch/>
          </p:blipFill>
          <p:spPr>
            <a:xfrm>
              <a:off x="5160435" y="2699143"/>
              <a:ext cx="239309" cy="252884"/>
            </a:xfrm>
            <a:prstGeom prst="rect">
              <a:avLst/>
            </a:prstGeom>
          </p:spPr>
        </p:pic>
      </p:grpSp>
    </p:spTree>
    <p:extLst>
      <p:ext uri="{BB962C8B-B14F-4D97-AF65-F5344CB8AC3E}">
        <p14:creationId xmlns:p14="http://schemas.microsoft.com/office/powerpoint/2010/main" val="3772358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4"/>
                                        </p:tgtEl>
                                        <p:attrNameLst>
                                          <p:attrName>style.visibility</p:attrName>
                                        </p:attrNameLst>
                                      </p:cBhvr>
                                      <p:to>
                                        <p:strVal val="visible"/>
                                      </p:to>
                                    </p:set>
                                    <p:animEffect transition="in" filter="fade">
                                      <p:cBhvr>
                                        <p:cTn id="7" dur="500"/>
                                        <p:tgtEl>
                                          <p:spTgt spid="94"/>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93"/>
                                        </p:tgtEl>
                                        <p:attrNameLst>
                                          <p:attrName>style.visibility</p:attrName>
                                        </p:attrNameLst>
                                      </p:cBhvr>
                                      <p:to>
                                        <p:strVal val="visible"/>
                                      </p:to>
                                    </p:set>
                                    <p:animEffect transition="in" filter="fade">
                                      <p:cBhvr>
                                        <p:cTn id="10" dur="500"/>
                                        <p:tgtEl>
                                          <p:spTgt spid="93"/>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nodeType="withEffect">
                                  <p:stCondLst>
                                    <p:cond delay="0"/>
                                  </p:stCondLst>
                                  <p:childTnLst>
                                    <p:set>
                                      <p:cBhvr>
                                        <p:cTn id="15" dur="1" fill="hold">
                                          <p:stCondLst>
                                            <p:cond delay="0"/>
                                          </p:stCondLst>
                                        </p:cTn>
                                        <p:tgtEl>
                                          <p:spTgt spid="79"/>
                                        </p:tgtEl>
                                        <p:attrNameLst>
                                          <p:attrName>style.visibility</p:attrName>
                                        </p:attrNameLst>
                                      </p:cBhvr>
                                      <p:to>
                                        <p:strVal val="visible"/>
                                      </p:to>
                                    </p:set>
                                    <p:animEffect transition="in" filter="fade">
                                      <p:cBhvr>
                                        <p:cTn id="16" dur="500"/>
                                        <p:tgtEl>
                                          <p:spTgt spid="7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2"/>
                                        </p:tgtEl>
                                        <p:attrNameLst>
                                          <p:attrName>style.visibility</p:attrName>
                                        </p:attrNameLst>
                                      </p:cBhvr>
                                      <p:to>
                                        <p:strVal val="visible"/>
                                      </p:to>
                                    </p:set>
                                    <p:animEffect transition="in" filter="fade">
                                      <p:cBhvr>
                                        <p:cTn id="21" dur="500"/>
                                        <p:tgtEl>
                                          <p:spTgt spid="9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par>
                                <p:cTn id="27" presetID="10"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par>
                                <p:cTn id="30" presetID="10" presetClass="exit" presetSubtype="0" fill="hold" nodeType="withEffect">
                                  <p:stCondLst>
                                    <p:cond delay="0"/>
                                  </p:stCondLst>
                                  <p:childTnLst>
                                    <p:animEffect transition="out" filter="fade">
                                      <p:cBhvr>
                                        <p:cTn id="31" dur="500"/>
                                        <p:tgtEl>
                                          <p:spTgt spid="79"/>
                                        </p:tgtEl>
                                      </p:cBhvr>
                                    </p:animEffect>
                                    <p:set>
                                      <p:cBhvr>
                                        <p:cTn id="32" dur="1" fill="hold">
                                          <p:stCondLst>
                                            <p:cond delay="499"/>
                                          </p:stCondLst>
                                        </p:cTn>
                                        <p:tgtEl>
                                          <p:spTgt spid="79"/>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63"/>
                                        </p:tgtEl>
                                      </p:cBhvr>
                                    </p:animEffect>
                                    <p:set>
                                      <p:cBhvr>
                                        <p:cTn id="35" dur="1" fill="hold">
                                          <p:stCondLst>
                                            <p:cond delay="499"/>
                                          </p:stCondLst>
                                        </p:cTn>
                                        <p:tgtEl>
                                          <p:spTgt spid="63"/>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fade">
                                      <p:cBhvr>
                                        <p:cTn id="40" dur="500"/>
                                        <p:tgtEl>
                                          <p:spTgt spid="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09"/>
                                        </p:tgtEl>
                                        <p:attrNameLst>
                                          <p:attrName>style.visibility</p:attrName>
                                        </p:attrNameLst>
                                      </p:cBhvr>
                                      <p:to>
                                        <p:strVal val="visible"/>
                                      </p:to>
                                    </p:set>
                                    <p:animEffect transition="in" filter="fade">
                                      <p:cBhvr>
                                        <p:cTn id="43" dur="500"/>
                                        <p:tgtEl>
                                          <p:spTgt spid="109"/>
                                        </p:tgtEl>
                                      </p:cBhvr>
                                    </p:animEffect>
                                  </p:childTnLst>
                                </p:cTn>
                              </p:par>
                              <p:par>
                                <p:cTn id="44" presetID="10" presetClass="entr" presetSubtype="0" fill="hold" nodeType="withEffect">
                                  <p:stCondLst>
                                    <p:cond delay="0"/>
                                  </p:stCondLst>
                                  <p:childTnLst>
                                    <p:set>
                                      <p:cBhvr>
                                        <p:cTn id="45" dur="1" fill="hold">
                                          <p:stCondLst>
                                            <p:cond delay="0"/>
                                          </p:stCondLst>
                                        </p:cTn>
                                        <p:tgtEl>
                                          <p:spTgt spid="111"/>
                                        </p:tgtEl>
                                        <p:attrNameLst>
                                          <p:attrName>style.visibility</p:attrName>
                                        </p:attrNameLst>
                                      </p:cBhvr>
                                      <p:to>
                                        <p:strVal val="visible"/>
                                      </p:to>
                                    </p:set>
                                    <p:animEffect transition="in" filter="fade">
                                      <p:cBhvr>
                                        <p:cTn id="46" dur="500"/>
                                        <p:tgtEl>
                                          <p:spTgt spid="111"/>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44"/>
                                        </p:tgtEl>
                                        <p:attrNameLst>
                                          <p:attrName>style.visibility</p:attrName>
                                        </p:attrNameLst>
                                      </p:cBhvr>
                                      <p:to>
                                        <p:strVal val="visible"/>
                                      </p:to>
                                    </p:set>
                                    <p:animEffect transition="in" filter="fade">
                                      <p:cBhvr>
                                        <p:cTn id="49" dur="500"/>
                                        <p:tgtEl>
                                          <p:spTgt spid="44"/>
                                        </p:tgtEl>
                                      </p:cBhvr>
                                    </p:animEffect>
                                  </p:childTnLst>
                                </p:cTn>
                              </p:par>
                              <p:par>
                                <p:cTn id="50" presetID="10" presetClass="exit" presetSubtype="0" fill="hold" grpId="0" nodeType="withEffect">
                                  <p:stCondLst>
                                    <p:cond delay="0"/>
                                  </p:stCondLst>
                                  <p:childTnLst>
                                    <p:animEffect transition="out" filter="fade">
                                      <p:cBhvr>
                                        <p:cTn id="51" dur="500"/>
                                        <p:tgtEl>
                                          <p:spTgt spid="93"/>
                                        </p:tgtEl>
                                      </p:cBhvr>
                                    </p:animEffect>
                                    <p:set>
                                      <p:cBhvr>
                                        <p:cTn id="52" dur="1" fill="hold">
                                          <p:stCondLst>
                                            <p:cond delay="499"/>
                                          </p:stCondLst>
                                        </p:cTn>
                                        <p:tgtEl>
                                          <p:spTgt spid="93"/>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54"/>
                                        </p:tgtEl>
                                        <p:attrNameLst>
                                          <p:attrName>style.visibility</p:attrName>
                                        </p:attrNameLst>
                                      </p:cBhvr>
                                      <p:to>
                                        <p:strVal val="visible"/>
                                      </p:to>
                                    </p:set>
                                    <p:animEffect transition="in" filter="fade">
                                      <p:cBhvr>
                                        <p:cTn id="57" dur="500"/>
                                        <p:tgtEl>
                                          <p:spTgt spid="54"/>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2"/>
                                        </p:tgtEl>
                                        <p:attrNameLst>
                                          <p:attrName>style.visibility</p:attrName>
                                        </p:attrNameLst>
                                      </p:cBhvr>
                                      <p:to>
                                        <p:strVal val="visible"/>
                                      </p:to>
                                    </p:set>
                                    <p:animEffect transition="in" filter="fade">
                                      <p:cBhvr>
                                        <p:cTn id="62" dur="500"/>
                                        <p:tgtEl>
                                          <p:spTgt spid="1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27"/>
                                        </p:tgtEl>
                                        <p:attrNameLst>
                                          <p:attrName>style.visibility</p:attrName>
                                        </p:attrNameLst>
                                      </p:cBhvr>
                                      <p:to>
                                        <p:strVal val="visible"/>
                                      </p:to>
                                    </p:set>
                                    <p:animEffect transition="in" filter="fade">
                                      <p:cBhvr>
                                        <p:cTn id="67" dur="500"/>
                                        <p:tgtEl>
                                          <p:spTgt spid="127"/>
                                        </p:tgtEl>
                                      </p:cBhvr>
                                    </p:animEffect>
                                  </p:childTnLst>
                                </p:cTn>
                              </p:par>
                              <p:par>
                                <p:cTn id="68" presetID="10" presetClass="entr" presetSubtype="0" fill="hold" nodeType="withEffect">
                                  <p:stCondLst>
                                    <p:cond delay="0"/>
                                  </p:stCondLst>
                                  <p:childTnLst>
                                    <p:set>
                                      <p:cBhvr>
                                        <p:cTn id="69" dur="1" fill="hold">
                                          <p:stCondLst>
                                            <p:cond delay="0"/>
                                          </p:stCondLst>
                                        </p:cTn>
                                        <p:tgtEl>
                                          <p:spTgt spid="14">
                                            <p:txEl>
                                              <p:pRg st="0" end="0"/>
                                            </p:txEl>
                                          </p:spTgt>
                                        </p:tgtEl>
                                        <p:attrNameLst>
                                          <p:attrName>style.visibility</p:attrName>
                                        </p:attrNameLst>
                                      </p:cBhvr>
                                      <p:to>
                                        <p:strVal val="visible"/>
                                      </p:to>
                                    </p:set>
                                    <p:animEffect transition="in" filter="fade">
                                      <p:cBhvr>
                                        <p:cTn id="70" dur="500"/>
                                        <p:tgtEl>
                                          <p:spTgt spid="14">
                                            <p:txEl>
                                              <p:pRg st="0" end="0"/>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14">
                                            <p:txEl>
                                              <p:pRg st="1" end="1"/>
                                            </p:txEl>
                                          </p:spTgt>
                                        </p:tgtEl>
                                        <p:attrNameLst>
                                          <p:attrName>style.visibility</p:attrName>
                                        </p:attrNameLst>
                                      </p:cBhvr>
                                      <p:to>
                                        <p:strVal val="visible"/>
                                      </p:to>
                                    </p:set>
                                    <p:animEffect transition="in" filter="fade">
                                      <p:cBhvr>
                                        <p:cTn id="73" dur="500"/>
                                        <p:tgtEl>
                                          <p:spTgt spid="14">
                                            <p:txEl>
                                              <p:pRg st="1" end="1"/>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15"/>
                                        </p:tgtEl>
                                        <p:attrNameLst>
                                          <p:attrName>style.visibility</p:attrName>
                                        </p:attrNameLst>
                                      </p:cBhvr>
                                      <p:to>
                                        <p:strVal val="visible"/>
                                      </p:to>
                                    </p:set>
                                    <p:animEffect transition="in" filter="fade">
                                      <p:cBhvr>
                                        <p:cTn id="78" dur="500"/>
                                        <p:tgtEl>
                                          <p:spTgt spid="15"/>
                                        </p:tgtEl>
                                      </p:cBhvr>
                                    </p:animEffect>
                                  </p:childTnLst>
                                </p:cTn>
                              </p:par>
                              <p:par>
                                <p:cTn id="79" presetID="10" presetClass="entr" presetSubtype="0" fill="hold" nodeType="withEffect">
                                  <p:stCondLst>
                                    <p:cond delay="0"/>
                                  </p:stCondLst>
                                  <p:childTnLst>
                                    <p:set>
                                      <p:cBhvr>
                                        <p:cTn id="80" dur="1" fill="hold">
                                          <p:stCondLst>
                                            <p:cond delay="0"/>
                                          </p:stCondLst>
                                        </p:cTn>
                                        <p:tgtEl>
                                          <p:spTgt spid="14">
                                            <p:txEl>
                                              <p:pRg st="2" end="2"/>
                                            </p:txEl>
                                          </p:spTgt>
                                        </p:tgtEl>
                                        <p:attrNameLst>
                                          <p:attrName>style.visibility</p:attrName>
                                        </p:attrNameLst>
                                      </p:cBhvr>
                                      <p:to>
                                        <p:strVal val="visible"/>
                                      </p:to>
                                    </p:set>
                                    <p:animEffect transition="in" filter="fade">
                                      <p:cBhvr>
                                        <p:cTn id="81" dur="500"/>
                                        <p:tgtEl>
                                          <p:spTgt spid="14">
                                            <p:txEl>
                                              <p:pRg st="2" end="2"/>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129"/>
                                        </p:tgtEl>
                                        <p:attrNameLst>
                                          <p:attrName>style.visibility</p:attrName>
                                        </p:attrNameLst>
                                      </p:cBhvr>
                                      <p:to>
                                        <p:strVal val="visible"/>
                                      </p:to>
                                    </p:set>
                                    <p:animEffect transition="in" filter="fade">
                                      <p:cBhvr>
                                        <p:cTn id="86" dur="500"/>
                                        <p:tgtEl>
                                          <p:spTgt spid="1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3" grpId="1" animBg="1"/>
      <p:bldP spid="94" grpId="0" animBg="1"/>
      <p:bldP spid="92" grpId="0"/>
      <p:bldP spid="109" grpId="0"/>
      <p:bldP spid="127" grpId="0" animBg="1"/>
      <p:bldP spid="129" grpId="0" animBg="1"/>
      <p:bldP spid="44" grpId="0" animBg="1"/>
      <p:bldP spid="1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F2E7283-1D2F-4BBF-A3B4-8F406EE71E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8661" y="5513746"/>
            <a:ext cx="1805889" cy="1108298"/>
          </a:xfrm>
          <a:prstGeom prst="rect">
            <a:avLst/>
          </a:prstGeom>
        </p:spPr>
      </p:pic>
      <p:pic>
        <p:nvPicPr>
          <p:cNvPr id="8" name="Picture 7">
            <a:extLst>
              <a:ext uri="{FF2B5EF4-FFF2-40B4-BE49-F238E27FC236}">
                <a16:creationId xmlns:a16="http://schemas.microsoft.com/office/drawing/2014/main" id="{36D3603A-35EB-4424-B0D5-7F1629A52F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713" y="5513746"/>
            <a:ext cx="1805889" cy="1108298"/>
          </a:xfrm>
          <a:prstGeom prst="rect">
            <a:avLst/>
          </a:prstGeom>
        </p:spPr>
      </p:pic>
      <p:sp>
        <p:nvSpPr>
          <p:cNvPr id="2" name="Title 1">
            <a:extLst>
              <a:ext uri="{FF2B5EF4-FFF2-40B4-BE49-F238E27FC236}">
                <a16:creationId xmlns:a16="http://schemas.microsoft.com/office/drawing/2014/main" id="{2D035FF3-3B27-462F-AEB8-954D61AB61E9}"/>
              </a:ext>
            </a:extLst>
          </p:cNvPr>
          <p:cNvSpPr>
            <a:spLocks noGrp="1"/>
          </p:cNvSpPr>
          <p:nvPr>
            <p:ph type="title"/>
          </p:nvPr>
        </p:nvSpPr>
        <p:spPr/>
        <p:txBody>
          <a:bodyPr/>
          <a:lstStyle/>
          <a:p>
            <a:r>
              <a:rPr lang="en-US" dirty="0"/>
              <a:t>Test Intent Comparator</a:t>
            </a:r>
          </a:p>
        </p:txBody>
      </p:sp>
      <p:sp>
        <p:nvSpPr>
          <p:cNvPr id="3" name="Content Placeholder 2">
            <a:extLst>
              <a:ext uri="{FF2B5EF4-FFF2-40B4-BE49-F238E27FC236}">
                <a16:creationId xmlns:a16="http://schemas.microsoft.com/office/drawing/2014/main" id="{B6AF0692-66D0-4142-8BEA-D2E722646865}"/>
              </a:ext>
            </a:extLst>
          </p:cNvPr>
          <p:cNvSpPr>
            <a:spLocks noGrp="1"/>
          </p:cNvSpPr>
          <p:nvPr>
            <p:ph idx="1"/>
          </p:nvPr>
        </p:nvSpPr>
        <p:spPr>
          <a:xfrm>
            <a:off x="628650" y="1825626"/>
            <a:ext cx="7886700" cy="1881136"/>
          </a:xfrm>
        </p:spPr>
        <p:txBody>
          <a:bodyPr>
            <a:normAutofit/>
          </a:bodyPr>
          <a:lstStyle/>
          <a:p>
            <a:pPr marL="0" indent="0">
              <a:buNone/>
            </a:pPr>
            <a:r>
              <a:rPr lang="en-US" dirty="0"/>
              <a:t>Intent similarity of two tests</a:t>
            </a:r>
          </a:p>
          <a:p>
            <a:pPr lvl="1"/>
            <a:r>
              <a:rPr lang="en-US" dirty="0"/>
              <a:t>Degree of similarity to which test executions are dependent on the test inputs</a:t>
            </a:r>
          </a:p>
          <a:p>
            <a:pPr lvl="1"/>
            <a:r>
              <a:rPr lang="en-US" dirty="0"/>
              <a:t>Structural similarity between path conditions</a:t>
            </a:r>
          </a:p>
        </p:txBody>
      </p:sp>
      <p:sp>
        <p:nvSpPr>
          <p:cNvPr id="4" name="Rectangle 3">
            <a:extLst>
              <a:ext uri="{FF2B5EF4-FFF2-40B4-BE49-F238E27FC236}">
                <a16:creationId xmlns:a16="http://schemas.microsoft.com/office/drawing/2014/main" id="{C0953314-3D0F-4D8D-9AFF-7A844B8CE30E}"/>
              </a:ext>
            </a:extLst>
          </p:cNvPr>
          <p:cNvSpPr/>
          <p:nvPr/>
        </p:nvSpPr>
        <p:spPr>
          <a:xfrm>
            <a:off x="280697" y="5681030"/>
            <a:ext cx="1410770" cy="67809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Compare</a:t>
            </a:r>
          </a:p>
          <a:p>
            <a:pPr algn="ctr"/>
            <a:r>
              <a:rPr lang="en-US" dirty="0"/>
              <a:t>Clauses</a:t>
            </a:r>
          </a:p>
        </p:txBody>
      </p:sp>
      <p:sp>
        <p:nvSpPr>
          <p:cNvPr id="5" name="Rectangle 4">
            <a:extLst>
              <a:ext uri="{FF2B5EF4-FFF2-40B4-BE49-F238E27FC236}">
                <a16:creationId xmlns:a16="http://schemas.microsoft.com/office/drawing/2014/main" id="{EFB81788-840C-4B98-BD03-634B4354EEB5}"/>
              </a:ext>
            </a:extLst>
          </p:cNvPr>
          <p:cNvSpPr/>
          <p:nvPr/>
        </p:nvSpPr>
        <p:spPr>
          <a:xfrm>
            <a:off x="2912349" y="5681029"/>
            <a:ext cx="1498514" cy="67809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Compare</a:t>
            </a:r>
          </a:p>
          <a:p>
            <a:pPr algn="ctr"/>
            <a:r>
              <a:rPr lang="en-US" dirty="0"/>
              <a:t>Complete PCs</a:t>
            </a:r>
          </a:p>
        </p:txBody>
      </p:sp>
      <p:sp>
        <p:nvSpPr>
          <p:cNvPr id="6" name="Arrow: Right 5">
            <a:extLst>
              <a:ext uri="{FF2B5EF4-FFF2-40B4-BE49-F238E27FC236}">
                <a16:creationId xmlns:a16="http://schemas.microsoft.com/office/drawing/2014/main" id="{8350671C-2F70-4AD7-B869-F740366064BD}"/>
              </a:ext>
            </a:extLst>
          </p:cNvPr>
          <p:cNvSpPr/>
          <p:nvPr/>
        </p:nvSpPr>
        <p:spPr>
          <a:xfrm>
            <a:off x="2017762" y="5845413"/>
            <a:ext cx="596756" cy="339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grpSp>
        <p:nvGrpSpPr>
          <p:cNvPr id="10" name="Group 9">
            <a:extLst>
              <a:ext uri="{FF2B5EF4-FFF2-40B4-BE49-F238E27FC236}">
                <a16:creationId xmlns:a16="http://schemas.microsoft.com/office/drawing/2014/main" id="{2FF2D06F-3D43-49A0-BEB0-178F9801628D}"/>
              </a:ext>
            </a:extLst>
          </p:cNvPr>
          <p:cNvGrpSpPr/>
          <p:nvPr/>
        </p:nvGrpSpPr>
        <p:grpSpPr>
          <a:xfrm>
            <a:off x="0" y="317277"/>
            <a:ext cx="4721173" cy="5094781"/>
            <a:chOff x="0" y="317277"/>
            <a:chExt cx="4721173" cy="5094781"/>
          </a:xfrm>
        </p:grpSpPr>
        <p:pic>
          <p:nvPicPr>
            <p:cNvPr id="11" name="Picture 10">
              <a:extLst>
                <a:ext uri="{FF2B5EF4-FFF2-40B4-BE49-F238E27FC236}">
                  <a16:creationId xmlns:a16="http://schemas.microsoft.com/office/drawing/2014/main" id="{6EED183A-7AFF-4A38-8AC4-4A5DEE5B95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17277"/>
              <a:ext cx="4721173" cy="5094781"/>
            </a:xfrm>
            <a:prstGeom prst="rect">
              <a:avLst/>
            </a:prstGeom>
          </p:spPr>
        </p:pic>
        <p:sp>
          <p:nvSpPr>
            <p:cNvPr id="12" name="TextBox 11">
              <a:extLst>
                <a:ext uri="{FF2B5EF4-FFF2-40B4-BE49-F238E27FC236}">
                  <a16:creationId xmlns:a16="http://schemas.microsoft.com/office/drawing/2014/main" id="{CEE98A67-A65F-4884-8CBA-A719733ADF8A}"/>
                </a:ext>
              </a:extLst>
            </p:cNvPr>
            <p:cNvSpPr txBox="1"/>
            <p:nvPr/>
          </p:nvSpPr>
          <p:spPr>
            <a:xfrm>
              <a:off x="190070" y="585445"/>
              <a:ext cx="2221634" cy="387534"/>
            </a:xfrm>
            <a:prstGeom prst="rect">
              <a:avLst/>
            </a:prstGeom>
            <a:noFill/>
          </p:spPr>
          <p:txBody>
            <a:bodyPr wrap="none" rtlCol="0">
              <a:spAutoFit/>
            </a:bodyPr>
            <a:lstStyle/>
            <a:p>
              <a:r>
                <a:rPr lang="en-US" dirty="0"/>
                <a:t>Expression tree forest</a:t>
              </a:r>
            </a:p>
          </p:txBody>
        </p:sp>
        <p:grpSp>
          <p:nvGrpSpPr>
            <p:cNvPr id="13" name="Group 12">
              <a:extLst>
                <a:ext uri="{FF2B5EF4-FFF2-40B4-BE49-F238E27FC236}">
                  <a16:creationId xmlns:a16="http://schemas.microsoft.com/office/drawing/2014/main" id="{3CA74D6C-81D7-4001-BC01-CC23FD2A4F50}"/>
                </a:ext>
              </a:extLst>
            </p:cNvPr>
            <p:cNvGrpSpPr/>
            <p:nvPr/>
          </p:nvGrpSpPr>
          <p:grpSpPr>
            <a:xfrm>
              <a:off x="269415" y="1445942"/>
              <a:ext cx="1728410" cy="1318917"/>
              <a:chOff x="269415" y="1445942"/>
              <a:chExt cx="1728410" cy="1318917"/>
            </a:xfrm>
          </p:grpSpPr>
          <p:sp>
            <p:nvSpPr>
              <p:cNvPr id="39" name="Rectangle: Rounded Corners 38">
                <a:extLst>
                  <a:ext uri="{FF2B5EF4-FFF2-40B4-BE49-F238E27FC236}">
                    <a16:creationId xmlns:a16="http://schemas.microsoft.com/office/drawing/2014/main" id="{84E74AFF-BB4F-45E6-9D67-BAB0361BB9E3}"/>
                  </a:ext>
                </a:extLst>
              </p:cNvPr>
              <p:cNvSpPr/>
              <p:nvPr/>
            </p:nvSpPr>
            <p:spPr>
              <a:xfrm>
                <a:off x="1286234" y="2465026"/>
                <a:ext cx="711591" cy="299833"/>
              </a:xfrm>
              <a:prstGeom prst="roundRect">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40" name="Rectangle: Rounded Corners 39">
                <a:extLst>
                  <a:ext uri="{FF2B5EF4-FFF2-40B4-BE49-F238E27FC236}">
                    <a16:creationId xmlns:a16="http://schemas.microsoft.com/office/drawing/2014/main" id="{8574AA75-1479-439E-85CA-ADD076B416AA}"/>
                  </a:ext>
                </a:extLst>
              </p:cNvPr>
              <p:cNvSpPr/>
              <p:nvPr/>
            </p:nvSpPr>
            <p:spPr>
              <a:xfrm>
                <a:off x="269415" y="2465026"/>
                <a:ext cx="711591" cy="299833"/>
              </a:xfrm>
              <a:prstGeom prst="roundRect">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rgbClr val="FF0000"/>
                    </a:solidFill>
                  </a:rPr>
                  <a:t>s1</a:t>
                </a:r>
              </a:p>
            </p:txBody>
          </p:sp>
          <p:sp>
            <p:nvSpPr>
              <p:cNvPr id="41" name="Rectangle: Rounded Corners 40">
                <a:extLst>
                  <a:ext uri="{FF2B5EF4-FFF2-40B4-BE49-F238E27FC236}">
                    <a16:creationId xmlns:a16="http://schemas.microsoft.com/office/drawing/2014/main" id="{CB92EEF0-3619-4576-88E0-D498D01B2E9B}"/>
                  </a:ext>
                </a:extLst>
              </p:cNvPr>
              <p:cNvSpPr/>
              <p:nvPr/>
            </p:nvSpPr>
            <p:spPr>
              <a:xfrm>
                <a:off x="769731" y="1857031"/>
                <a:ext cx="711591" cy="299833"/>
              </a:xfrm>
              <a:prstGeom prst="roundRect">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&lt;</a:t>
                </a:r>
              </a:p>
            </p:txBody>
          </p:sp>
          <p:cxnSp>
            <p:nvCxnSpPr>
              <p:cNvPr id="42" name="Straight Arrow Connector 41">
                <a:extLst>
                  <a:ext uri="{FF2B5EF4-FFF2-40B4-BE49-F238E27FC236}">
                    <a16:creationId xmlns:a16="http://schemas.microsoft.com/office/drawing/2014/main" id="{E228A0C8-0CD4-464A-8DFE-FDB5D158989C}"/>
                  </a:ext>
                </a:extLst>
              </p:cNvPr>
              <p:cNvCxnSpPr>
                <a:cxnSpLocks/>
                <a:stCxn id="41" idx="2"/>
                <a:endCxn id="40" idx="0"/>
              </p:cNvCxnSpPr>
              <p:nvPr/>
            </p:nvCxnSpPr>
            <p:spPr>
              <a:xfrm flipH="1">
                <a:off x="625211" y="2156864"/>
                <a:ext cx="500316" cy="30816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4E7ACD5A-BD4B-48D5-9B1E-00D936C4A98A}"/>
                  </a:ext>
                </a:extLst>
              </p:cNvPr>
              <p:cNvCxnSpPr>
                <a:cxnSpLocks/>
                <a:stCxn id="41" idx="2"/>
                <a:endCxn id="39" idx="0"/>
              </p:cNvCxnSpPr>
              <p:nvPr/>
            </p:nvCxnSpPr>
            <p:spPr>
              <a:xfrm>
                <a:off x="1125527" y="2156864"/>
                <a:ext cx="516503" cy="30816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E93E94B3-93AD-4B76-8532-4C10E078F5FA}"/>
                  </a:ext>
                </a:extLst>
              </p:cNvPr>
              <p:cNvSpPr txBox="1"/>
              <p:nvPr/>
            </p:nvSpPr>
            <p:spPr>
              <a:xfrm>
                <a:off x="496175" y="1445942"/>
                <a:ext cx="1200970" cy="369332"/>
              </a:xfrm>
              <a:prstGeom prst="rect">
                <a:avLst/>
              </a:prstGeom>
              <a:noFill/>
            </p:spPr>
            <p:txBody>
              <a:bodyPr wrap="none" rtlCol="0">
                <a:spAutoFit/>
              </a:bodyPr>
              <a:lstStyle/>
              <a:p>
                <a:r>
                  <a:rPr lang="en-US" dirty="0"/>
                  <a:t>c1: (</a:t>
                </a:r>
                <a:r>
                  <a:rPr lang="en-US" dirty="0">
                    <a:solidFill>
                      <a:srgbClr val="FF0000"/>
                    </a:solidFill>
                  </a:rPr>
                  <a:t>s1</a:t>
                </a:r>
                <a:r>
                  <a:rPr lang="en-US" dirty="0"/>
                  <a:t> &lt; 0)</a:t>
                </a:r>
              </a:p>
            </p:txBody>
          </p:sp>
        </p:grpSp>
        <p:grpSp>
          <p:nvGrpSpPr>
            <p:cNvPr id="14" name="Group 13">
              <a:extLst>
                <a:ext uri="{FF2B5EF4-FFF2-40B4-BE49-F238E27FC236}">
                  <a16:creationId xmlns:a16="http://schemas.microsoft.com/office/drawing/2014/main" id="{9413E7AC-E410-4D1B-9D99-4613E0563A15}"/>
                </a:ext>
              </a:extLst>
            </p:cNvPr>
            <p:cNvGrpSpPr/>
            <p:nvPr/>
          </p:nvGrpSpPr>
          <p:grpSpPr>
            <a:xfrm>
              <a:off x="244458" y="3012188"/>
              <a:ext cx="1728410" cy="1895626"/>
              <a:chOff x="244458" y="3012188"/>
              <a:chExt cx="1728410" cy="1895626"/>
            </a:xfrm>
          </p:grpSpPr>
          <p:sp>
            <p:nvSpPr>
              <p:cNvPr id="31" name="Rectangle: Rounded Corners 30">
                <a:extLst>
                  <a:ext uri="{FF2B5EF4-FFF2-40B4-BE49-F238E27FC236}">
                    <a16:creationId xmlns:a16="http://schemas.microsoft.com/office/drawing/2014/main" id="{BB6284BA-CD6D-459B-8E8B-A29C032742E2}"/>
                  </a:ext>
                </a:extLst>
              </p:cNvPr>
              <p:cNvSpPr/>
              <p:nvPr/>
            </p:nvSpPr>
            <p:spPr>
              <a:xfrm>
                <a:off x="244458" y="4607981"/>
                <a:ext cx="711591" cy="299833"/>
              </a:xfrm>
              <a:prstGeom prst="roundRect">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rgbClr val="0070C0"/>
                    </a:solidFill>
                  </a:rPr>
                  <a:t>s2</a:t>
                </a:r>
              </a:p>
            </p:txBody>
          </p:sp>
          <p:sp>
            <p:nvSpPr>
              <p:cNvPr id="32" name="Rectangle: Rounded Corners 31">
                <a:extLst>
                  <a:ext uri="{FF2B5EF4-FFF2-40B4-BE49-F238E27FC236}">
                    <a16:creationId xmlns:a16="http://schemas.microsoft.com/office/drawing/2014/main" id="{E01A547F-6317-4F81-8B5B-1CFCCA4770EC}"/>
                  </a:ext>
                </a:extLst>
              </p:cNvPr>
              <p:cNvSpPr/>
              <p:nvPr/>
            </p:nvSpPr>
            <p:spPr>
              <a:xfrm>
                <a:off x="744774" y="4019975"/>
                <a:ext cx="711591" cy="299833"/>
              </a:xfrm>
              <a:prstGeom prst="roundRect">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&lt;</a:t>
                </a:r>
              </a:p>
            </p:txBody>
          </p:sp>
          <p:cxnSp>
            <p:nvCxnSpPr>
              <p:cNvPr id="33" name="Straight Arrow Connector 32">
                <a:extLst>
                  <a:ext uri="{FF2B5EF4-FFF2-40B4-BE49-F238E27FC236}">
                    <a16:creationId xmlns:a16="http://schemas.microsoft.com/office/drawing/2014/main" id="{92145720-B1A7-4435-B71E-4399A2B40F0F}"/>
                  </a:ext>
                </a:extLst>
              </p:cNvPr>
              <p:cNvCxnSpPr>
                <a:cxnSpLocks/>
                <a:stCxn id="32" idx="2"/>
                <a:endCxn id="31" idx="0"/>
              </p:cNvCxnSpPr>
              <p:nvPr/>
            </p:nvCxnSpPr>
            <p:spPr>
              <a:xfrm flipH="1">
                <a:off x="600254" y="4319807"/>
                <a:ext cx="500316" cy="28817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AAAA7C6-96A4-4B13-9C9D-362869486897}"/>
                  </a:ext>
                </a:extLst>
              </p:cNvPr>
              <p:cNvCxnSpPr>
                <a:cxnSpLocks/>
                <a:stCxn id="32" idx="2"/>
                <a:endCxn id="36" idx="0"/>
              </p:cNvCxnSpPr>
              <p:nvPr/>
            </p:nvCxnSpPr>
            <p:spPr>
              <a:xfrm>
                <a:off x="1100570" y="4319807"/>
                <a:ext cx="516503" cy="28817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Rounded Corners 34">
                <a:extLst>
                  <a:ext uri="{FF2B5EF4-FFF2-40B4-BE49-F238E27FC236}">
                    <a16:creationId xmlns:a16="http://schemas.microsoft.com/office/drawing/2014/main" id="{C9EC6EDE-6C2F-4F1A-BCCB-398FCBA828BA}"/>
                  </a:ext>
                </a:extLst>
              </p:cNvPr>
              <p:cNvSpPr/>
              <p:nvPr/>
            </p:nvSpPr>
            <p:spPr>
              <a:xfrm>
                <a:off x="752146" y="3423640"/>
                <a:ext cx="711591" cy="299833"/>
              </a:xfrm>
              <a:prstGeom prst="roundRect">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a:t>
                </a:r>
              </a:p>
            </p:txBody>
          </p:sp>
          <p:sp>
            <p:nvSpPr>
              <p:cNvPr id="36" name="Rectangle: Rounded Corners 35">
                <a:extLst>
                  <a:ext uri="{FF2B5EF4-FFF2-40B4-BE49-F238E27FC236}">
                    <a16:creationId xmlns:a16="http://schemas.microsoft.com/office/drawing/2014/main" id="{DE33B776-4042-4744-96AB-3C90EBAE2418}"/>
                  </a:ext>
                </a:extLst>
              </p:cNvPr>
              <p:cNvSpPr/>
              <p:nvPr/>
            </p:nvSpPr>
            <p:spPr>
              <a:xfrm>
                <a:off x="1261277" y="4607981"/>
                <a:ext cx="711591" cy="299833"/>
              </a:xfrm>
              <a:prstGeom prst="roundRect">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cxnSp>
            <p:nvCxnSpPr>
              <p:cNvPr id="37" name="Straight Arrow Connector 36">
                <a:extLst>
                  <a:ext uri="{FF2B5EF4-FFF2-40B4-BE49-F238E27FC236}">
                    <a16:creationId xmlns:a16="http://schemas.microsoft.com/office/drawing/2014/main" id="{FBF04FBB-BABE-455F-9044-1A85868F0352}"/>
                  </a:ext>
                </a:extLst>
              </p:cNvPr>
              <p:cNvCxnSpPr>
                <a:stCxn id="35" idx="2"/>
                <a:endCxn id="32" idx="0"/>
              </p:cNvCxnSpPr>
              <p:nvPr/>
            </p:nvCxnSpPr>
            <p:spPr>
              <a:xfrm flipH="1">
                <a:off x="1100570" y="3723473"/>
                <a:ext cx="7372" cy="29650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FB4342FE-7297-4D90-9977-600C592FCB0B}"/>
                  </a:ext>
                </a:extLst>
              </p:cNvPr>
              <p:cNvSpPr txBox="1"/>
              <p:nvPr/>
            </p:nvSpPr>
            <p:spPr>
              <a:xfrm>
                <a:off x="433751" y="3012188"/>
                <a:ext cx="1316386" cy="369332"/>
              </a:xfrm>
              <a:prstGeom prst="rect">
                <a:avLst/>
              </a:prstGeom>
              <a:noFill/>
            </p:spPr>
            <p:txBody>
              <a:bodyPr wrap="none" rtlCol="0">
                <a:spAutoFit/>
              </a:bodyPr>
              <a:lstStyle/>
              <a:p>
                <a:r>
                  <a:rPr lang="en-US" dirty="0"/>
                  <a:t>c2: ¬(</a:t>
                </a:r>
                <a:r>
                  <a:rPr lang="en-US" dirty="0">
                    <a:solidFill>
                      <a:srgbClr val="0070C0"/>
                    </a:solidFill>
                  </a:rPr>
                  <a:t>s2</a:t>
                </a:r>
                <a:r>
                  <a:rPr lang="en-US" dirty="0"/>
                  <a:t> &lt; 0)</a:t>
                </a:r>
              </a:p>
            </p:txBody>
          </p:sp>
        </p:grpSp>
        <p:grpSp>
          <p:nvGrpSpPr>
            <p:cNvPr id="15" name="Group 14">
              <a:extLst>
                <a:ext uri="{FF2B5EF4-FFF2-40B4-BE49-F238E27FC236}">
                  <a16:creationId xmlns:a16="http://schemas.microsoft.com/office/drawing/2014/main" id="{51776F29-1D32-411E-8B2C-CD4B08B7AD29}"/>
                </a:ext>
              </a:extLst>
            </p:cNvPr>
            <p:cNvGrpSpPr/>
            <p:nvPr/>
          </p:nvGrpSpPr>
          <p:grpSpPr>
            <a:xfrm>
              <a:off x="2263002" y="1822281"/>
              <a:ext cx="2119364" cy="2546561"/>
              <a:chOff x="2263002" y="1822281"/>
              <a:chExt cx="2119364" cy="2546561"/>
            </a:xfrm>
          </p:grpSpPr>
          <p:sp>
            <p:nvSpPr>
              <p:cNvPr id="19" name="Rectangle: Rounded Corners 18">
                <a:extLst>
                  <a:ext uri="{FF2B5EF4-FFF2-40B4-BE49-F238E27FC236}">
                    <a16:creationId xmlns:a16="http://schemas.microsoft.com/office/drawing/2014/main" id="{2C6EB767-CA19-43DC-ABCA-53C611974EB9}"/>
                  </a:ext>
                </a:extLst>
              </p:cNvPr>
              <p:cNvSpPr/>
              <p:nvPr/>
            </p:nvSpPr>
            <p:spPr>
              <a:xfrm>
                <a:off x="2263003" y="3469343"/>
                <a:ext cx="711591" cy="299833"/>
              </a:xfrm>
              <a:prstGeom prst="roundRect">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a:t>
                </a:r>
              </a:p>
            </p:txBody>
          </p:sp>
          <p:sp>
            <p:nvSpPr>
              <p:cNvPr id="20" name="Rectangle: Rounded Corners 19">
                <a:extLst>
                  <a:ext uri="{FF2B5EF4-FFF2-40B4-BE49-F238E27FC236}">
                    <a16:creationId xmlns:a16="http://schemas.microsoft.com/office/drawing/2014/main" id="{A6B43D44-DD84-4201-A16E-51E596A0F494}"/>
                  </a:ext>
                </a:extLst>
              </p:cNvPr>
              <p:cNvSpPr/>
              <p:nvPr/>
            </p:nvSpPr>
            <p:spPr>
              <a:xfrm>
                <a:off x="2607977" y="2839694"/>
                <a:ext cx="711591" cy="299833"/>
              </a:xfrm>
              <a:prstGeom prst="roundRect">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a:t>
                </a:r>
              </a:p>
            </p:txBody>
          </p:sp>
          <p:sp>
            <p:nvSpPr>
              <p:cNvPr id="21" name="Rectangle: Rounded Corners 20">
                <a:extLst>
                  <a:ext uri="{FF2B5EF4-FFF2-40B4-BE49-F238E27FC236}">
                    <a16:creationId xmlns:a16="http://schemas.microsoft.com/office/drawing/2014/main" id="{1FB3B541-5625-4DA6-8FD2-B6D10104F40B}"/>
                  </a:ext>
                </a:extLst>
              </p:cNvPr>
              <p:cNvSpPr/>
              <p:nvPr/>
            </p:nvSpPr>
            <p:spPr>
              <a:xfrm>
                <a:off x="3670775" y="2839694"/>
                <a:ext cx="711591" cy="299833"/>
              </a:xfrm>
              <a:prstGeom prst="roundRect">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22" name="Rectangle: Rounded Corners 21">
                <a:extLst>
                  <a:ext uri="{FF2B5EF4-FFF2-40B4-BE49-F238E27FC236}">
                    <a16:creationId xmlns:a16="http://schemas.microsoft.com/office/drawing/2014/main" id="{40719FD7-F2E7-4FFC-85C9-0EB6CD2CE963}"/>
                  </a:ext>
                </a:extLst>
              </p:cNvPr>
              <p:cNvSpPr/>
              <p:nvPr/>
            </p:nvSpPr>
            <p:spPr>
              <a:xfrm>
                <a:off x="3124480" y="2250023"/>
                <a:ext cx="711591" cy="299833"/>
              </a:xfrm>
              <a:prstGeom prst="roundRect">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a:t>
                </a:r>
              </a:p>
            </p:txBody>
          </p:sp>
          <p:sp>
            <p:nvSpPr>
              <p:cNvPr id="23" name="Rectangle: Rounded Corners 22">
                <a:extLst>
                  <a:ext uri="{FF2B5EF4-FFF2-40B4-BE49-F238E27FC236}">
                    <a16:creationId xmlns:a16="http://schemas.microsoft.com/office/drawing/2014/main" id="{E9846A13-A4BC-4DFB-9E79-A8C3EC7F9D43}"/>
                  </a:ext>
                </a:extLst>
              </p:cNvPr>
              <p:cNvSpPr/>
              <p:nvPr/>
            </p:nvSpPr>
            <p:spPr>
              <a:xfrm>
                <a:off x="2263002" y="4069009"/>
                <a:ext cx="711591" cy="299833"/>
              </a:xfrm>
              <a:prstGeom prst="roundRect">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rgbClr val="FF0000"/>
                    </a:solidFill>
                  </a:rPr>
                  <a:t>s1</a:t>
                </a:r>
              </a:p>
            </p:txBody>
          </p:sp>
          <p:sp>
            <p:nvSpPr>
              <p:cNvPr id="24" name="Rectangle: Rounded Corners 23">
                <a:extLst>
                  <a:ext uri="{FF2B5EF4-FFF2-40B4-BE49-F238E27FC236}">
                    <a16:creationId xmlns:a16="http://schemas.microsoft.com/office/drawing/2014/main" id="{CEE6B3D8-C0E5-4A53-A694-3D87395EE26C}"/>
                  </a:ext>
                </a:extLst>
              </p:cNvPr>
              <p:cNvSpPr/>
              <p:nvPr/>
            </p:nvSpPr>
            <p:spPr>
              <a:xfrm>
                <a:off x="3124480" y="3469343"/>
                <a:ext cx="711591" cy="299833"/>
              </a:xfrm>
              <a:prstGeom prst="roundRect">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rgbClr val="0070C0"/>
                    </a:solidFill>
                  </a:rPr>
                  <a:t>s2</a:t>
                </a:r>
              </a:p>
            </p:txBody>
          </p:sp>
          <p:cxnSp>
            <p:nvCxnSpPr>
              <p:cNvPr id="25" name="Straight Arrow Connector 24">
                <a:extLst>
                  <a:ext uri="{FF2B5EF4-FFF2-40B4-BE49-F238E27FC236}">
                    <a16:creationId xmlns:a16="http://schemas.microsoft.com/office/drawing/2014/main" id="{B45DB43A-C360-4CAB-BB57-795A3EFCC0B7}"/>
                  </a:ext>
                </a:extLst>
              </p:cNvPr>
              <p:cNvCxnSpPr>
                <a:stCxn id="22" idx="2"/>
                <a:endCxn id="20" idx="0"/>
              </p:cNvCxnSpPr>
              <p:nvPr/>
            </p:nvCxnSpPr>
            <p:spPr>
              <a:xfrm flipH="1">
                <a:off x="2963773" y="2549856"/>
                <a:ext cx="516503" cy="28983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025EED5-2B3C-4B45-852A-1D8EB74958EE}"/>
                  </a:ext>
                </a:extLst>
              </p:cNvPr>
              <p:cNvCxnSpPr>
                <a:stCxn id="22" idx="2"/>
                <a:endCxn id="21" idx="0"/>
              </p:cNvCxnSpPr>
              <p:nvPr/>
            </p:nvCxnSpPr>
            <p:spPr>
              <a:xfrm>
                <a:off x="3480276" y="2549856"/>
                <a:ext cx="546295" cy="28983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D1C86AB4-9403-467D-92FB-86889F32274C}"/>
                  </a:ext>
                </a:extLst>
              </p:cNvPr>
              <p:cNvCxnSpPr>
                <a:stCxn id="20" idx="2"/>
                <a:endCxn id="19" idx="0"/>
              </p:cNvCxnSpPr>
              <p:nvPr/>
            </p:nvCxnSpPr>
            <p:spPr>
              <a:xfrm flipH="1">
                <a:off x="2618799" y="3139527"/>
                <a:ext cx="344974" cy="32981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8758E11-060C-43B2-AC5A-DB2815448FE4}"/>
                  </a:ext>
                </a:extLst>
              </p:cNvPr>
              <p:cNvCxnSpPr>
                <a:stCxn id="20" idx="2"/>
                <a:endCxn id="24" idx="0"/>
              </p:cNvCxnSpPr>
              <p:nvPr/>
            </p:nvCxnSpPr>
            <p:spPr>
              <a:xfrm>
                <a:off x="2963773" y="3139527"/>
                <a:ext cx="516503" cy="32981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8FC1EC6-30D3-4AAC-B091-DD8EC45F718B}"/>
                  </a:ext>
                </a:extLst>
              </p:cNvPr>
              <p:cNvCxnSpPr>
                <a:stCxn id="19" idx="2"/>
                <a:endCxn id="23" idx="0"/>
              </p:cNvCxnSpPr>
              <p:nvPr/>
            </p:nvCxnSpPr>
            <p:spPr>
              <a:xfrm flipH="1">
                <a:off x="2618798" y="3769176"/>
                <a:ext cx="1" cy="29983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066C07D2-91F8-455E-93DA-EA6D29670F63}"/>
                  </a:ext>
                </a:extLst>
              </p:cNvPr>
              <p:cNvSpPr txBox="1"/>
              <p:nvPr/>
            </p:nvSpPr>
            <p:spPr>
              <a:xfrm>
                <a:off x="2517610" y="1822281"/>
                <a:ext cx="1752403" cy="369332"/>
              </a:xfrm>
              <a:prstGeom prst="rect">
                <a:avLst/>
              </a:prstGeom>
              <a:noFill/>
            </p:spPr>
            <p:txBody>
              <a:bodyPr wrap="none" rtlCol="0">
                <a:spAutoFit/>
              </a:bodyPr>
              <a:lstStyle/>
              <a:p>
                <a:r>
                  <a:rPr lang="en-US" dirty="0"/>
                  <a:t>c3: (- </a:t>
                </a:r>
                <a:r>
                  <a:rPr lang="en-US" dirty="0">
                    <a:solidFill>
                      <a:srgbClr val="FF0000"/>
                    </a:solidFill>
                  </a:rPr>
                  <a:t>s1</a:t>
                </a:r>
                <a:r>
                  <a:rPr lang="en-US" dirty="0"/>
                  <a:t> + </a:t>
                </a:r>
                <a:r>
                  <a:rPr lang="en-US" dirty="0">
                    <a:solidFill>
                      <a:srgbClr val="0070C0"/>
                    </a:solidFill>
                  </a:rPr>
                  <a:t>s2</a:t>
                </a:r>
                <a:r>
                  <a:rPr lang="en-US" dirty="0"/>
                  <a:t> = 5)</a:t>
                </a:r>
              </a:p>
            </p:txBody>
          </p:sp>
        </p:grpSp>
        <p:cxnSp>
          <p:nvCxnSpPr>
            <p:cNvPr id="16" name="Straight Connector 15">
              <a:extLst>
                <a:ext uri="{FF2B5EF4-FFF2-40B4-BE49-F238E27FC236}">
                  <a16:creationId xmlns:a16="http://schemas.microsoft.com/office/drawing/2014/main" id="{3CC39A7E-A218-49DF-9CAC-FB3ECC77387A}"/>
                </a:ext>
              </a:extLst>
            </p:cNvPr>
            <p:cNvCxnSpPr/>
            <p:nvPr/>
          </p:nvCxnSpPr>
          <p:spPr>
            <a:xfrm>
              <a:off x="2136858" y="1455048"/>
              <a:ext cx="0" cy="3706762"/>
            </a:xfrm>
            <a:prstGeom prst="line">
              <a:avLst/>
            </a:prstGeom>
            <a:ln w="19050">
              <a:prstDash val="lg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0634185-8066-4C50-B467-A0AA60CEFF9E}"/>
                </a:ext>
              </a:extLst>
            </p:cNvPr>
            <p:cNvCxnSpPr>
              <a:cxnSpLocks/>
            </p:cNvCxnSpPr>
            <p:nvPr/>
          </p:nvCxnSpPr>
          <p:spPr>
            <a:xfrm>
              <a:off x="195496" y="2943000"/>
              <a:ext cx="1802329" cy="0"/>
            </a:xfrm>
            <a:prstGeom prst="line">
              <a:avLst/>
            </a:prstGeom>
            <a:ln w="19050">
              <a:prstDash val="lgDash"/>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E52379CB-3D30-4B77-9E71-164C54D4C9FE}"/>
                </a:ext>
              </a:extLst>
            </p:cNvPr>
            <p:cNvSpPr txBox="1"/>
            <p:nvPr/>
          </p:nvSpPr>
          <p:spPr>
            <a:xfrm>
              <a:off x="190070" y="871038"/>
              <a:ext cx="1596912" cy="369332"/>
            </a:xfrm>
            <a:prstGeom prst="rect">
              <a:avLst/>
            </a:prstGeom>
            <a:noFill/>
          </p:spPr>
          <p:txBody>
            <a:bodyPr wrap="none" rtlCol="0">
              <a:spAutoFit/>
            </a:bodyPr>
            <a:lstStyle/>
            <a:p>
              <a:r>
                <a:rPr lang="en-US" dirty="0"/>
                <a:t>(</a:t>
              </a:r>
              <a:r>
                <a:rPr lang="en-US" dirty="0">
                  <a:solidFill>
                    <a:srgbClr val="FF0000"/>
                  </a:solidFill>
                </a:rPr>
                <a:t>s1 </a:t>
              </a:r>
              <a:r>
                <a:rPr lang="en-US" dirty="0"/>
                <a:t>= -2, </a:t>
              </a:r>
              <a:r>
                <a:rPr lang="en-US" dirty="0">
                  <a:solidFill>
                    <a:schemeClr val="accent1"/>
                  </a:solidFill>
                </a:rPr>
                <a:t>s2</a:t>
              </a:r>
              <a:r>
                <a:rPr lang="en-US" dirty="0"/>
                <a:t> = 3)</a:t>
              </a:r>
            </a:p>
          </p:txBody>
        </p:sp>
      </p:grpSp>
      <p:grpSp>
        <p:nvGrpSpPr>
          <p:cNvPr id="46" name="Group 45">
            <a:extLst>
              <a:ext uri="{FF2B5EF4-FFF2-40B4-BE49-F238E27FC236}">
                <a16:creationId xmlns:a16="http://schemas.microsoft.com/office/drawing/2014/main" id="{908F5BB6-18D8-4B37-BA81-9BDF38C66AE7}"/>
              </a:ext>
            </a:extLst>
          </p:cNvPr>
          <p:cNvGrpSpPr/>
          <p:nvPr/>
        </p:nvGrpSpPr>
        <p:grpSpPr>
          <a:xfrm>
            <a:off x="4543074" y="1240370"/>
            <a:ext cx="4721173" cy="5602365"/>
            <a:chOff x="4543074" y="1240370"/>
            <a:chExt cx="4721173" cy="5602365"/>
          </a:xfrm>
        </p:grpSpPr>
        <p:pic>
          <p:nvPicPr>
            <p:cNvPr id="47" name="Picture 46">
              <a:extLst>
                <a:ext uri="{FF2B5EF4-FFF2-40B4-BE49-F238E27FC236}">
                  <a16:creationId xmlns:a16="http://schemas.microsoft.com/office/drawing/2014/main" id="{C8DD26E2-2C74-4376-AD74-E1F2E5392C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43074" y="1240370"/>
              <a:ext cx="4721173" cy="5602365"/>
            </a:xfrm>
            <a:prstGeom prst="rect">
              <a:avLst/>
            </a:prstGeom>
          </p:spPr>
        </p:pic>
        <p:sp>
          <p:nvSpPr>
            <p:cNvPr id="48" name="TextBox 47">
              <a:extLst>
                <a:ext uri="{FF2B5EF4-FFF2-40B4-BE49-F238E27FC236}">
                  <a16:creationId xmlns:a16="http://schemas.microsoft.com/office/drawing/2014/main" id="{2F09595F-0BD4-4D65-92B8-7C74B843C62E}"/>
                </a:ext>
              </a:extLst>
            </p:cNvPr>
            <p:cNvSpPr txBox="1"/>
            <p:nvPr/>
          </p:nvSpPr>
          <p:spPr>
            <a:xfrm>
              <a:off x="4718491" y="1552143"/>
              <a:ext cx="2221634" cy="387534"/>
            </a:xfrm>
            <a:prstGeom prst="rect">
              <a:avLst/>
            </a:prstGeom>
            <a:noFill/>
          </p:spPr>
          <p:txBody>
            <a:bodyPr wrap="none" rtlCol="0">
              <a:spAutoFit/>
            </a:bodyPr>
            <a:lstStyle/>
            <a:p>
              <a:r>
                <a:rPr lang="en-US" dirty="0"/>
                <a:t>Expression tree forest</a:t>
              </a:r>
            </a:p>
          </p:txBody>
        </p:sp>
        <p:grpSp>
          <p:nvGrpSpPr>
            <p:cNvPr id="49" name="Group 48">
              <a:extLst>
                <a:ext uri="{FF2B5EF4-FFF2-40B4-BE49-F238E27FC236}">
                  <a16:creationId xmlns:a16="http://schemas.microsoft.com/office/drawing/2014/main" id="{B86E2829-B6B5-4235-9E25-A7DBD511CF80}"/>
                </a:ext>
              </a:extLst>
            </p:cNvPr>
            <p:cNvGrpSpPr/>
            <p:nvPr/>
          </p:nvGrpSpPr>
          <p:grpSpPr>
            <a:xfrm>
              <a:off x="4787532" y="4442865"/>
              <a:ext cx="1728410" cy="1895626"/>
              <a:chOff x="244458" y="3012188"/>
              <a:chExt cx="1728410" cy="1895626"/>
            </a:xfrm>
          </p:grpSpPr>
          <p:sp>
            <p:nvSpPr>
              <p:cNvPr id="73" name="Rectangle: Rounded Corners 72">
                <a:extLst>
                  <a:ext uri="{FF2B5EF4-FFF2-40B4-BE49-F238E27FC236}">
                    <a16:creationId xmlns:a16="http://schemas.microsoft.com/office/drawing/2014/main" id="{F6A7AF2C-AC05-4DBD-A661-75841AD3894D}"/>
                  </a:ext>
                </a:extLst>
              </p:cNvPr>
              <p:cNvSpPr/>
              <p:nvPr/>
            </p:nvSpPr>
            <p:spPr>
              <a:xfrm>
                <a:off x="244458" y="4607981"/>
                <a:ext cx="711591" cy="299833"/>
              </a:xfrm>
              <a:prstGeom prst="roundRect">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rgbClr val="0070C0"/>
                    </a:solidFill>
                  </a:rPr>
                  <a:t>s2</a:t>
                </a:r>
              </a:p>
            </p:txBody>
          </p:sp>
          <p:sp>
            <p:nvSpPr>
              <p:cNvPr id="74" name="Rectangle: Rounded Corners 73">
                <a:extLst>
                  <a:ext uri="{FF2B5EF4-FFF2-40B4-BE49-F238E27FC236}">
                    <a16:creationId xmlns:a16="http://schemas.microsoft.com/office/drawing/2014/main" id="{A5D93E43-CF8C-4E61-9FF0-2916EAE0F927}"/>
                  </a:ext>
                </a:extLst>
              </p:cNvPr>
              <p:cNvSpPr/>
              <p:nvPr/>
            </p:nvSpPr>
            <p:spPr>
              <a:xfrm>
                <a:off x="744774" y="4019975"/>
                <a:ext cx="711591" cy="299833"/>
              </a:xfrm>
              <a:prstGeom prst="roundRect">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&lt;</a:t>
                </a:r>
              </a:p>
            </p:txBody>
          </p:sp>
          <p:cxnSp>
            <p:nvCxnSpPr>
              <p:cNvPr id="75" name="Straight Arrow Connector 74">
                <a:extLst>
                  <a:ext uri="{FF2B5EF4-FFF2-40B4-BE49-F238E27FC236}">
                    <a16:creationId xmlns:a16="http://schemas.microsoft.com/office/drawing/2014/main" id="{C8EDFA36-8A73-4161-A93C-86DF8B07B46C}"/>
                  </a:ext>
                </a:extLst>
              </p:cNvPr>
              <p:cNvCxnSpPr>
                <a:cxnSpLocks/>
                <a:stCxn id="74" idx="2"/>
                <a:endCxn id="73" idx="0"/>
              </p:cNvCxnSpPr>
              <p:nvPr/>
            </p:nvCxnSpPr>
            <p:spPr>
              <a:xfrm flipH="1">
                <a:off x="600254" y="4319807"/>
                <a:ext cx="500316" cy="28817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A63BDDBB-9BC5-4032-8171-FF55A40DCEDB}"/>
                  </a:ext>
                </a:extLst>
              </p:cNvPr>
              <p:cNvCxnSpPr>
                <a:cxnSpLocks/>
                <a:stCxn id="74" idx="2"/>
                <a:endCxn id="78" idx="0"/>
              </p:cNvCxnSpPr>
              <p:nvPr/>
            </p:nvCxnSpPr>
            <p:spPr>
              <a:xfrm>
                <a:off x="1100570" y="4319807"/>
                <a:ext cx="516503" cy="28817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Rectangle: Rounded Corners 76">
                <a:extLst>
                  <a:ext uri="{FF2B5EF4-FFF2-40B4-BE49-F238E27FC236}">
                    <a16:creationId xmlns:a16="http://schemas.microsoft.com/office/drawing/2014/main" id="{C61CFCD8-E836-4FEA-9B5F-00738FCE28EF}"/>
                  </a:ext>
                </a:extLst>
              </p:cNvPr>
              <p:cNvSpPr/>
              <p:nvPr/>
            </p:nvSpPr>
            <p:spPr>
              <a:xfrm>
                <a:off x="752146" y="3423640"/>
                <a:ext cx="711591" cy="299833"/>
              </a:xfrm>
              <a:prstGeom prst="roundRect">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a:t>
                </a:r>
              </a:p>
            </p:txBody>
          </p:sp>
          <p:sp>
            <p:nvSpPr>
              <p:cNvPr id="78" name="Rectangle: Rounded Corners 77">
                <a:extLst>
                  <a:ext uri="{FF2B5EF4-FFF2-40B4-BE49-F238E27FC236}">
                    <a16:creationId xmlns:a16="http://schemas.microsoft.com/office/drawing/2014/main" id="{96E17B1B-BC41-44C0-9F78-2212B104B2B1}"/>
                  </a:ext>
                </a:extLst>
              </p:cNvPr>
              <p:cNvSpPr/>
              <p:nvPr/>
            </p:nvSpPr>
            <p:spPr>
              <a:xfrm>
                <a:off x="1261277" y="4607981"/>
                <a:ext cx="711591" cy="299833"/>
              </a:xfrm>
              <a:prstGeom prst="roundRect">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cxnSp>
            <p:nvCxnSpPr>
              <p:cNvPr id="79" name="Straight Arrow Connector 78">
                <a:extLst>
                  <a:ext uri="{FF2B5EF4-FFF2-40B4-BE49-F238E27FC236}">
                    <a16:creationId xmlns:a16="http://schemas.microsoft.com/office/drawing/2014/main" id="{6036DD16-24D8-45EA-BF26-7BDC46E3A6E1}"/>
                  </a:ext>
                </a:extLst>
              </p:cNvPr>
              <p:cNvCxnSpPr>
                <a:stCxn id="77" idx="2"/>
                <a:endCxn id="74" idx="0"/>
              </p:cNvCxnSpPr>
              <p:nvPr/>
            </p:nvCxnSpPr>
            <p:spPr>
              <a:xfrm flipH="1">
                <a:off x="1100570" y="3723473"/>
                <a:ext cx="7372" cy="29650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807A864D-93CC-4593-8C2D-6F3F6258585E}"/>
                  </a:ext>
                </a:extLst>
              </p:cNvPr>
              <p:cNvSpPr txBox="1"/>
              <p:nvPr/>
            </p:nvSpPr>
            <p:spPr>
              <a:xfrm>
                <a:off x="433751" y="3012188"/>
                <a:ext cx="1367682" cy="369332"/>
              </a:xfrm>
              <a:prstGeom prst="rect">
                <a:avLst/>
              </a:prstGeom>
              <a:noFill/>
            </p:spPr>
            <p:txBody>
              <a:bodyPr wrap="none" rtlCol="0">
                <a:spAutoFit/>
              </a:bodyPr>
              <a:lstStyle/>
              <a:p>
                <a:r>
                  <a:rPr lang="en-US" dirty="0"/>
                  <a:t>c2’: ¬(</a:t>
                </a:r>
                <a:r>
                  <a:rPr lang="en-US" dirty="0">
                    <a:solidFill>
                      <a:srgbClr val="0070C0"/>
                    </a:solidFill>
                  </a:rPr>
                  <a:t>s2</a:t>
                </a:r>
                <a:r>
                  <a:rPr lang="en-US" dirty="0"/>
                  <a:t> &lt; 0)</a:t>
                </a:r>
              </a:p>
            </p:txBody>
          </p:sp>
        </p:grpSp>
        <p:grpSp>
          <p:nvGrpSpPr>
            <p:cNvPr id="50" name="Group 49">
              <a:extLst>
                <a:ext uri="{FF2B5EF4-FFF2-40B4-BE49-F238E27FC236}">
                  <a16:creationId xmlns:a16="http://schemas.microsoft.com/office/drawing/2014/main" id="{0909EDCA-7025-4E2F-B69D-68E0BF086237}"/>
                </a:ext>
              </a:extLst>
            </p:cNvPr>
            <p:cNvGrpSpPr/>
            <p:nvPr/>
          </p:nvGrpSpPr>
          <p:grpSpPr>
            <a:xfrm>
              <a:off x="6806077" y="3252958"/>
              <a:ext cx="2119363" cy="1946895"/>
              <a:chOff x="2263003" y="1822281"/>
              <a:chExt cx="2119363" cy="1946895"/>
            </a:xfrm>
          </p:grpSpPr>
          <p:sp>
            <p:nvSpPr>
              <p:cNvPr id="63" name="Rectangle: Rounded Corners 62">
                <a:extLst>
                  <a:ext uri="{FF2B5EF4-FFF2-40B4-BE49-F238E27FC236}">
                    <a16:creationId xmlns:a16="http://schemas.microsoft.com/office/drawing/2014/main" id="{A82A94AE-C470-442E-B602-B297B993EB3D}"/>
                  </a:ext>
                </a:extLst>
              </p:cNvPr>
              <p:cNvSpPr/>
              <p:nvPr/>
            </p:nvSpPr>
            <p:spPr>
              <a:xfrm>
                <a:off x="2263003" y="3469343"/>
                <a:ext cx="711591" cy="299833"/>
              </a:xfrm>
              <a:prstGeom prst="roundRect">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rgbClr val="FF0000"/>
                    </a:solidFill>
                  </a:rPr>
                  <a:t>s1</a:t>
                </a:r>
              </a:p>
            </p:txBody>
          </p:sp>
          <p:sp>
            <p:nvSpPr>
              <p:cNvPr id="64" name="Rectangle: Rounded Corners 63">
                <a:extLst>
                  <a:ext uri="{FF2B5EF4-FFF2-40B4-BE49-F238E27FC236}">
                    <a16:creationId xmlns:a16="http://schemas.microsoft.com/office/drawing/2014/main" id="{D3A4A9DE-2246-4407-A698-80B268458806}"/>
                  </a:ext>
                </a:extLst>
              </p:cNvPr>
              <p:cNvSpPr/>
              <p:nvPr/>
            </p:nvSpPr>
            <p:spPr>
              <a:xfrm>
                <a:off x="2607977" y="2839694"/>
                <a:ext cx="711591" cy="299833"/>
              </a:xfrm>
              <a:prstGeom prst="roundRect">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a:t>
                </a:r>
              </a:p>
            </p:txBody>
          </p:sp>
          <p:sp>
            <p:nvSpPr>
              <p:cNvPr id="65" name="Rectangle: Rounded Corners 64">
                <a:extLst>
                  <a:ext uri="{FF2B5EF4-FFF2-40B4-BE49-F238E27FC236}">
                    <a16:creationId xmlns:a16="http://schemas.microsoft.com/office/drawing/2014/main" id="{3C9A553C-1C34-4328-96B2-0F262134E74E}"/>
                  </a:ext>
                </a:extLst>
              </p:cNvPr>
              <p:cNvSpPr/>
              <p:nvPr/>
            </p:nvSpPr>
            <p:spPr>
              <a:xfrm>
                <a:off x="3670775" y="2839694"/>
                <a:ext cx="711591" cy="299833"/>
              </a:xfrm>
              <a:prstGeom prst="roundRect">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66" name="Rectangle: Rounded Corners 65">
                <a:extLst>
                  <a:ext uri="{FF2B5EF4-FFF2-40B4-BE49-F238E27FC236}">
                    <a16:creationId xmlns:a16="http://schemas.microsoft.com/office/drawing/2014/main" id="{D2477439-F686-4874-B11C-294D223C7B46}"/>
                  </a:ext>
                </a:extLst>
              </p:cNvPr>
              <p:cNvSpPr/>
              <p:nvPr/>
            </p:nvSpPr>
            <p:spPr>
              <a:xfrm>
                <a:off x="3124480" y="2250023"/>
                <a:ext cx="711591" cy="299833"/>
              </a:xfrm>
              <a:prstGeom prst="roundRect">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a:t>
                </a:r>
              </a:p>
            </p:txBody>
          </p:sp>
          <p:sp>
            <p:nvSpPr>
              <p:cNvPr id="67" name="Rectangle: Rounded Corners 66">
                <a:extLst>
                  <a:ext uri="{FF2B5EF4-FFF2-40B4-BE49-F238E27FC236}">
                    <a16:creationId xmlns:a16="http://schemas.microsoft.com/office/drawing/2014/main" id="{DA2126B5-B5E4-48C6-9157-639F2C56EFFD}"/>
                  </a:ext>
                </a:extLst>
              </p:cNvPr>
              <p:cNvSpPr/>
              <p:nvPr/>
            </p:nvSpPr>
            <p:spPr>
              <a:xfrm>
                <a:off x="3124480" y="3469343"/>
                <a:ext cx="711591" cy="299833"/>
              </a:xfrm>
              <a:prstGeom prst="roundRect">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rgbClr val="0070C0"/>
                    </a:solidFill>
                  </a:rPr>
                  <a:t>s2</a:t>
                </a:r>
              </a:p>
            </p:txBody>
          </p:sp>
          <p:cxnSp>
            <p:nvCxnSpPr>
              <p:cNvPr id="68" name="Straight Arrow Connector 67">
                <a:extLst>
                  <a:ext uri="{FF2B5EF4-FFF2-40B4-BE49-F238E27FC236}">
                    <a16:creationId xmlns:a16="http://schemas.microsoft.com/office/drawing/2014/main" id="{9107B348-FD94-4C6C-9FC0-7EEF48D72450}"/>
                  </a:ext>
                </a:extLst>
              </p:cNvPr>
              <p:cNvCxnSpPr>
                <a:stCxn id="66" idx="2"/>
                <a:endCxn id="64" idx="0"/>
              </p:cNvCxnSpPr>
              <p:nvPr/>
            </p:nvCxnSpPr>
            <p:spPr>
              <a:xfrm flipH="1">
                <a:off x="2963773" y="2549856"/>
                <a:ext cx="516503" cy="28983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FFFD6E01-3EF0-4F87-9A57-192503FE9377}"/>
                  </a:ext>
                </a:extLst>
              </p:cNvPr>
              <p:cNvCxnSpPr>
                <a:stCxn id="66" idx="2"/>
                <a:endCxn id="65" idx="0"/>
              </p:cNvCxnSpPr>
              <p:nvPr/>
            </p:nvCxnSpPr>
            <p:spPr>
              <a:xfrm>
                <a:off x="3480276" y="2549856"/>
                <a:ext cx="546295" cy="28983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8D176E63-4DC0-4BDB-AE5B-BB07B1E2636B}"/>
                  </a:ext>
                </a:extLst>
              </p:cNvPr>
              <p:cNvCxnSpPr>
                <a:stCxn id="64" idx="2"/>
                <a:endCxn id="63" idx="0"/>
              </p:cNvCxnSpPr>
              <p:nvPr/>
            </p:nvCxnSpPr>
            <p:spPr>
              <a:xfrm flipH="1">
                <a:off x="2618799" y="3139527"/>
                <a:ext cx="344974" cy="32981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6F18EDEB-EF94-43D3-891F-CE474D5BF8C6}"/>
                  </a:ext>
                </a:extLst>
              </p:cNvPr>
              <p:cNvCxnSpPr>
                <a:stCxn id="64" idx="2"/>
                <a:endCxn id="67" idx="0"/>
              </p:cNvCxnSpPr>
              <p:nvPr/>
            </p:nvCxnSpPr>
            <p:spPr>
              <a:xfrm>
                <a:off x="2963773" y="3139527"/>
                <a:ext cx="516503" cy="32981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724C90C8-49A0-420D-ABD6-0A6AD85E3CEA}"/>
                  </a:ext>
                </a:extLst>
              </p:cNvPr>
              <p:cNvSpPr txBox="1"/>
              <p:nvPr/>
            </p:nvSpPr>
            <p:spPr>
              <a:xfrm>
                <a:off x="2517610" y="1822281"/>
                <a:ext cx="1681871" cy="369332"/>
              </a:xfrm>
              <a:prstGeom prst="rect">
                <a:avLst/>
              </a:prstGeom>
              <a:noFill/>
            </p:spPr>
            <p:txBody>
              <a:bodyPr wrap="none" rtlCol="0">
                <a:spAutoFit/>
              </a:bodyPr>
              <a:lstStyle/>
              <a:p>
                <a:r>
                  <a:rPr lang="en-US" dirty="0"/>
                  <a:t>c3’: (</a:t>
                </a:r>
                <a:r>
                  <a:rPr lang="en-US" dirty="0">
                    <a:solidFill>
                      <a:srgbClr val="FF0000"/>
                    </a:solidFill>
                  </a:rPr>
                  <a:t>s1</a:t>
                </a:r>
                <a:r>
                  <a:rPr lang="en-US" dirty="0"/>
                  <a:t> + </a:t>
                </a:r>
                <a:r>
                  <a:rPr lang="en-US" dirty="0">
                    <a:solidFill>
                      <a:srgbClr val="0070C0"/>
                    </a:solidFill>
                  </a:rPr>
                  <a:t>s2</a:t>
                </a:r>
                <a:r>
                  <a:rPr lang="en-US" dirty="0"/>
                  <a:t> = 5)</a:t>
                </a:r>
              </a:p>
            </p:txBody>
          </p:sp>
        </p:grpSp>
        <p:cxnSp>
          <p:nvCxnSpPr>
            <p:cNvPr id="51" name="Straight Connector 50">
              <a:extLst>
                <a:ext uri="{FF2B5EF4-FFF2-40B4-BE49-F238E27FC236}">
                  <a16:creationId xmlns:a16="http://schemas.microsoft.com/office/drawing/2014/main" id="{B8949A3A-E41D-4D7D-A29B-388983B5DD4A}"/>
                </a:ext>
              </a:extLst>
            </p:cNvPr>
            <p:cNvCxnSpPr>
              <a:cxnSpLocks/>
            </p:cNvCxnSpPr>
            <p:nvPr/>
          </p:nvCxnSpPr>
          <p:spPr>
            <a:xfrm>
              <a:off x="6679932" y="2310945"/>
              <a:ext cx="0" cy="4281542"/>
            </a:xfrm>
            <a:prstGeom prst="line">
              <a:avLst/>
            </a:prstGeom>
            <a:ln w="19050">
              <a:prstDash val="lgDash"/>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2F91381A-3994-47AC-97D4-1135573C52C0}"/>
                </a:ext>
              </a:extLst>
            </p:cNvPr>
            <p:cNvCxnSpPr>
              <a:cxnSpLocks/>
            </p:cNvCxnSpPr>
            <p:nvPr/>
          </p:nvCxnSpPr>
          <p:spPr>
            <a:xfrm>
              <a:off x="4738570" y="4373677"/>
              <a:ext cx="1802329" cy="0"/>
            </a:xfrm>
            <a:prstGeom prst="line">
              <a:avLst/>
            </a:prstGeom>
            <a:ln w="19050">
              <a:prstDash val="lgDash"/>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E433FE90-33C7-44C1-962F-E5ABB244DF44}"/>
                </a:ext>
              </a:extLst>
            </p:cNvPr>
            <p:cNvSpPr txBox="1"/>
            <p:nvPr/>
          </p:nvSpPr>
          <p:spPr>
            <a:xfrm>
              <a:off x="4718491" y="1837736"/>
              <a:ext cx="1526380" cy="369332"/>
            </a:xfrm>
            <a:prstGeom prst="rect">
              <a:avLst/>
            </a:prstGeom>
            <a:noFill/>
          </p:spPr>
          <p:txBody>
            <a:bodyPr wrap="none" rtlCol="0">
              <a:spAutoFit/>
            </a:bodyPr>
            <a:lstStyle/>
            <a:p>
              <a:r>
                <a:rPr lang="en-US" dirty="0"/>
                <a:t>(</a:t>
              </a:r>
              <a:r>
                <a:rPr lang="en-US" dirty="0">
                  <a:solidFill>
                    <a:srgbClr val="FF0000"/>
                  </a:solidFill>
                </a:rPr>
                <a:t>s1 </a:t>
              </a:r>
              <a:r>
                <a:rPr lang="en-US" dirty="0"/>
                <a:t>= 2, </a:t>
              </a:r>
              <a:r>
                <a:rPr lang="en-US" dirty="0">
                  <a:solidFill>
                    <a:schemeClr val="accent1"/>
                  </a:solidFill>
                </a:rPr>
                <a:t>s2</a:t>
              </a:r>
              <a:r>
                <a:rPr lang="en-US" dirty="0"/>
                <a:t> = 3)</a:t>
              </a:r>
            </a:p>
          </p:txBody>
        </p:sp>
        <p:grpSp>
          <p:nvGrpSpPr>
            <p:cNvPr id="54" name="Group 53">
              <a:extLst>
                <a:ext uri="{FF2B5EF4-FFF2-40B4-BE49-F238E27FC236}">
                  <a16:creationId xmlns:a16="http://schemas.microsoft.com/office/drawing/2014/main" id="{549AB539-6E2E-4D5F-A5C4-8E0ADD44C800}"/>
                </a:ext>
              </a:extLst>
            </p:cNvPr>
            <p:cNvGrpSpPr/>
            <p:nvPr/>
          </p:nvGrpSpPr>
          <p:grpSpPr>
            <a:xfrm>
              <a:off x="4796461" y="2287868"/>
              <a:ext cx="1728410" cy="1895626"/>
              <a:chOff x="244458" y="3012188"/>
              <a:chExt cx="1728410" cy="1895626"/>
            </a:xfrm>
          </p:grpSpPr>
          <p:sp>
            <p:nvSpPr>
              <p:cNvPr id="55" name="Rectangle: Rounded Corners 54">
                <a:extLst>
                  <a:ext uri="{FF2B5EF4-FFF2-40B4-BE49-F238E27FC236}">
                    <a16:creationId xmlns:a16="http://schemas.microsoft.com/office/drawing/2014/main" id="{4CF6E6C5-CFB1-4AFD-9A71-389C88880226}"/>
                  </a:ext>
                </a:extLst>
              </p:cNvPr>
              <p:cNvSpPr/>
              <p:nvPr/>
            </p:nvSpPr>
            <p:spPr>
              <a:xfrm>
                <a:off x="244458" y="4607981"/>
                <a:ext cx="711591" cy="299833"/>
              </a:xfrm>
              <a:prstGeom prst="roundRect">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rgbClr val="FF0000"/>
                    </a:solidFill>
                  </a:rPr>
                  <a:t>s1</a:t>
                </a:r>
              </a:p>
            </p:txBody>
          </p:sp>
          <p:sp>
            <p:nvSpPr>
              <p:cNvPr id="56" name="Rectangle: Rounded Corners 55">
                <a:extLst>
                  <a:ext uri="{FF2B5EF4-FFF2-40B4-BE49-F238E27FC236}">
                    <a16:creationId xmlns:a16="http://schemas.microsoft.com/office/drawing/2014/main" id="{05C31F19-197D-4257-97A0-B8F9D8E2BD0D}"/>
                  </a:ext>
                </a:extLst>
              </p:cNvPr>
              <p:cNvSpPr/>
              <p:nvPr/>
            </p:nvSpPr>
            <p:spPr>
              <a:xfrm>
                <a:off x="744774" y="4019975"/>
                <a:ext cx="711591" cy="299833"/>
              </a:xfrm>
              <a:prstGeom prst="roundRect">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&lt;</a:t>
                </a:r>
              </a:p>
            </p:txBody>
          </p:sp>
          <p:cxnSp>
            <p:nvCxnSpPr>
              <p:cNvPr id="57" name="Straight Arrow Connector 56">
                <a:extLst>
                  <a:ext uri="{FF2B5EF4-FFF2-40B4-BE49-F238E27FC236}">
                    <a16:creationId xmlns:a16="http://schemas.microsoft.com/office/drawing/2014/main" id="{F25A05A9-B9B6-4562-BF0D-041EE4E5C0B4}"/>
                  </a:ext>
                </a:extLst>
              </p:cNvPr>
              <p:cNvCxnSpPr>
                <a:cxnSpLocks/>
                <a:stCxn id="56" idx="2"/>
                <a:endCxn id="55" idx="0"/>
              </p:cNvCxnSpPr>
              <p:nvPr/>
            </p:nvCxnSpPr>
            <p:spPr>
              <a:xfrm flipH="1">
                <a:off x="600254" y="4319807"/>
                <a:ext cx="500316" cy="28817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C21889F2-C9A2-4960-8B01-C8C5B20A449A}"/>
                  </a:ext>
                </a:extLst>
              </p:cNvPr>
              <p:cNvCxnSpPr>
                <a:cxnSpLocks/>
                <a:stCxn id="56" idx="2"/>
                <a:endCxn id="60" idx="0"/>
              </p:cNvCxnSpPr>
              <p:nvPr/>
            </p:nvCxnSpPr>
            <p:spPr>
              <a:xfrm>
                <a:off x="1100570" y="4319807"/>
                <a:ext cx="516503" cy="28817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Rectangle: Rounded Corners 58">
                <a:extLst>
                  <a:ext uri="{FF2B5EF4-FFF2-40B4-BE49-F238E27FC236}">
                    <a16:creationId xmlns:a16="http://schemas.microsoft.com/office/drawing/2014/main" id="{60BE2647-9BAB-4B33-97C9-B3BD04CEDC81}"/>
                  </a:ext>
                </a:extLst>
              </p:cNvPr>
              <p:cNvSpPr/>
              <p:nvPr/>
            </p:nvSpPr>
            <p:spPr>
              <a:xfrm>
                <a:off x="752146" y="3423640"/>
                <a:ext cx="711591" cy="299833"/>
              </a:xfrm>
              <a:prstGeom prst="roundRect">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a:t>
                </a:r>
              </a:p>
            </p:txBody>
          </p:sp>
          <p:sp>
            <p:nvSpPr>
              <p:cNvPr id="60" name="Rectangle: Rounded Corners 59">
                <a:extLst>
                  <a:ext uri="{FF2B5EF4-FFF2-40B4-BE49-F238E27FC236}">
                    <a16:creationId xmlns:a16="http://schemas.microsoft.com/office/drawing/2014/main" id="{0E368F40-A06A-41FF-ACC9-6B019DEBD6E0}"/>
                  </a:ext>
                </a:extLst>
              </p:cNvPr>
              <p:cNvSpPr/>
              <p:nvPr/>
            </p:nvSpPr>
            <p:spPr>
              <a:xfrm>
                <a:off x="1261277" y="4607981"/>
                <a:ext cx="711591" cy="299833"/>
              </a:xfrm>
              <a:prstGeom prst="roundRect">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cxnSp>
            <p:nvCxnSpPr>
              <p:cNvPr id="61" name="Straight Arrow Connector 60">
                <a:extLst>
                  <a:ext uri="{FF2B5EF4-FFF2-40B4-BE49-F238E27FC236}">
                    <a16:creationId xmlns:a16="http://schemas.microsoft.com/office/drawing/2014/main" id="{472AA6A7-F5E9-4655-B04C-78653DF9E6AC}"/>
                  </a:ext>
                </a:extLst>
              </p:cNvPr>
              <p:cNvCxnSpPr>
                <a:stCxn id="59" idx="2"/>
                <a:endCxn id="56" idx="0"/>
              </p:cNvCxnSpPr>
              <p:nvPr/>
            </p:nvCxnSpPr>
            <p:spPr>
              <a:xfrm flipH="1">
                <a:off x="1100570" y="3723473"/>
                <a:ext cx="7372" cy="29650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97A2B23D-A51C-4056-B834-A3E4CF37CE3C}"/>
                  </a:ext>
                </a:extLst>
              </p:cNvPr>
              <p:cNvSpPr txBox="1"/>
              <p:nvPr/>
            </p:nvSpPr>
            <p:spPr>
              <a:xfrm>
                <a:off x="433751" y="3012188"/>
                <a:ext cx="1374094" cy="369332"/>
              </a:xfrm>
              <a:prstGeom prst="rect">
                <a:avLst/>
              </a:prstGeom>
              <a:noFill/>
            </p:spPr>
            <p:txBody>
              <a:bodyPr wrap="none" rtlCol="0">
                <a:spAutoFit/>
              </a:bodyPr>
              <a:lstStyle/>
              <a:p>
                <a:r>
                  <a:rPr lang="en-US" dirty="0"/>
                  <a:t>c1’: ¬(</a:t>
                </a:r>
                <a:r>
                  <a:rPr lang="en-US" dirty="0">
                    <a:solidFill>
                      <a:srgbClr val="FF0000"/>
                    </a:solidFill>
                  </a:rPr>
                  <a:t>s1</a:t>
                </a:r>
                <a:r>
                  <a:rPr lang="en-US" dirty="0"/>
                  <a:t> &lt; 0)</a:t>
                </a:r>
              </a:p>
            </p:txBody>
          </p:sp>
        </p:grpSp>
      </p:grpSp>
      <p:sp>
        <p:nvSpPr>
          <p:cNvPr id="81" name="Rectangle 80">
            <a:extLst>
              <a:ext uri="{FF2B5EF4-FFF2-40B4-BE49-F238E27FC236}">
                <a16:creationId xmlns:a16="http://schemas.microsoft.com/office/drawing/2014/main" id="{CB2507F6-4534-45E9-B8E1-377780C06F9B}"/>
              </a:ext>
            </a:extLst>
          </p:cNvPr>
          <p:cNvSpPr/>
          <p:nvPr/>
        </p:nvSpPr>
        <p:spPr>
          <a:xfrm>
            <a:off x="187100" y="1386049"/>
            <a:ext cx="1874470" cy="1473967"/>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B4E8E2E6-E7AE-4E4D-8833-C6D3058BFCB1}"/>
              </a:ext>
            </a:extLst>
          </p:cNvPr>
          <p:cNvSpPr/>
          <p:nvPr/>
        </p:nvSpPr>
        <p:spPr>
          <a:xfrm>
            <a:off x="4769345" y="2346435"/>
            <a:ext cx="1822818" cy="1923909"/>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CE34B0C0-7D31-4006-B0E0-136D116278D5}"/>
              </a:ext>
            </a:extLst>
          </p:cNvPr>
          <p:cNvSpPr/>
          <p:nvPr/>
        </p:nvSpPr>
        <p:spPr>
          <a:xfrm>
            <a:off x="2208511" y="1794565"/>
            <a:ext cx="2267271" cy="2648300"/>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E193F72E-82CB-4607-98A4-2E3280DFA1AA}"/>
              </a:ext>
            </a:extLst>
          </p:cNvPr>
          <p:cNvSpPr/>
          <p:nvPr/>
        </p:nvSpPr>
        <p:spPr>
          <a:xfrm>
            <a:off x="6736003" y="3235260"/>
            <a:ext cx="2267271" cy="2070597"/>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1906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fade">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500"/>
                                        <p:tgtEl>
                                          <p:spTgt spid="8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81"/>
                                        </p:tgtEl>
                                        <p:attrNameLst>
                                          <p:attrName>style.visibility</p:attrName>
                                        </p:attrNameLst>
                                      </p:cBhvr>
                                      <p:to>
                                        <p:strVal val="visible"/>
                                      </p:to>
                                    </p:set>
                                    <p:animEffect transition="in" filter="fade">
                                      <p:cBhvr>
                                        <p:cTn id="20" dur="500"/>
                                        <p:tgtEl>
                                          <p:spTgt spid="8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3"/>
                                        </p:tgtEl>
                                        <p:attrNameLst>
                                          <p:attrName>style.visibility</p:attrName>
                                        </p:attrNameLst>
                                      </p:cBhvr>
                                      <p:to>
                                        <p:strVal val="visible"/>
                                      </p:to>
                                    </p:set>
                                    <p:animEffect transition="in" filter="fade">
                                      <p:cBhvr>
                                        <p:cTn id="25" dur="500"/>
                                        <p:tgtEl>
                                          <p:spTgt spid="8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4"/>
                                        </p:tgtEl>
                                        <p:attrNameLst>
                                          <p:attrName>style.visibility</p:attrName>
                                        </p:attrNameLst>
                                      </p:cBhvr>
                                      <p:to>
                                        <p:strVal val="visible"/>
                                      </p:to>
                                    </p:set>
                                    <p:animEffect transition="in" filter="fade">
                                      <p:cBhvr>
                                        <p:cTn id="28" dur="500"/>
                                        <p:tgtEl>
                                          <p:spTgt spid="8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fade">
                                      <p:cBhvr>
                                        <p:cTn id="33" dur="500"/>
                                        <p:tgtEl>
                                          <p:spTgt spid="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500"/>
                                        <p:tgtEl>
                                          <p:spTgt spid="5"/>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500"/>
                                        <p:tgtEl>
                                          <p:spTgt spid="6"/>
                                        </p:tgtEl>
                                      </p:cBhvr>
                                    </p:animEffect>
                                  </p:childTnLst>
                                </p:cTn>
                              </p:par>
                              <p:par>
                                <p:cTn id="40" presetID="10" presetClass="entr" presetSubtype="0" fill="hold" nodeType="with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500"/>
                                        <p:tgtEl>
                                          <p:spTgt spid="8"/>
                                        </p:tgtEl>
                                      </p:cBhvr>
                                    </p:animEffect>
                                  </p:childTnLst>
                                </p:cTn>
                              </p:par>
                              <p:par>
                                <p:cTn id="43" presetID="10" presetClass="entr" presetSubtype="0" fill="hold" nodeType="with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fade">
                                      <p:cBhvr>
                                        <p:cTn id="45" dur="500"/>
                                        <p:tgtEl>
                                          <p:spTgt spid="9"/>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xit" presetSubtype="0" fill="hold" grpId="1" nodeType="clickEffect">
                                  <p:stCondLst>
                                    <p:cond delay="0"/>
                                  </p:stCondLst>
                                  <p:childTnLst>
                                    <p:animEffect transition="out" filter="fade">
                                      <p:cBhvr>
                                        <p:cTn id="49" dur="500"/>
                                        <p:tgtEl>
                                          <p:spTgt spid="82"/>
                                        </p:tgtEl>
                                      </p:cBhvr>
                                    </p:animEffect>
                                    <p:set>
                                      <p:cBhvr>
                                        <p:cTn id="50" dur="1" fill="hold">
                                          <p:stCondLst>
                                            <p:cond delay="499"/>
                                          </p:stCondLst>
                                        </p:cTn>
                                        <p:tgtEl>
                                          <p:spTgt spid="82"/>
                                        </p:tgtEl>
                                        <p:attrNameLst>
                                          <p:attrName>style.visibility</p:attrName>
                                        </p:attrNameLst>
                                      </p:cBhvr>
                                      <p:to>
                                        <p:strVal val="hidden"/>
                                      </p:to>
                                    </p:set>
                                  </p:childTnLst>
                                </p:cTn>
                              </p:par>
                              <p:par>
                                <p:cTn id="51" presetID="10" presetClass="exit" presetSubtype="0" fill="hold" grpId="1" nodeType="withEffect">
                                  <p:stCondLst>
                                    <p:cond delay="0"/>
                                  </p:stCondLst>
                                  <p:childTnLst>
                                    <p:animEffect transition="out" filter="fade">
                                      <p:cBhvr>
                                        <p:cTn id="52" dur="500"/>
                                        <p:tgtEl>
                                          <p:spTgt spid="81"/>
                                        </p:tgtEl>
                                      </p:cBhvr>
                                    </p:animEffect>
                                    <p:set>
                                      <p:cBhvr>
                                        <p:cTn id="53" dur="1" fill="hold">
                                          <p:stCondLst>
                                            <p:cond delay="499"/>
                                          </p:stCondLst>
                                        </p:cTn>
                                        <p:tgtEl>
                                          <p:spTgt spid="8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1" grpId="0" animBg="1"/>
      <p:bldP spid="81" grpId="1" animBg="1"/>
      <p:bldP spid="82" grpId="0" animBg="1"/>
      <p:bldP spid="82" grpId="1" animBg="1"/>
      <p:bldP spid="83" grpId="0" animBg="1"/>
      <p:bldP spid="8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35FF3-3B27-462F-AEB8-954D61AB61E9}"/>
              </a:ext>
            </a:extLst>
          </p:cNvPr>
          <p:cNvSpPr>
            <a:spLocks noGrp="1"/>
          </p:cNvSpPr>
          <p:nvPr>
            <p:ph type="title"/>
          </p:nvPr>
        </p:nvSpPr>
        <p:spPr/>
        <p:txBody>
          <a:bodyPr/>
          <a:lstStyle/>
          <a:p>
            <a:r>
              <a:rPr lang="en-US" dirty="0"/>
              <a:t>Test Intent Comparator</a:t>
            </a:r>
          </a:p>
        </p:txBody>
      </p:sp>
      <p:sp>
        <p:nvSpPr>
          <p:cNvPr id="3" name="Content Placeholder 2">
            <a:extLst>
              <a:ext uri="{FF2B5EF4-FFF2-40B4-BE49-F238E27FC236}">
                <a16:creationId xmlns:a16="http://schemas.microsoft.com/office/drawing/2014/main" id="{B6AF0692-66D0-4142-8BEA-D2E722646865}"/>
              </a:ext>
            </a:extLst>
          </p:cNvPr>
          <p:cNvSpPr>
            <a:spLocks noGrp="1"/>
          </p:cNvSpPr>
          <p:nvPr>
            <p:ph idx="1"/>
          </p:nvPr>
        </p:nvSpPr>
        <p:spPr>
          <a:xfrm>
            <a:off x="628650" y="1825624"/>
            <a:ext cx="7886700" cy="1945653"/>
          </a:xfrm>
        </p:spPr>
        <p:txBody>
          <a:bodyPr>
            <a:normAutofit/>
          </a:bodyPr>
          <a:lstStyle/>
          <a:p>
            <a:pPr marL="0" indent="0">
              <a:buNone/>
            </a:pPr>
            <a:r>
              <a:rPr lang="en-US" dirty="0"/>
              <a:t>Intent similarity of two tests</a:t>
            </a:r>
          </a:p>
          <a:p>
            <a:pPr lvl="1"/>
            <a:r>
              <a:rPr lang="en-US" dirty="0"/>
              <a:t>Degree of similarity to which test executions are dependent on the test inputs</a:t>
            </a:r>
          </a:p>
          <a:p>
            <a:pPr lvl="1"/>
            <a:r>
              <a:rPr lang="en-US" dirty="0"/>
              <a:t>Structural similarity between path conditions</a:t>
            </a:r>
          </a:p>
          <a:p>
            <a:pPr lvl="1"/>
            <a:endParaRPr lang="en-US" dirty="0"/>
          </a:p>
        </p:txBody>
      </p:sp>
      <p:sp>
        <p:nvSpPr>
          <p:cNvPr id="5" name="TextBox 4">
            <a:extLst>
              <a:ext uri="{FF2B5EF4-FFF2-40B4-BE49-F238E27FC236}">
                <a16:creationId xmlns:a16="http://schemas.microsoft.com/office/drawing/2014/main" id="{5EAB6791-49B8-4598-A213-7DA168F20320}"/>
              </a:ext>
            </a:extLst>
          </p:cNvPr>
          <p:cNvSpPr txBox="1"/>
          <p:nvPr/>
        </p:nvSpPr>
        <p:spPr>
          <a:xfrm>
            <a:off x="628649" y="6231264"/>
            <a:ext cx="7886699" cy="523220"/>
          </a:xfrm>
          <a:prstGeom prst="rect">
            <a:avLst/>
          </a:prstGeom>
          <a:noFill/>
        </p:spPr>
        <p:txBody>
          <a:bodyPr wrap="square" rtlCol="0">
            <a:spAutoFit/>
          </a:bodyPr>
          <a:lstStyle/>
          <a:p>
            <a:r>
              <a:rPr lang="en-US" sz="1400" dirty="0"/>
              <a:t>1. T. Jiang, L. Wang, and K. Zhang, “Alignment of trees an alternative to tree edit,” Theoretical Computer Science, vol. 143, no. 1, pp. 137 – 148, 1995.</a:t>
            </a:r>
          </a:p>
        </p:txBody>
      </p:sp>
      <p:pic>
        <p:nvPicPr>
          <p:cNvPr id="7" name="Picture 6">
            <a:extLst>
              <a:ext uri="{FF2B5EF4-FFF2-40B4-BE49-F238E27FC236}">
                <a16:creationId xmlns:a16="http://schemas.microsoft.com/office/drawing/2014/main" id="{C6FEDF06-03A4-453A-B9A6-74A54B1621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6850" y="2153093"/>
            <a:ext cx="5676900" cy="3352302"/>
          </a:xfrm>
          <a:prstGeom prst="rect">
            <a:avLst/>
          </a:prstGeom>
        </p:spPr>
      </p:pic>
      <p:sp>
        <p:nvSpPr>
          <p:cNvPr id="8" name="Rectangle: Rounded Corners 7">
            <a:extLst>
              <a:ext uri="{FF2B5EF4-FFF2-40B4-BE49-F238E27FC236}">
                <a16:creationId xmlns:a16="http://schemas.microsoft.com/office/drawing/2014/main" id="{2BFCB55F-CBF1-4EF4-A23C-E26A47E0C8D2}"/>
              </a:ext>
            </a:extLst>
          </p:cNvPr>
          <p:cNvSpPr/>
          <p:nvPr/>
        </p:nvSpPr>
        <p:spPr>
          <a:xfrm>
            <a:off x="1338064" y="4033783"/>
            <a:ext cx="711591" cy="285750"/>
          </a:xfrm>
          <a:prstGeom prst="roundRect">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a:t>
            </a:r>
          </a:p>
        </p:txBody>
      </p:sp>
      <p:sp>
        <p:nvSpPr>
          <p:cNvPr id="9" name="Rectangle: Rounded Corners 8">
            <a:extLst>
              <a:ext uri="{FF2B5EF4-FFF2-40B4-BE49-F238E27FC236}">
                <a16:creationId xmlns:a16="http://schemas.microsoft.com/office/drawing/2014/main" id="{C044E69D-6786-4B29-B3FE-0A89DB35250E}"/>
              </a:ext>
            </a:extLst>
          </p:cNvPr>
          <p:cNvSpPr/>
          <p:nvPr/>
        </p:nvSpPr>
        <p:spPr>
          <a:xfrm>
            <a:off x="1683038" y="3433708"/>
            <a:ext cx="711591" cy="285750"/>
          </a:xfrm>
          <a:prstGeom prst="roundRect">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a:t>
            </a:r>
          </a:p>
        </p:txBody>
      </p:sp>
      <p:sp>
        <p:nvSpPr>
          <p:cNvPr id="10" name="Rectangle: Rounded Corners 9">
            <a:extLst>
              <a:ext uri="{FF2B5EF4-FFF2-40B4-BE49-F238E27FC236}">
                <a16:creationId xmlns:a16="http://schemas.microsoft.com/office/drawing/2014/main" id="{9A53048C-CF01-4CFC-9C3F-CAEC48574BFE}"/>
              </a:ext>
            </a:extLst>
          </p:cNvPr>
          <p:cNvSpPr/>
          <p:nvPr/>
        </p:nvSpPr>
        <p:spPr>
          <a:xfrm>
            <a:off x="2745836" y="3433708"/>
            <a:ext cx="711591" cy="285750"/>
          </a:xfrm>
          <a:prstGeom prst="roundRect">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11" name="Rectangle: Rounded Corners 10">
            <a:extLst>
              <a:ext uri="{FF2B5EF4-FFF2-40B4-BE49-F238E27FC236}">
                <a16:creationId xmlns:a16="http://schemas.microsoft.com/office/drawing/2014/main" id="{D2612EF5-3C11-4E66-9520-AC04FD8F2A37}"/>
              </a:ext>
            </a:extLst>
          </p:cNvPr>
          <p:cNvSpPr/>
          <p:nvPr/>
        </p:nvSpPr>
        <p:spPr>
          <a:xfrm>
            <a:off x="2199541" y="2871733"/>
            <a:ext cx="711591" cy="285750"/>
          </a:xfrm>
          <a:prstGeom prst="roundRect">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a:t>
            </a:r>
          </a:p>
        </p:txBody>
      </p:sp>
      <p:sp>
        <p:nvSpPr>
          <p:cNvPr id="12" name="Rectangle: Rounded Corners 11">
            <a:extLst>
              <a:ext uri="{FF2B5EF4-FFF2-40B4-BE49-F238E27FC236}">
                <a16:creationId xmlns:a16="http://schemas.microsoft.com/office/drawing/2014/main" id="{3DC23674-939A-4F79-B8E7-E7EB3F50783E}"/>
              </a:ext>
            </a:extLst>
          </p:cNvPr>
          <p:cNvSpPr/>
          <p:nvPr/>
        </p:nvSpPr>
        <p:spPr>
          <a:xfrm>
            <a:off x="1338063" y="4605283"/>
            <a:ext cx="711591" cy="285750"/>
          </a:xfrm>
          <a:prstGeom prst="roundRect">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rgbClr val="FF0000"/>
                </a:solidFill>
              </a:rPr>
              <a:t>s1</a:t>
            </a:r>
          </a:p>
        </p:txBody>
      </p:sp>
      <p:sp>
        <p:nvSpPr>
          <p:cNvPr id="13" name="Rectangle: Rounded Corners 12">
            <a:extLst>
              <a:ext uri="{FF2B5EF4-FFF2-40B4-BE49-F238E27FC236}">
                <a16:creationId xmlns:a16="http://schemas.microsoft.com/office/drawing/2014/main" id="{88E0E932-391E-46F8-B7AF-DF4D8AB8248C}"/>
              </a:ext>
            </a:extLst>
          </p:cNvPr>
          <p:cNvSpPr/>
          <p:nvPr/>
        </p:nvSpPr>
        <p:spPr>
          <a:xfrm>
            <a:off x="2199541" y="4033783"/>
            <a:ext cx="711591" cy="285750"/>
          </a:xfrm>
          <a:prstGeom prst="roundRect">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rgbClr val="0070C0"/>
                </a:solidFill>
              </a:rPr>
              <a:t>s2</a:t>
            </a:r>
          </a:p>
        </p:txBody>
      </p:sp>
      <p:cxnSp>
        <p:nvCxnSpPr>
          <p:cNvPr id="14" name="Straight Arrow Connector 13">
            <a:extLst>
              <a:ext uri="{FF2B5EF4-FFF2-40B4-BE49-F238E27FC236}">
                <a16:creationId xmlns:a16="http://schemas.microsoft.com/office/drawing/2014/main" id="{3E815B32-1981-41E4-8C48-1DAA1F512095}"/>
              </a:ext>
            </a:extLst>
          </p:cNvPr>
          <p:cNvCxnSpPr>
            <a:stCxn id="11" idx="2"/>
            <a:endCxn id="9" idx="0"/>
          </p:cNvCxnSpPr>
          <p:nvPr/>
        </p:nvCxnSpPr>
        <p:spPr>
          <a:xfrm flipH="1">
            <a:off x="2038834" y="3157483"/>
            <a:ext cx="516503" cy="27622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1A81111-871E-4F88-8C8F-3FB3E8EEFC26}"/>
              </a:ext>
            </a:extLst>
          </p:cNvPr>
          <p:cNvCxnSpPr>
            <a:stCxn id="11" idx="2"/>
            <a:endCxn id="10" idx="0"/>
          </p:cNvCxnSpPr>
          <p:nvPr/>
        </p:nvCxnSpPr>
        <p:spPr>
          <a:xfrm>
            <a:off x="2555337" y="3157483"/>
            <a:ext cx="546295" cy="27622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53C1122-47B0-4346-9BE3-75188D89CBBF}"/>
              </a:ext>
            </a:extLst>
          </p:cNvPr>
          <p:cNvCxnSpPr>
            <a:stCxn id="9" idx="2"/>
            <a:endCxn id="8" idx="0"/>
          </p:cNvCxnSpPr>
          <p:nvPr/>
        </p:nvCxnSpPr>
        <p:spPr>
          <a:xfrm flipH="1">
            <a:off x="1693860" y="3719458"/>
            <a:ext cx="344974" cy="31432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647897D-6678-456A-AF15-AE4321FC360E}"/>
              </a:ext>
            </a:extLst>
          </p:cNvPr>
          <p:cNvCxnSpPr>
            <a:stCxn id="9" idx="2"/>
            <a:endCxn id="13" idx="0"/>
          </p:cNvCxnSpPr>
          <p:nvPr/>
        </p:nvCxnSpPr>
        <p:spPr>
          <a:xfrm>
            <a:off x="2038834" y="3719458"/>
            <a:ext cx="516503" cy="31432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03CE819-AD51-4DA5-995A-FB1564064D58}"/>
              </a:ext>
            </a:extLst>
          </p:cNvPr>
          <p:cNvCxnSpPr>
            <a:stCxn id="8" idx="2"/>
            <a:endCxn id="12" idx="0"/>
          </p:cNvCxnSpPr>
          <p:nvPr/>
        </p:nvCxnSpPr>
        <p:spPr>
          <a:xfrm flipH="1">
            <a:off x="1693859" y="4319533"/>
            <a:ext cx="1" cy="28575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3B6CAE98-3A06-4344-9673-5E9295063403}"/>
              </a:ext>
            </a:extLst>
          </p:cNvPr>
          <p:cNvSpPr txBox="1"/>
          <p:nvPr/>
        </p:nvSpPr>
        <p:spPr>
          <a:xfrm>
            <a:off x="1359846" y="2482559"/>
            <a:ext cx="1752403" cy="369332"/>
          </a:xfrm>
          <a:prstGeom prst="rect">
            <a:avLst/>
          </a:prstGeom>
          <a:noFill/>
        </p:spPr>
        <p:txBody>
          <a:bodyPr wrap="none" rtlCol="0">
            <a:spAutoFit/>
          </a:bodyPr>
          <a:lstStyle/>
          <a:p>
            <a:r>
              <a:rPr lang="en-US" dirty="0"/>
              <a:t>c3: (- </a:t>
            </a:r>
            <a:r>
              <a:rPr lang="en-US" dirty="0">
                <a:solidFill>
                  <a:srgbClr val="FF0000"/>
                </a:solidFill>
              </a:rPr>
              <a:t>s1</a:t>
            </a:r>
            <a:r>
              <a:rPr lang="en-US" dirty="0"/>
              <a:t> + </a:t>
            </a:r>
            <a:r>
              <a:rPr lang="en-US" dirty="0">
                <a:solidFill>
                  <a:srgbClr val="0070C0"/>
                </a:solidFill>
              </a:rPr>
              <a:t>s2</a:t>
            </a:r>
            <a:r>
              <a:rPr lang="en-US" dirty="0"/>
              <a:t> = 5)</a:t>
            </a:r>
          </a:p>
        </p:txBody>
      </p:sp>
      <p:sp>
        <p:nvSpPr>
          <p:cNvPr id="20" name="Rectangle: Rounded Corners 19">
            <a:extLst>
              <a:ext uri="{FF2B5EF4-FFF2-40B4-BE49-F238E27FC236}">
                <a16:creationId xmlns:a16="http://schemas.microsoft.com/office/drawing/2014/main" id="{79866872-2E58-45BD-A3AB-E81BA44D1A85}"/>
              </a:ext>
            </a:extLst>
          </p:cNvPr>
          <p:cNvSpPr/>
          <p:nvPr/>
        </p:nvSpPr>
        <p:spPr>
          <a:xfrm>
            <a:off x="3941907" y="4033783"/>
            <a:ext cx="711591" cy="285750"/>
          </a:xfrm>
          <a:prstGeom prst="roundRect">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rgbClr val="FF0000"/>
                </a:solidFill>
              </a:rPr>
              <a:t>s1</a:t>
            </a:r>
            <a:endParaRPr lang="en-US" dirty="0"/>
          </a:p>
        </p:txBody>
      </p:sp>
      <p:sp>
        <p:nvSpPr>
          <p:cNvPr id="21" name="Rectangle: Rounded Corners 20">
            <a:extLst>
              <a:ext uri="{FF2B5EF4-FFF2-40B4-BE49-F238E27FC236}">
                <a16:creationId xmlns:a16="http://schemas.microsoft.com/office/drawing/2014/main" id="{7BA7927F-5BEE-4AED-A6BC-C27F1DC6BCF5}"/>
              </a:ext>
            </a:extLst>
          </p:cNvPr>
          <p:cNvSpPr/>
          <p:nvPr/>
        </p:nvSpPr>
        <p:spPr>
          <a:xfrm>
            <a:off x="4286881" y="3433708"/>
            <a:ext cx="711591" cy="285750"/>
          </a:xfrm>
          <a:prstGeom prst="roundRect">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a:t>
            </a:r>
          </a:p>
        </p:txBody>
      </p:sp>
      <p:sp>
        <p:nvSpPr>
          <p:cNvPr id="22" name="Rectangle: Rounded Corners 21">
            <a:extLst>
              <a:ext uri="{FF2B5EF4-FFF2-40B4-BE49-F238E27FC236}">
                <a16:creationId xmlns:a16="http://schemas.microsoft.com/office/drawing/2014/main" id="{D5D38FC2-97A8-4F1D-85D3-D4D75D7C48F9}"/>
              </a:ext>
            </a:extLst>
          </p:cNvPr>
          <p:cNvSpPr/>
          <p:nvPr/>
        </p:nvSpPr>
        <p:spPr>
          <a:xfrm>
            <a:off x="5349679" y="3433708"/>
            <a:ext cx="711591" cy="285750"/>
          </a:xfrm>
          <a:prstGeom prst="roundRect">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23" name="Rectangle: Rounded Corners 22">
            <a:extLst>
              <a:ext uri="{FF2B5EF4-FFF2-40B4-BE49-F238E27FC236}">
                <a16:creationId xmlns:a16="http://schemas.microsoft.com/office/drawing/2014/main" id="{A50DBE20-436E-4188-828B-7E3FFF9A0DA3}"/>
              </a:ext>
            </a:extLst>
          </p:cNvPr>
          <p:cNvSpPr/>
          <p:nvPr/>
        </p:nvSpPr>
        <p:spPr>
          <a:xfrm>
            <a:off x="4803384" y="2871733"/>
            <a:ext cx="711591" cy="285750"/>
          </a:xfrm>
          <a:prstGeom prst="roundRect">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a:t>
            </a:r>
          </a:p>
        </p:txBody>
      </p:sp>
      <p:sp>
        <p:nvSpPr>
          <p:cNvPr id="24" name="Rectangle: Rounded Corners 23">
            <a:extLst>
              <a:ext uri="{FF2B5EF4-FFF2-40B4-BE49-F238E27FC236}">
                <a16:creationId xmlns:a16="http://schemas.microsoft.com/office/drawing/2014/main" id="{E1D409A5-9DD6-4E0E-867F-B374CC86C66A}"/>
              </a:ext>
            </a:extLst>
          </p:cNvPr>
          <p:cNvSpPr/>
          <p:nvPr/>
        </p:nvSpPr>
        <p:spPr>
          <a:xfrm>
            <a:off x="4803384" y="4033783"/>
            <a:ext cx="711591" cy="285750"/>
          </a:xfrm>
          <a:prstGeom prst="roundRect">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rgbClr val="0070C0"/>
                </a:solidFill>
              </a:rPr>
              <a:t>s2</a:t>
            </a:r>
          </a:p>
        </p:txBody>
      </p:sp>
      <p:cxnSp>
        <p:nvCxnSpPr>
          <p:cNvPr id="25" name="Straight Arrow Connector 24">
            <a:extLst>
              <a:ext uri="{FF2B5EF4-FFF2-40B4-BE49-F238E27FC236}">
                <a16:creationId xmlns:a16="http://schemas.microsoft.com/office/drawing/2014/main" id="{DE2251E2-8E4D-487C-AD12-7C6BBA332561}"/>
              </a:ext>
            </a:extLst>
          </p:cNvPr>
          <p:cNvCxnSpPr>
            <a:stCxn id="23" idx="2"/>
            <a:endCxn id="21" idx="0"/>
          </p:cNvCxnSpPr>
          <p:nvPr/>
        </p:nvCxnSpPr>
        <p:spPr>
          <a:xfrm flipH="1">
            <a:off x="4642677" y="3157483"/>
            <a:ext cx="516503" cy="27622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F634EF6-7FCA-451A-B946-A61BAEE36697}"/>
              </a:ext>
            </a:extLst>
          </p:cNvPr>
          <p:cNvCxnSpPr>
            <a:stCxn id="23" idx="2"/>
            <a:endCxn id="22" idx="0"/>
          </p:cNvCxnSpPr>
          <p:nvPr/>
        </p:nvCxnSpPr>
        <p:spPr>
          <a:xfrm>
            <a:off x="5159180" y="3157483"/>
            <a:ext cx="546295" cy="27622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6A24C90-D1CD-43A3-85BF-26D19240F907}"/>
              </a:ext>
            </a:extLst>
          </p:cNvPr>
          <p:cNvCxnSpPr>
            <a:stCxn id="21" idx="2"/>
            <a:endCxn id="20" idx="0"/>
          </p:cNvCxnSpPr>
          <p:nvPr/>
        </p:nvCxnSpPr>
        <p:spPr>
          <a:xfrm flipH="1">
            <a:off x="4297703" y="3719458"/>
            <a:ext cx="344974" cy="31432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8AE03A8-9580-4791-8CB9-4E5D00DC4746}"/>
              </a:ext>
            </a:extLst>
          </p:cNvPr>
          <p:cNvCxnSpPr>
            <a:stCxn id="21" idx="2"/>
            <a:endCxn id="24" idx="0"/>
          </p:cNvCxnSpPr>
          <p:nvPr/>
        </p:nvCxnSpPr>
        <p:spPr>
          <a:xfrm>
            <a:off x="4642677" y="3719458"/>
            <a:ext cx="516503" cy="31432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FCA4879D-8B9F-4596-B68A-17973BFA79E8}"/>
              </a:ext>
            </a:extLst>
          </p:cNvPr>
          <p:cNvSpPr txBox="1"/>
          <p:nvPr/>
        </p:nvSpPr>
        <p:spPr>
          <a:xfrm>
            <a:off x="3973214" y="2482559"/>
            <a:ext cx="1680268" cy="369332"/>
          </a:xfrm>
          <a:prstGeom prst="rect">
            <a:avLst/>
          </a:prstGeom>
          <a:noFill/>
        </p:spPr>
        <p:txBody>
          <a:bodyPr wrap="none" rtlCol="0">
            <a:spAutoFit/>
          </a:bodyPr>
          <a:lstStyle/>
          <a:p>
            <a:r>
              <a:rPr lang="en-US" dirty="0"/>
              <a:t>c3’: (</a:t>
            </a:r>
            <a:r>
              <a:rPr lang="en-US" dirty="0">
                <a:solidFill>
                  <a:srgbClr val="FF0000"/>
                </a:solidFill>
              </a:rPr>
              <a:t>s1</a:t>
            </a:r>
            <a:r>
              <a:rPr lang="en-US" dirty="0"/>
              <a:t> + </a:t>
            </a:r>
            <a:r>
              <a:rPr lang="en-US" dirty="0">
                <a:solidFill>
                  <a:srgbClr val="0070C0"/>
                </a:solidFill>
              </a:rPr>
              <a:t>s2</a:t>
            </a:r>
            <a:r>
              <a:rPr lang="en-US" dirty="0"/>
              <a:t> = 5)</a:t>
            </a:r>
          </a:p>
        </p:txBody>
      </p:sp>
      <p:cxnSp>
        <p:nvCxnSpPr>
          <p:cNvPr id="34" name="Straight Connector 33">
            <a:extLst>
              <a:ext uri="{FF2B5EF4-FFF2-40B4-BE49-F238E27FC236}">
                <a16:creationId xmlns:a16="http://schemas.microsoft.com/office/drawing/2014/main" id="{4AA5BB86-A0D7-4C20-B363-83036D1722E2}"/>
              </a:ext>
            </a:extLst>
          </p:cNvPr>
          <p:cNvCxnSpPr>
            <a:cxnSpLocks/>
          </p:cNvCxnSpPr>
          <p:nvPr/>
        </p:nvCxnSpPr>
        <p:spPr>
          <a:xfrm>
            <a:off x="3680994" y="2482559"/>
            <a:ext cx="0" cy="2122724"/>
          </a:xfrm>
          <a:prstGeom prst="line">
            <a:avLst/>
          </a:prstGeom>
          <a:ln w="19050">
            <a:prstDash val="lgDash"/>
          </a:ln>
        </p:spPr>
        <p:style>
          <a:lnRef idx="1">
            <a:schemeClr val="dk1"/>
          </a:lnRef>
          <a:fillRef idx="0">
            <a:schemeClr val="dk1"/>
          </a:fillRef>
          <a:effectRef idx="0">
            <a:schemeClr val="dk1"/>
          </a:effectRef>
          <a:fontRef idx="minor">
            <a:schemeClr val="tx1"/>
          </a:fontRef>
        </p:style>
      </p:cxnSp>
      <p:sp>
        <p:nvSpPr>
          <p:cNvPr id="31" name="TextBox 30">
            <a:extLst>
              <a:ext uri="{FF2B5EF4-FFF2-40B4-BE49-F238E27FC236}">
                <a16:creationId xmlns:a16="http://schemas.microsoft.com/office/drawing/2014/main" id="{05C529A5-9074-40ED-A493-2B37BAA851CA}"/>
              </a:ext>
            </a:extLst>
          </p:cNvPr>
          <p:cNvSpPr txBox="1"/>
          <p:nvPr/>
        </p:nvSpPr>
        <p:spPr>
          <a:xfrm>
            <a:off x="6037797" y="4277742"/>
            <a:ext cx="2665923" cy="369332"/>
          </a:xfrm>
          <a:prstGeom prst="rect">
            <a:avLst/>
          </a:prstGeom>
          <a:solidFill>
            <a:schemeClr val="bg1"/>
          </a:solidFill>
          <a:ln w="38100">
            <a:solidFill>
              <a:schemeClr val="accent1"/>
            </a:solidFill>
          </a:ln>
        </p:spPr>
        <p:txBody>
          <a:bodyPr wrap="none" rtlCol="0">
            <a:spAutoFit/>
          </a:bodyPr>
          <a:lstStyle/>
          <a:p>
            <a:r>
              <a:rPr lang="en-US" dirty="0"/>
              <a:t>Tree alignment algorithm</a:t>
            </a:r>
            <a:r>
              <a:rPr lang="en-US" baseline="30000" dirty="0"/>
              <a:t>1</a:t>
            </a:r>
          </a:p>
        </p:txBody>
      </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70DF3D7F-78C4-47E4-BF88-EDCB11CC083F}"/>
                  </a:ext>
                </a:extLst>
              </p:cNvPr>
              <p:cNvSpPr txBox="1"/>
              <p:nvPr/>
            </p:nvSpPr>
            <p:spPr>
              <a:xfrm>
                <a:off x="6368201" y="5170335"/>
                <a:ext cx="1778949" cy="6701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𝑀𝑎𝑡𝑐h𝑒𝑑</m:t>
                          </m:r>
                          <m:r>
                            <a:rPr lang="en-US" b="0" i="1" smtClean="0">
                              <a:latin typeface="Cambria Math" panose="02040503050406030204" pitchFamily="18" charset="0"/>
                            </a:rPr>
                            <m:t> </m:t>
                          </m:r>
                          <m:r>
                            <a:rPr lang="en-US" b="0" i="1" smtClean="0">
                              <a:latin typeface="Cambria Math" panose="02040503050406030204" pitchFamily="18" charset="0"/>
                            </a:rPr>
                            <m:t>𝑠𝑖𝑧𝑒</m:t>
                          </m:r>
                        </m:num>
                        <m:den>
                          <m:rad>
                            <m:radPr>
                              <m:degHide m:val="on"/>
                              <m:ctrlPr>
                                <a:rPr lang="en-US" i="1" smtClean="0">
                                  <a:latin typeface="Cambria Math" panose="02040503050406030204" pitchFamily="18" charset="0"/>
                                </a:rPr>
                              </m:ctrlPr>
                            </m:radPr>
                            <m:deg/>
                            <m:e>
                              <m:r>
                                <a:rPr lang="en-US" b="0" i="1" smtClean="0">
                                  <a:latin typeface="Cambria Math" panose="02040503050406030204" pitchFamily="18" charset="0"/>
                                </a:rPr>
                                <m:t>𝑠𝑖𝑧𝑒</m:t>
                              </m:r>
                              <m:r>
                                <a:rPr lang="en-US" b="0" i="1" smtClean="0">
                                  <a:latin typeface="Cambria Math" panose="02040503050406030204" pitchFamily="18" charset="0"/>
                                </a:rPr>
                                <m:t>1 ×</m:t>
                              </m:r>
                              <m:r>
                                <a:rPr lang="en-US" b="0" i="1" smtClean="0">
                                  <a:latin typeface="Cambria Math" panose="02040503050406030204" pitchFamily="18" charset="0"/>
                                </a:rPr>
                                <m:t>𝑠𝑖𝑧𝑒</m:t>
                              </m:r>
                              <m:r>
                                <a:rPr lang="en-US" b="0" i="1" smtClean="0">
                                  <a:latin typeface="Cambria Math" panose="02040503050406030204" pitchFamily="18" charset="0"/>
                                </a:rPr>
                                <m:t>2</m:t>
                              </m:r>
                            </m:e>
                          </m:rad>
                        </m:den>
                      </m:f>
                    </m:oMath>
                  </m:oMathPara>
                </a14:m>
                <a:endParaRPr lang="en-US" dirty="0"/>
              </a:p>
            </p:txBody>
          </p:sp>
        </mc:Choice>
        <mc:Fallback xmlns="">
          <p:sp>
            <p:nvSpPr>
              <p:cNvPr id="32" name="TextBox 31">
                <a:extLst>
                  <a:ext uri="{FF2B5EF4-FFF2-40B4-BE49-F238E27FC236}">
                    <a16:creationId xmlns:a16="http://schemas.microsoft.com/office/drawing/2014/main" id="{70DF3D7F-78C4-47E4-BF88-EDCB11CC083F}"/>
                  </a:ext>
                </a:extLst>
              </p:cNvPr>
              <p:cNvSpPr txBox="1">
                <a:spLocks noRot="1" noChangeAspect="1" noMove="1" noResize="1" noEditPoints="1" noAdjustHandles="1" noChangeArrowheads="1" noChangeShapeType="1" noTextEdit="1"/>
              </p:cNvSpPr>
              <p:nvPr/>
            </p:nvSpPr>
            <p:spPr>
              <a:xfrm>
                <a:off x="6368201" y="5170335"/>
                <a:ext cx="1778949" cy="670120"/>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80265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7" presetClass="emph" presetSubtype="2" fill="hold" nodeType="clickEffect">
                                  <p:stCondLst>
                                    <p:cond delay="0"/>
                                  </p:stCondLst>
                                  <p:childTnLst>
                                    <p:animClr clrSpc="rgb" dir="cw">
                                      <p:cBhvr>
                                        <p:cTn id="14" dur="500" fill="hold"/>
                                        <p:tgtEl>
                                          <p:spTgt spid="11"/>
                                        </p:tgtEl>
                                        <p:attrNameLst>
                                          <p:attrName>stroke.color</p:attrName>
                                        </p:attrNameLst>
                                      </p:cBhvr>
                                      <p:to>
                                        <a:srgbClr val="00FF00"/>
                                      </p:to>
                                    </p:animClr>
                                    <p:set>
                                      <p:cBhvr>
                                        <p:cTn id="15" dur="500" fill="hold"/>
                                        <p:tgtEl>
                                          <p:spTgt spid="11"/>
                                        </p:tgtEl>
                                        <p:attrNameLst>
                                          <p:attrName>stroke.on</p:attrName>
                                        </p:attrNameLst>
                                      </p:cBhvr>
                                      <p:to>
                                        <p:strVal val="true"/>
                                      </p:to>
                                    </p:set>
                                  </p:childTnLst>
                                </p:cTn>
                              </p:par>
                              <p:par>
                                <p:cTn id="16" presetID="7" presetClass="emph" presetSubtype="2" fill="hold" nodeType="withEffect">
                                  <p:stCondLst>
                                    <p:cond delay="0"/>
                                  </p:stCondLst>
                                  <p:childTnLst>
                                    <p:animClr clrSpc="rgb" dir="cw">
                                      <p:cBhvr>
                                        <p:cTn id="17" dur="500" fill="hold"/>
                                        <p:tgtEl>
                                          <p:spTgt spid="9"/>
                                        </p:tgtEl>
                                        <p:attrNameLst>
                                          <p:attrName>stroke.color</p:attrName>
                                        </p:attrNameLst>
                                      </p:cBhvr>
                                      <p:to>
                                        <a:srgbClr val="00FF00"/>
                                      </p:to>
                                    </p:animClr>
                                    <p:set>
                                      <p:cBhvr>
                                        <p:cTn id="18" dur="500" fill="hold"/>
                                        <p:tgtEl>
                                          <p:spTgt spid="9"/>
                                        </p:tgtEl>
                                        <p:attrNameLst>
                                          <p:attrName>stroke.on</p:attrName>
                                        </p:attrNameLst>
                                      </p:cBhvr>
                                      <p:to>
                                        <p:strVal val="true"/>
                                      </p:to>
                                    </p:set>
                                  </p:childTnLst>
                                </p:cTn>
                              </p:par>
                              <p:par>
                                <p:cTn id="19" presetID="7" presetClass="emph" presetSubtype="2" fill="hold" nodeType="withEffect">
                                  <p:stCondLst>
                                    <p:cond delay="0"/>
                                  </p:stCondLst>
                                  <p:childTnLst>
                                    <p:animClr clrSpc="rgb" dir="cw">
                                      <p:cBhvr>
                                        <p:cTn id="20" dur="500" fill="hold"/>
                                        <p:tgtEl>
                                          <p:spTgt spid="10"/>
                                        </p:tgtEl>
                                        <p:attrNameLst>
                                          <p:attrName>stroke.color</p:attrName>
                                        </p:attrNameLst>
                                      </p:cBhvr>
                                      <p:to>
                                        <a:srgbClr val="00FF00"/>
                                      </p:to>
                                    </p:animClr>
                                    <p:set>
                                      <p:cBhvr>
                                        <p:cTn id="21" dur="500" fill="hold"/>
                                        <p:tgtEl>
                                          <p:spTgt spid="10"/>
                                        </p:tgtEl>
                                        <p:attrNameLst>
                                          <p:attrName>stroke.on</p:attrName>
                                        </p:attrNameLst>
                                      </p:cBhvr>
                                      <p:to>
                                        <p:strVal val="true"/>
                                      </p:to>
                                    </p:set>
                                  </p:childTnLst>
                                </p:cTn>
                              </p:par>
                              <p:par>
                                <p:cTn id="22" presetID="7" presetClass="emph" presetSubtype="2" fill="hold" nodeType="withEffect">
                                  <p:stCondLst>
                                    <p:cond delay="0"/>
                                  </p:stCondLst>
                                  <p:childTnLst>
                                    <p:animClr clrSpc="rgb" dir="cw">
                                      <p:cBhvr>
                                        <p:cTn id="23" dur="500" fill="hold"/>
                                        <p:tgtEl>
                                          <p:spTgt spid="13"/>
                                        </p:tgtEl>
                                        <p:attrNameLst>
                                          <p:attrName>stroke.color</p:attrName>
                                        </p:attrNameLst>
                                      </p:cBhvr>
                                      <p:to>
                                        <a:srgbClr val="00FF00"/>
                                      </p:to>
                                    </p:animClr>
                                    <p:set>
                                      <p:cBhvr>
                                        <p:cTn id="24" dur="500" fill="hold"/>
                                        <p:tgtEl>
                                          <p:spTgt spid="13"/>
                                        </p:tgtEl>
                                        <p:attrNameLst>
                                          <p:attrName>stroke.on</p:attrName>
                                        </p:attrNameLst>
                                      </p:cBhvr>
                                      <p:to>
                                        <p:strVal val="true"/>
                                      </p:to>
                                    </p:set>
                                  </p:childTnLst>
                                </p:cTn>
                              </p:par>
                              <p:par>
                                <p:cTn id="25" presetID="7" presetClass="emph" presetSubtype="2" fill="hold" nodeType="withEffect">
                                  <p:stCondLst>
                                    <p:cond delay="0"/>
                                  </p:stCondLst>
                                  <p:childTnLst>
                                    <p:animClr clrSpc="rgb" dir="cw">
                                      <p:cBhvr>
                                        <p:cTn id="26" dur="500" fill="hold"/>
                                        <p:tgtEl>
                                          <p:spTgt spid="12"/>
                                        </p:tgtEl>
                                        <p:attrNameLst>
                                          <p:attrName>stroke.color</p:attrName>
                                        </p:attrNameLst>
                                      </p:cBhvr>
                                      <p:to>
                                        <a:srgbClr val="00FF00"/>
                                      </p:to>
                                    </p:animClr>
                                    <p:set>
                                      <p:cBhvr>
                                        <p:cTn id="27" dur="500" fill="hold"/>
                                        <p:tgtEl>
                                          <p:spTgt spid="12"/>
                                        </p:tgtEl>
                                        <p:attrNameLst>
                                          <p:attrName>stroke.on</p:attrName>
                                        </p:attrNameLst>
                                      </p:cBhvr>
                                      <p:to>
                                        <p:strVal val="true"/>
                                      </p:to>
                                    </p:set>
                                  </p:childTnLst>
                                </p:cTn>
                              </p:par>
                              <p:par>
                                <p:cTn id="28" presetID="7" presetClass="emph" presetSubtype="2" fill="hold" nodeType="withEffect">
                                  <p:stCondLst>
                                    <p:cond delay="0"/>
                                  </p:stCondLst>
                                  <p:childTnLst>
                                    <p:animClr clrSpc="rgb" dir="cw">
                                      <p:cBhvr>
                                        <p:cTn id="29" dur="500" fill="hold"/>
                                        <p:tgtEl>
                                          <p:spTgt spid="20"/>
                                        </p:tgtEl>
                                        <p:attrNameLst>
                                          <p:attrName>stroke.color</p:attrName>
                                        </p:attrNameLst>
                                      </p:cBhvr>
                                      <p:to>
                                        <a:srgbClr val="00FF00"/>
                                      </p:to>
                                    </p:animClr>
                                    <p:set>
                                      <p:cBhvr>
                                        <p:cTn id="30" dur="500" fill="hold"/>
                                        <p:tgtEl>
                                          <p:spTgt spid="20"/>
                                        </p:tgtEl>
                                        <p:attrNameLst>
                                          <p:attrName>stroke.on</p:attrName>
                                        </p:attrNameLst>
                                      </p:cBhvr>
                                      <p:to>
                                        <p:strVal val="true"/>
                                      </p:to>
                                    </p:set>
                                  </p:childTnLst>
                                </p:cTn>
                              </p:par>
                              <p:par>
                                <p:cTn id="31" presetID="7" presetClass="emph" presetSubtype="2" fill="hold" nodeType="withEffect">
                                  <p:stCondLst>
                                    <p:cond delay="0"/>
                                  </p:stCondLst>
                                  <p:childTnLst>
                                    <p:animClr clrSpc="rgb" dir="cw">
                                      <p:cBhvr>
                                        <p:cTn id="32" dur="500" fill="hold"/>
                                        <p:tgtEl>
                                          <p:spTgt spid="21"/>
                                        </p:tgtEl>
                                        <p:attrNameLst>
                                          <p:attrName>stroke.color</p:attrName>
                                        </p:attrNameLst>
                                      </p:cBhvr>
                                      <p:to>
                                        <a:srgbClr val="00FF00"/>
                                      </p:to>
                                    </p:animClr>
                                    <p:set>
                                      <p:cBhvr>
                                        <p:cTn id="33" dur="500" fill="hold"/>
                                        <p:tgtEl>
                                          <p:spTgt spid="21"/>
                                        </p:tgtEl>
                                        <p:attrNameLst>
                                          <p:attrName>stroke.on</p:attrName>
                                        </p:attrNameLst>
                                      </p:cBhvr>
                                      <p:to>
                                        <p:strVal val="true"/>
                                      </p:to>
                                    </p:set>
                                  </p:childTnLst>
                                </p:cTn>
                              </p:par>
                              <p:par>
                                <p:cTn id="34" presetID="7" presetClass="emph" presetSubtype="2" fill="hold" nodeType="withEffect">
                                  <p:stCondLst>
                                    <p:cond delay="0"/>
                                  </p:stCondLst>
                                  <p:childTnLst>
                                    <p:animClr clrSpc="rgb" dir="cw">
                                      <p:cBhvr>
                                        <p:cTn id="35" dur="500" fill="hold"/>
                                        <p:tgtEl>
                                          <p:spTgt spid="24"/>
                                        </p:tgtEl>
                                        <p:attrNameLst>
                                          <p:attrName>stroke.color</p:attrName>
                                        </p:attrNameLst>
                                      </p:cBhvr>
                                      <p:to>
                                        <a:srgbClr val="00FF00"/>
                                      </p:to>
                                    </p:animClr>
                                    <p:set>
                                      <p:cBhvr>
                                        <p:cTn id="36" dur="500" fill="hold"/>
                                        <p:tgtEl>
                                          <p:spTgt spid="24"/>
                                        </p:tgtEl>
                                        <p:attrNameLst>
                                          <p:attrName>stroke.on</p:attrName>
                                        </p:attrNameLst>
                                      </p:cBhvr>
                                      <p:to>
                                        <p:strVal val="true"/>
                                      </p:to>
                                    </p:set>
                                  </p:childTnLst>
                                </p:cTn>
                              </p:par>
                              <p:par>
                                <p:cTn id="37" presetID="7" presetClass="emph" presetSubtype="2" fill="hold" nodeType="withEffect">
                                  <p:stCondLst>
                                    <p:cond delay="0"/>
                                  </p:stCondLst>
                                  <p:childTnLst>
                                    <p:animClr clrSpc="rgb" dir="cw">
                                      <p:cBhvr>
                                        <p:cTn id="38" dur="500" fill="hold"/>
                                        <p:tgtEl>
                                          <p:spTgt spid="22"/>
                                        </p:tgtEl>
                                        <p:attrNameLst>
                                          <p:attrName>stroke.color</p:attrName>
                                        </p:attrNameLst>
                                      </p:cBhvr>
                                      <p:to>
                                        <a:srgbClr val="00FF00"/>
                                      </p:to>
                                    </p:animClr>
                                    <p:set>
                                      <p:cBhvr>
                                        <p:cTn id="39" dur="500" fill="hold"/>
                                        <p:tgtEl>
                                          <p:spTgt spid="22"/>
                                        </p:tgtEl>
                                        <p:attrNameLst>
                                          <p:attrName>stroke.on</p:attrName>
                                        </p:attrNameLst>
                                      </p:cBhvr>
                                      <p:to>
                                        <p:strVal val="true"/>
                                      </p:to>
                                    </p:set>
                                  </p:childTnLst>
                                </p:cTn>
                              </p:par>
                              <p:par>
                                <p:cTn id="40" presetID="7" presetClass="emph" presetSubtype="2" fill="hold" nodeType="withEffect">
                                  <p:stCondLst>
                                    <p:cond delay="0"/>
                                  </p:stCondLst>
                                  <p:childTnLst>
                                    <p:animClr clrSpc="rgb" dir="cw">
                                      <p:cBhvr>
                                        <p:cTn id="41" dur="500" fill="hold"/>
                                        <p:tgtEl>
                                          <p:spTgt spid="23"/>
                                        </p:tgtEl>
                                        <p:attrNameLst>
                                          <p:attrName>stroke.color</p:attrName>
                                        </p:attrNameLst>
                                      </p:cBhvr>
                                      <p:to>
                                        <a:srgbClr val="00FF00"/>
                                      </p:to>
                                    </p:animClr>
                                    <p:set>
                                      <p:cBhvr>
                                        <p:cTn id="42" dur="500" fill="hold"/>
                                        <p:tgtEl>
                                          <p:spTgt spid="23"/>
                                        </p:tgtEl>
                                        <p:attrNameLst>
                                          <p:attrName>stroke.on</p:attrName>
                                        </p:attrNameLst>
                                      </p:cBhvr>
                                      <p:to>
                                        <p:strVal val="true"/>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fade">
                                      <p:cBhvr>
                                        <p:cTn id="4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1" grpId="0" animBg="1"/>
      <p:bldP spid="3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35FF3-3B27-462F-AEB8-954D61AB61E9}"/>
              </a:ext>
            </a:extLst>
          </p:cNvPr>
          <p:cNvSpPr>
            <a:spLocks noGrp="1"/>
          </p:cNvSpPr>
          <p:nvPr>
            <p:ph type="title"/>
          </p:nvPr>
        </p:nvSpPr>
        <p:spPr/>
        <p:txBody>
          <a:bodyPr/>
          <a:lstStyle/>
          <a:p>
            <a:r>
              <a:rPr lang="en-US" dirty="0"/>
              <a:t>Test Intent Comparator</a:t>
            </a:r>
          </a:p>
        </p:txBody>
      </p:sp>
      <p:sp>
        <p:nvSpPr>
          <p:cNvPr id="3" name="Content Placeholder 2">
            <a:extLst>
              <a:ext uri="{FF2B5EF4-FFF2-40B4-BE49-F238E27FC236}">
                <a16:creationId xmlns:a16="http://schemas.microsoft.com/office/drawing/2014/main" id="{B6AF0692-66D0-4142-8BEA-D2E722646865}"/>
              </a:ext>
            </a:extLst>
          </p:cNvPr>
          <p:cNvSpPr>
            <a:spLocks noGrp="1"/>
          </p:cNvSpPr>
          <p:nvPr>
            <p:ph idx="1"/>
          </p:nvPr>
        </p:nvSpPr>
        <p:spPr>
          <a:xfrm>
            <a:off x="628650" y="1825625"/>
            <a:ext cx="7886700" cy="2441733"/>
          </a:xfrm>
        </p:spPr>
        <p:txBody>
          <a:bodyPr>
            <a:normAutofit/>
          </a:bodyPr>
          <a:lstStyle/>
          <a:p>
            <a:pPr marL="0" indent="0">
              <a:buNone/>
            </a:pPr>
            <a:r>
              <a:rPr lang="en-US" dirty="0"/>
              <a:t>Intent similarity of two tests</a:t>
            </a:r>
          </a:p>
          <a:p>
            <a:pPr lvl="1"/>
            <a:r>
              <a:rPr lang="en-US" dirty="0"/>
              <a:t>Degree of similarity to which test executions are dependent on the test inputs</a:t>
            </a:r>
          </a:p>
          <a:p>
            <a:pPr lvl="1"/>
            <a:r>
              <a:rPr lang="en-US" dirty="0"/>
              <a:t>Structural similarity between path conditions</a:t>
            </a:r>
          </a:p>
        </p:txBody>
      </p:sp>
      <p:pic>
        <p:nvPicPr>
          <p:cNvPr id="6" name="Picture 5">
            <a:extLst>
              <a:ext uri="{FF2B5EF4-FFF2-40B4-BE49-F238E27FC236}">
                <a16:creationId xmlns:a16="http://schemas.microsoft.com/office/drawing/2014/main" id="{40A02C36-5CDC-4492-B2CC-95EE025208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6849" y="2182762"/>
            <a:ext cx="6480275" cy="3441290"/>
          </a:xfrm>
          <a:prstGeom prst="rect">
            <a:avLst/>
          </a:prstGeom>
        </p:spPr>
      </p:pic>
      <p:sp>
        <p:nvSpPr>
          <p:cNvPr id="8" name="TextBox 7">
            <a:extLst>
              <a:ext uri="{FF2B5EF4-FFF2-40B4-BE49-F238E27FC236}">
                <a16:creationId xmlns:a16="http://schemas.microsoft.com/office/drawing/2014/main" id="{AE014FB5-5219-45C2-BBD6-9A542F1BF420}"/>
              </a:ext>
            </a:extLst>
          </p:cNvPr>
          <p:cNvSpPr txBox="1"/>
          <p:nvPr/>
        </p:nvSpPr>
        <p:spPr>
          <a:xfrm>
            <a:off x="1251459" y="1755537"/>
            <a:ext cx="1752403" cy="3139321"/>
          </a:xfrm>
          <a:prstGeom prst="rect">
            <a:avLst/>
          </a:prstGeom>
          <a:noFill/>
        </p:spPr>
        <p:txBody>
          <a:bodyPr wrap="none" rtlCol="0">
            <a:spAutoFit/>
          </a:bodyPr>
          <a:lstStyle/>
          <a:p>
            <a:pPr algn="ctr"/>
            <a:endParaRPr lang="en-US" dirty="0">
              <a:solidFill>
                <a:srgbClr val="FF0000"/>
              </a:solidFill>
            </a:endParaRPr>
          </a:p>
          <a:p>
            <a:pPr algn="ctr"/>
            <a:endParaRPr lang="en-US" dirty="0"/>
          </a:p>
          <a:p>
            <a:pPr algn="ctr"/>
            <a:endParaRPr lang="en-US" dirty="0"/>
          </a:p>
          <a:p>
            <a:pPr algn="ctr"/>
            <a:endParaRPr lang="en-US" dirty="0"/>
          </a:p>
          <a:p>
            <a:pPr algn="ctr"/>
            <a:r>
              <a:rPr lang="en-US" dirty="0"/>
              <a:t>c1: (</a:t>
            </a:r>
            <a:r>
              <a:rPr lang="en-US" dirty="0">
                <a:solidFill>
                  <a:srgbClr val="FF0000"/>
                </a:solidFill>
              </a:rPr>
              <a:t>s1</a:t>
            </a:r>
            <a:r>
              <a:rPr lang="en-US" dirty="0"/>
              <a:t> &lt; 0) </a:t>
            </a:r>
          </a:p>
          <a:p>
            <a:pPr algn="ctr"/>
            <a:endParaRPr lang="en-US" dirty="0"/>
          </a:p>
          <a:p>
            <a:pPr algn="ctr"/>
            <a:endParaRPr lang="en-US" dirty="0"/>
          </a:p>
          <a:p>
            <a:pPr algn="ctr"/>
            <a:r>
              <a:rPr lang="en-US" dirty="0"/>
              <a:t>c2: ¬(</a:t>
            </a:r>
            <a:r>
              <a:rPr lang="en-US" dirty="0">
                <a:solidFill>
                  <a:srgbClr val="0070C0"/>
                </a:solidFill>
              </a:rPr>
              <a:t>s2</a:t>
            </a:r>
            <a:r>
              <a:rPr lang="en-US" dirty="0"/>
              <a:t> &lt; 0) </a:t>
            </a:r>
          </a:p>
          <a:p>
            <a:pPr algn="ctr"/>
            <a:endParaRPr lang="en-US" dirty="0"/>
          </a:p>
          <a:p>
            <a:pPr algn="ctr"/>
            <a:endParaRPr lang="en-US" dirty="0"/>
          </a:p>
          <a:p>
            <a:pPr algn="ctr"/>
            <a:r>
              <a:rPr lang="en-US" dirty="0"/>
              <a:t>c3: (- </a:t>
            </a:r>
            <a:r>
              <a:rPr lang="en-US" dirty="0">
                <a:solidFill>
                  <a:srgbClr val="FF0000"/>
                </a:solidFill>
              </a:rPr>
              <a:t>s1</a:t>
            </a:r>
            <a:r>
              <a:rPr lang="en-US" dirty="0"/>
              <a:t> + </a:t>
            </a:r>
            <a:r>
              <a:rPr lang="en-US" dirty="0">
                <a:solidFill>
                  <a:srgbClr val="0070C0"/>
                </a:solidFill>
              </a:rPr>
              <a:t>s2</a:t>
            </a:r>
            <a:r>
              <a:rPr lang="en-US" dirty="0"/>
              <a:t> = 5)</a:t>
            </a:r>
          </a:p>
        </p:txBody>
      </p:sp>
      <p:sp>
        <p:nvSpPr>
          <p:cNvPr id="9" name="TextBox 8">
            <a:extLst>
              <a:ext uri="{FF2B5EF4-FFF2-40B4-BE49-F238E27FC236}">
                <a16:creationId xmlns:a16="http://schemas.microsoft.com/office/drawing/2014/main" id="{CE12D74E-7BCE-41B6-9122-E56A7119D57F}"/>
              </a:ext>
            </a:extLst>
          </p:cNvPr>
          <p:cNvSpPr txBox="1"/>
          <p:nvPr/>
        </p:nvSpPr>
        <p:spPr>
          <a:xfrm>
            <a:off x="4453646" y="1755537"/>
            <a:ext cx="1633781" cy="3139321"/>
          </a:xfrm>
          <a:prstGeom prst="rect">
            <a:avLst/>
          </a:prstGeom>
          <a:noFill/>
        </p:spPr>
        <p:txBody>
          <a:bodyPr wrap="none" rtlCol="0">
            <a:spAutoFit/>
          </a:bodyPr>
          <a:lstStyle/>
          <a:p>
            <a:pPr algn="ctr"/>
            <a:endParaRPr lang="en-US" dirty="0">
              <a:solidFill>
                <a:srgbClr val="FF0000"/>
              </a:solidFill>
            </a:endParaRPr>
          </a:p>
          <a:p>
            <a:pPr algn="ctr"/>
            <a:endParaRPr lang="en-US" dirty="0"/>
          </a:p>
          <a:p>
            <a:pPr algn="ctr"/>
            <a:endParaRPr lang="en-US" dirty="0"/>
          </a:p>
          <a:p>
            <a:pPr algn="ctr"/>
            <a:endParaRPr lang="en-US" dirty="0"/>
          </a:p>
          <a:p>
            <a:pPr algn="ctr"/>
            <a:r>
              <a:rPr lang="en-US" dirty="0"/>
              <a:t>c1’: ¬(</a:t>
            </a:r>
            <a:r>
              <a:rPr lang="en-US" dirty="0">
                <a:solidFill>
                  <a:srgbClr val="FF0000"/>
                </a:solidFill>
              </a:rPr>
              <a:t>s1</a:t>
            </a:r>
            <a:r>
              <a:rPr lang="en-US" dirty="0"/>
              <a:t> &lt; 0) </a:t>
            </a:r>
          </a:p>
          <a:p>
            <a:pPr algn="ctr"/>
            <a:endParaRPr lang="en-US" dirty="0"/>
          </a:p>
          <a:p>
            <a:pPr algn="ctr"/>
            <a:endParaRPr lang="en-US" dirty="0"/>
          </a:p>
          <a:p>
            <a:pPr algn="ctr"/>
            <a:r>
              <a:rPr lang="en-US" dirty="0"/>
              <a:t>c2’: ¬(</a:t>
            </a:r>
            <a:r>
              <a:rPr lang="en-US" dirty="0">
                <a:solidFill>
                  <a:srgbClr val="0070C0"/>
                </a:solidFill>
              </a:rPr>
              <a:t>s2</a:t>
            </a:r>
            <a:r>
              <a:rPr lang="en-US" dirty="0"/>
              <a:t> &lt; 0) </a:t>
            </a:r>
          </a:p>
          <a:p>
            <a:pPr algn="ctr"/>
            <a:endParaRPr lang="en-US" dirty="0"/>
          </a:p>
          <a:p>
            <a:pPr algn="ctr"/>
            <a:endParaRPr lang="en-US" dirty="0"/>
          </a:p>
          <a:p>
            <a:pPr algn="ctr"/>
            <a:r>
              <a:rPr lang="en-US" dirty="0"/>
              <a:t>c3’:(</a:t>
            </a:r>
            <a:r>
              <a:rPr lang="en-US" dirty="0">
                <a:solidFill>
                  <a:srgbClr val="FF0000"/>
                </a:solidFill>
              </a:rPr>
              <a:t>s1</a:t>
            </a:r>
            <a:r>
              <a:rPr lang="en-US" dirty="0"/>
              <a:t> + </a:t>
            </a:r>
            <a:r>
              <a:rPr lang="en-US" dirty="0">
                <a:solidFill>
                  <a:srgbClr val="0070C0"/>
                </a:solidFill>
              </a:rPr>
              <a:t>s2</a:t>
            </a:r>
            <a:r>
              <a:rPr lang="en-US" dirty="0"/>
              <a:t> = 5)</a:t>
            </a:r>
          </a:p>
        </p:txBody>
      </p:sp>
      <p:cxnSp>
        <p:nvCxnSpPr>
          <p:cNvPr id="10" name="Straight Connector 9">
            <a:extLst>
              <a:ext uri="{FF2B5EF4-FFF2-40B4-BE49-F238E27FC236}">
                <a16:creationId xmlns:a16="http://schemas.microsoft.com/office/drawing/2014/main" id="{92E79BAF-6C7F-49ED-A74A-BD24DA7ED55A}"/>
              </a:ext>
            </a:extLst>
          </p:cNvPr>
          <p:cNvCxnSpPr>
            <a:cxnSpLocks/>
          </p:cNvCxnSpPr>
          <p:nvPr/>
        </p:nvCxnSpPr>
        <p:spPr>
          <a:xfrm>
            <a:off x="2694039" y="3058498"/>
            <a:ext cx="187796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9D4E250-BF28-46FA-AEA4-704CCA86504C}"/>
              </a:ext>
            </a:extLst>
          </p:cNvPr>
          <p:cNvCxnSpPr>
            <a:cxnSpLocks/>
          </p:cNvCxnSpPr>
          <p:nvPr/>
        </p:nvCxnSpPr>
        <p:spPr>
          <a:xfrm>
            <a:off x="2694039" y="3915748"/>
            <a:ext cx="187796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E7AB8B3-7B21-4015-8EB3-20C7A3488BC9}"/>
              </a:ext>
            </a:extLst>
          </p:cNvPr>
          <p:cNvCxnSpPr>
            <a:cxnSpLocks/>
          </p:cNvCxnSpPr>
          <p:nvPr/>
        </p:nvCxnSpPr>
        <p:spPr>
          <a:xfrm>
            <a:off x="3008671" y="4725373"/>
            <a:ext cx="1379525"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6728747-41B1-4837-8E59-DBFF7EE85328}"/>
              </a:ext>
            </a:extLst>
          </p:cNvPr>
          <p:cNvSpPr txBox="1"/>
          <p:nvPr/>
        </p:nvSpPr>
        <p:spPr>
          <a:xfrm>
            <a:off x="3312986" y="2757586"/>
            <a:ext cx="710451" cy="369332"/>
          </a:xfrm>
          <a:prstGeom prst="rect">
            <a:avLst/>
          </a:prstGeom>
          <a:noFill/>
        </p:spPr>
        <p:txBody>
          <a:bodyPr wrap="none" rtlCol="0">
            <a:spAutoFit/>
          </a:bodyPr>
          <a:lstStyle/>
          <a:p>
            <a:r>
              <a:rPr lang="en-US" dirty="0"/>
              <a:t>0.866</a:t>
            </a:r>
          </a:p>
        </p:txBody>
      </p:sp>
      <p:sp>
        <p:nvSpPr>
          <p:cNvPr id="14" name="TextBox 13">
            <a:extLst>
              <a:ext uri="{FF2B5EF4-FFF2-40B4-BE49-F238E27FC236}">
                <a16:creationId xmlns:a16="http://schemas.microsoft.com/office/drawing/2014/main" id="{57D68EBD-6BFE-49ED-9613-C365B4B3E913}"/>
              </a:ext>
            </a:extLst>
          </p:cNvPr>
          <p:cNvSpPr txBox="1"/>
          <p:nvPr/>
        </p:nvSpPr>
        <p:spPr>
          <a:xfrm>
            <a:off x="3323301" y="3622416"/>
            <a:ext cx="593432" cy="369332"/>
          </a:xfrm>
          <a:prstGeom prst="rect">
            <a:avLst/>
          </a:prstGeom>
          <a:noFill/>
        </p:spPr>
        <p:txBody>
          <a:bodyPr wrap="none" rtlCol="0">
            <a:spAutoFit/>
          </a:bodyPr>
          <a:lstStyle/>
          <a:p>
            <a:r>
              <a:rPr lang="en-US" dirty="0"/>
              <a:t>1.00</a:t>
            </a:r>
          </a:p>
        </p:txBody>
      </p:sp>
      <p:sp>
        <p:nvSpPr>
          <p:cNvPr id="15" name="TextBox 14">
            <a:extLst>
              <a:ext uri="{FF2B5EF4-FFF2-40B4-BE49-F238E27FC236}">
                <a16:creationId xmlns:a16="http://schemas.microsoft.com/office/drawing/2014/main" id="{A368F64A-4EEB-4CAB-8F0B-47F9C96A971A}"/>
              </a:ext>
            </a:extLst>
          </p:cNvPr>
          <p:cNvSpPr txBox="1"/>
          <p:nvPr/>
        </p:nvSpPr>
        <p:spPr>
          <a:xfrm>
            <a:off x="3293805" y="4442538"/>
            <a:ext cx="710451" cy="369332"/>
          </a:xfrm>
          <a:prstGeom prst="rect">
            <a:avLst/>
          </a:prstGeom>
          <a:noFill/>
        </p:spPr>
        <p:txBody>
          <a:bodyPr wrap="none" rtlCol="0">
            <a:spAutoFit/>
          </a:bodyPr>
          <a:lstStyle/>
          <a:p>
            <a:r>
              <a:rPr lang="en-US" dirty="0"/>
              <a:t>0.913</a:t>
            </a:r>
          </a:p>
        </p:txBody>
      </p:sp>
      <p:sp>
        <p:nvSpPr>
          <p:cNvPr id="18" name="TextBox 17">
            <a:extLst>
              <a:ext uri="{FF2B5EF4-FFF2-40B4-BE49-F238E27FC236}">
                <a16:creationId xmlns:a16="http://schemas.microsoft.com/office/drawing/2014/main" id="{E898D89F-261D-4A15-8743-B26925BFAADA}"/>
              </a:ext>
            </a:extLst>
          </p:cNvPr>
          <p:cNvSpPr txBox="1"/>
          <p:nvPr/>
        </p:nvSpPr>
        <p:spPr>
          <a:xfrm>
            <a:off x="4749427" y="5382441"/>
            <a:ext cx="3842847" cy="369332"/>
          </a:xfrm>
          <a:prstGeom prst="rect">
            <a:avLst/>
          </a:prstGeom>
          <a:solidFill>
            <a:schemeClr val="bg1"/>
          </a:solidFill>
          <a:ln w="38100">
            <a:solidFill>
              <a:schemeClr val="accent1"/>
            </a:solidFill>
          </a:ln>
        </p:spPr>
        <p:txBody>
          <a:bodyPr wrap="none" rtlCol="0">
            <a:spAutoFit/>
          </a:bodyPr>
          <a:lstStyle/>
          <a:p>
            <a:r>
              <a:rPr lang="en-US" dirty="0"/>
              <a:t>Maximum matching of bipartite graphs</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B5DFE137-6808-4738-96A2-67AEC869FEFA}"/>
                  </a:ext>
                </a:extLst>
              </p:cNvPr>
              <p:cNvSpPr txBox="1"/>
              <p:nvPr/>
            </p:nvSpPr>
            <p:spPr>
              <a:xfrm>
                <a:off x="5399214" y="5904296"/>
                <a:ext cx="1778949" cy="6701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𝑀𝑎𝑡𝑐h𝑒𝑑</m:t>
                          </m:r>
                          <m:r>
                            <a:rPr lang="en-US" b="0" i="1" smtClean="0">
                              <a:latin typeface="Cambria Math" panose="02040503050406030204" pitchFamily="18" charset="0"/>
                            </a:rPr>
                            <m:t> </m:t>
                          </m:r>
                          <m:r>
                            <a:rPr lang="en-US" b="0" i="1" smtClean="0">
                              <a:latin typeface="Cambria Math" panose="02040503050406030204" pitchFamily="18" charset="0"/>
                            </a:rPr>
                            <m:t>𝑠𝑖𝑧𝑒</m:t>
                          </m:r>
                        </m:num>
                        <m:den>
                          <m:rad>
                            <m:radPr>
                              <m:degHide m:val="on"/>
                              <m:ctrlPr>
                                <a:rPr lang="en-US" i="1" smtClean="0">
                                  <a:latin typeface="Cambria Math" panose="02040503050406030204" pitchFamily="18" charset="0"/>
                                </a:rPr>
                              </m:ctrlPr>
                            </m:radPr>
                            <m:deg/>
                            <m:e>
                              <m:r>
                                <a:rPr lang="en-US" b="0" i="1" smtClean="0">
                                  <a:latin typeface="Cambria Math" panose="02040503050406030204" pitchFamily="18" charset="0"/>
                                </a:rPr>
                                <m:t>𝑠𝑖𝑧𝑒</m:t>
                              </m:r>
                              <m:r>
                                <a:rPr lang="en-US" b="0" i="1" smtClean="0">
                                  <a:latin typeface="Cambria Math" panose="02040503050406030204" pitchFamily="18" charset="0"/>
                                </a:rPr>
                                <m:t>1 ×</m:t>
                              </m:r>
                              <m:r>
                                <a:rPr lang="en-US" b="0" i="1" smtClean="0">
                                  <a:latin typeface="Cambria Math" panose="02040503050406030204" pitchFamily="18" charset="0"/>
                                </a:rPr>
                                <m:t>𝑠𝑖𝑧𝑒</m:t>
                              </m:r>
                              <m:r>
                                <a:rPr lang="en-US" b="0" i="1" smtClean="0">
                                  <a:latin typeface="Cambria Math" panose="02040503050406030204" pitchFamily="18" charset="0"/>
                                </a:rPr>
                                <m:t>2</m:t>
                              </m:r>
                            </m:e>
                          </m:rad>
                        </m:den>
                      </m:f>
                    </m:oMath>
                  </m:oMathPara>
                </a14:m>
                <a:endParaRPr lang="en-US" dirty="0"/>
              </a:p>
            </p:txBody>
          </p:sp>
        </mc:Choice>
        <mc:Fallback xmlns="">
          <p:sp>
            <p:nvSpPr>
              <p:cNvPr id="19" name="TextBox 18">
                <a:extLst>
                  <a:ext uri="{FF2B5EF4-FFF2-40B4-BE49-F238E27FC236}">
                    <a16:creationId xmlns:a16="http://schemas.microsoft.com/office/drawing/2014/main" id="{B5DFE137-6808-4738-96A2-67AEC869FEFA}"/>
                  </a:ext>
                </a:extLst>
              </p:cNvPr>
              <p:cNvSpPr txBox="1">
                <a:spLocks noRot="1" noChangeAspect="1" noMove="1" noResize="1" noEditPoints="1" noAdjustHandles="1" noChangeArrowheads="1" noChangeShapeType="1" noTextEdit="1"/>
              </p:cNvSpPr>
              <p:nvPr/>
            </p:nvSpPr>
            <p:spPr>
              <a:xfrm>
                <a:off x="5399214" y="5904296"/>
                <a:ext cx="1778949" cy="670120"/>
              </a:xfrm>
              <a:prstGeom prst="rect">
                <a:avLst/>
              </a:prstGeom>
              <a:blipFill>
                <a:blip r:embed="rId4"/>
                <a:stretch>
                  <a:fillRect/>
                </a:stretch>
              </a:blipFill>
            </p:spPr>
            <p:txBody>
              <a:bodyPr/>
              <a:lstStyle/>
              <a:p>
                <a:r>
                  <a:rPr lang="en-US">
                    <a:noFill/>
                  </a:rPr>
                  <a:t> </a:t>
                </a:r>
              </a:p>
            </p:txBody>
          </p:sp>
        </mc:Fallback>
      </mc:AlternateContent>
      <p:cxnSp>
        <p:nvCxnSpPr>
          <p:cNvPr id="20" name="Straight Connector 19">
            <a:extLst>
              <a:ext uri="{FF2B5EF4-FFF2-40B4-BE49-F238E27FC236}">
                <a16:creationId xmlns:a16="http://schemas.microsoft.com/office/drawing/2014/main" id="{36317CA2-F5D8-43BE-AD47-1B97FDAB541F}"/>
              </a:ext>
            </a:extLst>
          </p:cNvPr>
          <p:cNvCxnSpPr>
            <a:cxnSpLocks/>
          </p:cNvCxnSpPr>
          <p:nvPr/>
        </p:nvCxnSpPr>
        <p:spPr>
          <a:xfrm>
            <a:off x="2694039" y="3058498"/>
            <a:ext cx="1877961" cy="85725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4655F72-2876-4750-8DCE-B6CC2D019B6E}"/>
              </a:ext>
            </a:extLst>
          </p:cNvPr>
          <p:cNvCxnSpPr>
            <a:cxnSpLocks/>
          </p:cNvCxnSpPr>
          <p:nvPr/>
        </p:nvCxnSpPr>
        <p:spPr>
          <a:xfrm>
            <a:off x="2694039" y="3058498"/>
            <a:ext cx="1694157" cy="166687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7EBD719-ED73-41BE-9294-AAAA7D30FB83}"/>
              </a:ext>
            </a:extLst>
          </p:cNvPr>
          <p:cNvCxnSpPr>
            <a:cxnSpLocks/>
          </p:cNvCxnSpPr>
          <p:nvPr/>
        </p:nvCxnSpPr>
        <p:spPr>
          <a:xfrm flipV="1">
            <a:off x="2694039" y="3058498"/>
            <a:ext cx="1877961" cy="85725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D1B94C1-AE68-4B25-86C8-B79A06F5F209}"/>
              </a:ext>
            </a:extLst>
          </p:cNvPr>
          <p:cNvCxnSpPr>
            <a:cxnSpLocks/>
          </p:cNvCxnSpPr>
          <p:nvPr/>
        </p:nvCxnSpPr>
        <p:spPr>
          <a:xfrm>
            <a:off x="2694039" y="3915748"/>
            <a:ext cx="1694157" cy="8096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5C321F9-90F3-4580-A97B-AD7F2196DCAD}"/>
              </a:ext>
            </a:extLst>
          </p:cNvPr>
          <p:cNvCxnSpPr>
            <a:cxnSpLocks/>
          </p:cNvCxnSpPr>
          <p:nvPr/>
        </p:nvCxnSpPr>
        <p:spPr>
          <a:xfrm flipV="1">
            <a:off x="3003862" y="3058498"/>
            <a:ext cx="1568138" cy="166687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E161F45-5442-4174-934A-961D384C8E21}"/>
              </a:ext>
            </a:extLst>
          </p:cNvPr>
          <p:cNvCxnSpPr>
            <a:cxnSpLocks/>
          </p:cNvCxnSpPr>
          <p:nvPr/>
        </p:nvCxnSpPr>
        <p:spPr>
          <a:xfrm flipV="1">
            <a:off x="3003862" y="3915748"/>
            <a:ext cx="1568138" cy="809625"/>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5218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par>
                                <p:cTn id="11" presetID="10" presetClass="entr" presetSubtype="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par>
                                <p:cTn id="14" presetID="10" presetClass="entr" presetSubtype="0" fill="hold"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500"/>
                                        <p:tgtEl>
                                          <p:spTgt spid="28"/>
                                        </p:tgtEl>
                                      </p:cBhvr>
                                    </p:animEffect>
                                  </p:childTnLst>
                                </p:cTn>
                              </p:par>
                              <p:par>
                                <p:cTn id="17" presetID="10" presetClass="entr" presetSubtype="0"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fade">
                                      <p:cBhvr>
                                        <p:cTn id="19" dur="500"/>
                                        <p:tgtEl>
                                          <p:spTgt spid="31"/>
                                        </p:tgtEl>
                                      </p:cBhvr>
                                    </p:animEffect>
                                  </p:childTnLst>
                                </p:cTn>
                              </p:par>
                              <p:par>
                                <p:cTn id="20" presetID="10" presetClass="entr" presetSubtype="0" fill="hold" nodeType="with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par>
                                <p:cTn id="23" presetID="10"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500"/>
                                        <p:tgtEl>
                                          <p:spTgt spid="18"/>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500"/>
                                        <p:tgtEl>
                                          <p:spTgt spid="1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fade">
                                      <p:cBhvr>
                                        <p:cTn id="44" dur="500"/>
                                        <p:tgtEl>
                                          <p:spTgt spid="14"/>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500"/>
                                        <p:tgtEl>
                                          <p:spTgt spid="15"/>
                                        </p:tgtEl>
                                      </p:cBhvr>
                                    </p:animEffect>
                                  </p:childTnLst>
                                </p:cTn>
                              </p:par>
                              <p:par>
                                <p:cTn id="48" presetID="10" presetClass="exit" presetSubtype="0" fill="hold" nodeType="withEffect">
                                  <p:stCondLst>
                                    <p:cond delay="0"/>
                                  </p:stCondLst>
                                  <p:childTnLst>
                                    <p:animEffect transition="out" filter="fade">
                                      <p:cBhvr>
                                        <p:cTn id="49" dur="500"/>
                                        <p:tgtEl>
                                          <p:spTgt spid="20"/>
                                        </p:tgtEl>
                                      </p:cBhvr>
                                    </p:animEffect>
                                    <p:set>
                                      <p:cBhvr>
                                        <p:cTn id="50" dur="1" fill="hold">
                                          <p:stCondLst>
                                            <p:cond delay="499"/>
                                          </p:stCondLst>
                                        </p:cTn>
                                        <p:tgtEl>
                                          <p:spTgt spid="20"/>
                                        </p:tgtEl>
                                        <p:attrNameLst>
                                          <p:attrName>style.visibility</p:attrName>
                                        </p:attrNameLst>
                                      </p:cBhvr>
                                      <p:to>
                                        <p:strVal val="hidden"/>
                                      </p:to>
                                    </p:set>
                                  </p:childTnLst>
                                </p:cTn>
                              </p:par>
                              <p:par>
                                <p:cTn id="51" presetID="10" presetClass="exit" presetSubtype="0" fill="hold" nodeType="withEffect">
                                  <p:stCondLst>
                                    <p:cond delay="0"/>
                                  </p:stCondLst>
                                  <p:childTnLst>
                                    <p:animEffect transition="out" filter="fade">
                                      <p:cBhvr>
                                        <p:cTn id="52" dur="500"/>
                                        <p:tgtEl>
                                          <p:spTgt spid="22"/>
                                        </p:tgtEl>
                                      </p:cBhvr>
                                    </p:animEffect>
                                    <p:set>
                                      <p:cBhvr>
                                        <p:cTn id="53" dur="1" fill="hold">
                                          <p:stCondLst>
                                            <p:cond delay="499"/>
                                          </p:stCondLst>
                                        </p:cTn>
                                        <p:tgtEl>
                                          <p:spTgt spid="22"/>
                                        </p:tgtEl>
                                        <p:attrNameLst>
                                          <p:attrName>style.visibility</p:attrName>
                                        </p:attrNameLst>
                                      </p:cBhvr>
                                      <p:to>
                                        <p:strVal val="hidden"/>
                                      </p:to>
                                    </p:set>
                                  </p:childTnLst>
                                </p:cTn>
                              </p:par>
                              <p:par>
                                <p:cTn id="54" presetID="10" presetClass="exit" presetSubtype="0" fill="hold" nodeType="withEffect">
                                  <p:stCondLst>
                                    <p:cond delay="0"/>
                                  </p:stCondLst>
                                  <p:childTnLst>
                                    <p:animEffect transition="out" filter="fade">
                                      <p:cBhvr>
                                        <p:cTn id="55" dur="500"/>
                                        <p:tgtEl>
                                          <p:spTgt spid="25"/>
                                        </p:tgtEl>
                                      </p:cBhvr>
                                    </p:animEffect>
                                    <p:set>
                                      <p:cBhvr>
                                        <p:cTn id="56" dur="1" fill="hold">
                                          <p:stCondLst>
                                            <p:cond delay="499"/>
                                          </p:stCondLst>
                                        </p:cTn>
                                        <p:tgtEl>
                                          <p:spTgt spid="25"/>
                                        </p:tgtEl>
                                        <p:attrNameLst>
                                          <p:attrName>style.visibility</p:attrName>
                                        </p:attrNameLst>
                                      </p:cBhvr>
                                      <p:to>
                                        <p:strVal val="hidden"/>
                                      </p:to>
                                    </p:set>
                                  </p:childTnLst>
                                </p:cTn>
                              </p:par>
                              <p:par>
                                <p:cTn id="57" presetID="10" presetClass="exit" presetSubtype="0" fill="hold" nodeType="withEffect">
                                  <p:stCondLst>
                                    <p:cond delay="0"/>
                                  </p:stCondLst>
                                  <p:childTnLst>
                                    <p:animEffect transition="out" filter="fade">
                                      <p:cBhvr>
                                        <p:cTn id="58" dur="500"/>
                                        <p:tgtEl>
                                          <p:spTgt spid="28"/>
                                        </p:tgtEl>
                                      </p:cBhvr>
                                    </p:animEffect>
                                    <p:set>
                                      <p:cBhvr>
                                        <p:cTn id="59" dur="1" fill="hold">
                                          <p:stCondLst>
                                            <p:cond delay="499"/>
                                          </p:stCondLst>
                                        </p:cTn>
                                        <p:tgtEl>
                                          <p:spTgt spid="28"/>
                                        </p:tgtEl>
                                        <p:attrNameLst>
                                          <p:attrName>style.visibility</p:attrName>
                                        </p:attrNameLst>
                                      </p:cBhvr>
                                      <p:to>
                                        <p:strVal val="hidden"/>
                                      </p:to>
                                    </p:set>
                                  </p:childTnLst>
                                </p:cTn>
                              </p:par>
                              <p:par>
                                <p:cTn id="60" presetID="10" presetClass="exit" presetSubtype="0" fill="hold" nodeType="withEffect">
                                  <p:stCondLst>
                                    <p:cond delay="0"/>
                                  </p:stCondLst>
                                  <p:childTnLst>
                                    <p:animEffect transition="out" filter="fade">
                                      <p:cBhvr>
                                        <p:cTn id="61" dur="500"/>
                                        <p:tgtEl>
                                          <p:spTgt spid="31"/>
                                        </p:tgtEl>
                                      </p:cBhvr>
                                    </p:animEffect>
                                    <p:set>
                                      <p:cBhvr>
                                        <p:cTn id="62" dur="1" fill="hold">
                                          <p:stCondLst>
                                            <p:cond delay="499"/>
                                          </p:stCondLst>
                                        </p:cTn>
                                        <p:tgtEl>
                                          <p:spTgt spid="31"/>
                                        </p:tgtEl>
                                        <p:attrNameLst>
                                          <p:attrName>style.visibility</p:attrName>
                                        </p:attrNameLst>
                                      </p:cBhvr>
                                      <p:to>
                                        <p:strVal val="hidden"/>
                                      </p:to>
                                    </p:set>
                                  </p:childTnLst>
                                </p:cTn>
                              </p:par>
                              <p:par>
                                <p:cTn id="63" presetID="10" presetClass="exit" presetSubtype="0" fill="hold" nodeType="withEffect">
                                  <p:stCondLst>
                                    <p:cond delay="0"/>
                                  </p:stCondLst>
                                  <p:childTnLst>
                                    <p:animEffect transition="out" filter="fade">
                                      <p:cBhvr>
                                        <p:cTn id="64" dur="500"/>
                                        <p:tgtEl>
                                          <p:spTgt spid="34"/>
                                        </p:tgtEl>
                                      </p:cBhvr>
                                    </p:animEffect>
                                    <p:set>
                                      <p:cBhvr>
                                        <p:cTn id="65" dur="1" fill="hold">
                                          <p:stCondLst>
                                            <p:cond delay="499"/>
                                          </p:stCondLst>
                                        </p:cTn>
                                        <p:tgtEl>
                                          <p:spTgt spid="34"/>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19"/>
                                        </p:tgtEl>
                                        <p:attrNameLst>
                                          <p:attrName>style.visibility</p:attrName>
                                        </p:attrNameLst>
                                      </p:cBhvr>
                                      <p:to>
                                        <p:strVal val="visible"/>
                                      </p:to>
                                    </p:set>
                                    <p:animEffect transition="in" filter="fade">
                                      <p:cBhvr>
                                        <p:cTn id="7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8" grpId="0" animBg="1"/>
      <p:bldP spid="1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35FF3-3B27-462F-AEB8-954D61AB61E9}"/>
              </a:ext>
            </a:extLst>
          </p:cNvPr>
          <p:cNvSpPr>
            <a:spLocks noGrp="1"/>
          </p:cNvSpPr>
          <p:nvPr>
            <p:ph type="title"/>
          </p:nvPr>
        </p:nvSpPr>
        <p:spPr/>
        <p:txBody>
          <a:bodyPr/>
          <a:lstStyle/>
          <a:p>
            <a:r>
              <a:rPr lang="en-US" dirty="0"/>
              <a:t>Test Intent Comparator</a:t>
            </a:r>
          </a:p>
        </p:txBody>
      </p:sp>
      <p:sp>
        <p:nvSpPr>
          <p:cNvPr id="3" name="Content Placeholder 2">
            <a:extLst>
              <a:ext uri="{FF2B5EF4-FFF2-40B4-BE49-F238E27FC236}">
                <a16:creationId xmlns:a16="http://schemas.microsoft.com/office/drawing/2014/main" id="{B6AF0692-66D0-4142-8BEA-D2E722646865}"/>
              </a:ext>
            </a:extLst>
          </p:cNvPr>
          <p:cNvSpPr>
            <a:spLocks noGrp="1"/>
          </p:cNvSpPr>
          <p:nvPr>
            <p:ph idx="1"/>
          </p:nvPr>
        </p:nvSpPr>
        <p:spPr>
          <a:xfrm>
            <a:off x="628650" y="1825625"/>
            <a:ext cx="7886700" cy="3173325"/>
          </a:xfrm>
        </p:spPr>
        <p:txBody>
          <a:bodyPr/>
          <a:lstStyle/>
          <a:p>
            <a:pPr marL="0" indent="0">
              <a:buNone/>
            </a:pPr>
            <a:r>
              <a:rPr lang="en-US" dirty="0"/>
              <a:t>Intent similarity of two tests</a:t>
            </a:r>
          </a:p>
          <a:p>
            <a:pPr lvl="1"/>
            <a:r>
              <a:rPr lang="en-US" dirty="0"/>
              <a:t>Degree of similarity to which test executions are dependent on the test inputs</a:t>
            </a:r>
          </a:p>
          <a:p>
            <a:pPr lvl="1"/>
            <a:r>
              <a:rPr lang="en-US" dirty="0"/>
              <a:t>Structural similarity between path conditions</a:t>
            </a:r>
          </a:p>
        </p:txBody>
      </p:sp>
      <p:sp>
        <p:nvSpPr>
          <p:cNvPr id="42" name="Rectangle 41">
            <a:extLst>
              <a:ext uri="{FF2B5EF4-FFF2-40B4-BE49-F238E27FC236}">
                <a16:creationId xmlns:a16="http://schemas.microsoft.com/office/drawing/2014/main" id="{FAC43A70-45D4-4560-BA22-2D408EDA3B1A}"/>
              </a:ext>
            </a:extLst>
          </p:cNvPr>
          <p:cNvSpPr/>
          <p:nvPr/>
        </p:nvSpPr>
        <p:spPr>
          <a:xfrm>
            <a:off x="0" y="0"/>
            <a:ext cx="9144000" cy="685800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616661E0-FF07-4605-8D94-829DDD348D21}"/>
              </a:ext>
            </a:extLst>
          </p:cNvPr>
          <p:cNvGrpSpPr/>
          <p:nvPr/>
        </p:nvGrpSpPr>
        <p:grpSpPr>
          <a:xfrm>
            <a:off x="3652284" y="138223"/>
            <a:ext cx="5560828" cy="2153922"/>
            <a:chOff x="4002991" y="1183189"/>
            <a:chExt cx="4756320" cy="1311169"/>
          </a:xfrm>
        </p:grpSpPr>
        <p:pic>
          <p:nvPicPr>
            <p:cNvPr id="19" name="Picture 18">
              <a:extLst>
                <a:ext uri="{FF2B5EF4-FFF2-40B4-BE49-F238E27FC236}">
                  <a16:creationId xmlns:a16="http://schemas.microsoft.com/office/drawing/2014/main" id="{2966AB45-7381-4F03-9DAE-CB517F8256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2991" y="1183189"/>
              <a:ext cx="4756320" cy="1311169"/>
            </a:xfrm>
            <a:prstGeom prst="rect">
              <a:avLst/>
            </a:prstGeom>
          </p:spPr>
        </p:pic>
        <p:sp>
          <p:nvSpPr>
            <p:cNvPr id="20" name="TextBox 19">
              <a:extLst>
                <a:ext uri="{FF2B5EF4-FFF2-40B4-BE49-F238E27FC236}">
                  <a16:creationId xmlns:a16="http://schemas.microsoft.com/office/drawing/2014/main" id="{76E3BF35-763F-4CC4-81E4-0B3907560B96}"/>
                </a:ext>
              </a:extLst>
            </p:cNvPr>
            <p:cNvSpPr txBox="1"/>
            <p:nvPr/>
          </p:nvSpPr>
          <p:spPr>
            <a:xfrm>
              <a:off x="5570252" y="2231984"/>
              <a:ext cx="1589732" cy="241617"/>
            </a:xfrm>
            <a:prstGeom prst="rect">
              <a:avLst/>
            </a:prstGeom>
            <a:noFill/>
          </p:spPr>
          <p:txBody>
            <a:bodyPr wrap="square" rtlCol="0">
              <a:spAutoFit/>
            </a:bodyPr>
            <a:lstStyle/>
            <a:p>
              <a:r>
                <a:rPr lang="en-US" dirty="0"/>
                <a:t>t (broken test)</a:t>
              </a:r>
              <a:endParaRPr lang="en-US" sz="1400" dirty="0"/>
            </a:p>
          </p:txBody>
        </p:sp>
      </p:grpSp>
      <p:sp>
        <p:nvSpPr>
          <p:cNvPr id="21" name="TextBox 20">
            <a:extLst>
              <a:ext uri="{FF2B5EF4-FFF2-40B4-BE49-F238E27FC236}">
                <a16:creationId xmlns:a16="http://schemas.microsoft.com/office/drawing/2014/main" id="{390E5F01-B31E-4DE2-80B9-5A85C4B9B0C9}"/>
              </a:ext>
            </a:extLst>
          </p:cNvPr>
          <p:cNvSpPr txBox="1"/>
          <p:nvPr/>
        </p:nvSpPr>
        <p:spPr>
          <a:xfrm>
            <a:off x="3913586" y="325880"/>
            <a:ext cx="4906122" cy="1477328"/>
          </a:xfrm>
          <a:prstGeom prst="rect">
            <a:avLst/>
          </a:prstGeom>
          <a:noFill/>
          <a:ln>
            <a:solidFill>
              <a:schemeClr val="tx1"/>
            </a:solidFill>
          </a:ln>
        </p:spPr>
        <p:txBody>
          <a:bodyPr wrap="square" rtlCol="0">
            <a:spAutoFit/>
          </a:bodyPr>
          <a:lstStyle/>
          <a:p>
            <a:r>
              <a:rPr lang="en-US" dirty="0">
                <a:latin typeface="Gill Sans Nova" panose="020B0602020104020203" pitchFamily="34" charset="0"/>
              </a:rPr>
              <a:t>1  </a:t>
            </a:r>
            <a:r>
              <a:rPr lang="en-US" b="1" dirty="0">
                <a:latin typeface="Gill Sans Nova" panose="020B0602020104020203" pitchFamily="34" charset="0"/>
              </a:rPr>
              <a:t>public void </a:t>
            </a:r>
            <a:r>
              <a:rPr lang="en-US" dirty="0">
                <a:latin typeface="Gill Sans Nova" panose="020B0602020104020203" pitchFamily="34" charset="0"/>
              </a:rPr>
              <a:t>testHtml40Nbsp() {</a:t>
            </a:r>
          </a:p>
          <a:p>
            <a:r>
              <a:rPr lang="en-US" dirty="0">
                <a:latin typeface="Gill Sans Nova" panose="020B0602020104020203" pitchFamily="34" charset="0"/>
              </a:rPr>
              <a:t>2    Entities  e  =  </a:t>
            </a:r>
            <a:r>
              <a:rPr lang="en-US" b="1" dirty="0">
                <a:latin typeface="Gill Sans Nova" panose="020B0602020104020203" pitchFamily="34" charset="0"/>
              </a:rPr>
              <a:t>new</a:t>
            </a:r>
            <a:r>
              <a:rPr lang="en-US" dirty="0">
                <a:latin typeface="Gill Sans Nova" panose="020B0602020104020203" pitchFamily="34" charset="0"/>
              </a:rPr>
              <a:t>  Entities();</a:t>
            </a:r>
          </a:p>
          <a:p>
            <a:r>
              <a:rPr lang="en-US" dirty="0">
                <a:latin typeface="Gill Sans Nova" panose="020B0602020104020203" pitchFamily="34" charset="0"/>
              </a:rPr>
              <a:t>3    </a:t>
            </a:r>
            <a:r>
              <a:rPr lang="en-US" dirty="0" err="1">
                <a:solidFill>
                  <a:srgbClr val="FF0000"/>
                </a:solidFill>
                <a:latin typeface="Gill Sans Nova" panose="020B0602020104020203" pitchFamily="34" charset="0"/>
              </a:rPr>
              <a:t>e.map</a:t>
            </a:r>
            <a:r>
              <a:rPr lang="en-US" dirty="0">
                <a:solidFill>
                  <a:srgbClr val="FF0000"/>
                </a:solidFill>
                <a:latin typeface="Gill Sans Nova" panose="020B0602020104020203" pitchFamily="34" charset="0"/>
              </a:rPr>
              <a:t>  =  </a:t>
            </a:r>
            <a:r>
              <a:rPr lang="en-US" b="1" dirty="0">
                <a:latin typeface="Gill Sans Nova" panose="020B0602020104020203" pitchFamily="34" charset="0"/>
              </a:rPr>
              <a:t>new</a:t>
            </a:r>
            <a:r>
              <a:rPr lang="en-US" dirty="0">
                <a:latin typeface="Gill Sans Nova" panose="020B0602020104020203" pitchFamily="34" charset="0"/>
              </a:rPr>
              <a:t>  </a:t>
            </a:r>
            <a:r>
              <a:rPr lang="en-US" dirty="0" err="1">
                <a:latin typeface="Gill Sans Nova" panose="020B0602020104020203" pitchFamily="34" charset="0"/>
              </a:rPr>
              <a:t>Entities.PrimitiveEntityMap</a:t>
            </a:r>
            <a:r>
              <a:rPr lang="en-US" dirty="0">
                <a:latin typeface="Gill Sans Nova" panose="020B0602020104020203" pitchFamily="34" charset="0"/>
              </a:rPr>
              <a:t>();</a:t>
            </a:r>
          </a:p>
          <a:p>
            <a:r>
              <a:rPr lang="en-US" dirty="0">
                <a:latin typeface="Gill Sans Nova" panose="020B0602020104020203" pitchFamily="34" charset="0"/>
              </a:rPr>
              <a:t>4    Entities.fillWithHtml40Entities(e);</a:t>
            </a:r>
          </a:p>
          <a:p>
            <a:r>
              <a:rPr lang="en-US" dirty="0">
                <a:latin typeface="Gill Sans Nova" panose="020B0602020104020203" pitchFamily="34" charset="0"/>
              </a:rPr>
              <a:t>5    </a:t>
            </a:r>
            <a:r>
              <a:rPr lang="en-US" dirty="0" err="1">
                <a:latin typeface="Gill Sans Nova" panose="020B0602020104020203" pitchFamily="34" charset="0"/>
              </a:rPr>
              <a:t>assertEquals</a:t>
            </a:r>
            <a:r>
              <a:rPr lang="en-US" dirty="0">
                <a:latin typeface="Gill Sans Nova" panose="020B0602020104020203" pitchFamily="34" charset="0"/>
              </a:rPr>
              <a:t>("&amp;</a:t>
            </a:r>
            <a:r>
              <a:rPr lang="en-US" dirty="0" err="1">
                <a:latin typeface="Gill Sans Nova" panose="020B0602020104020203" pitchFamily="34" charset="0"/>
              </a:rPr>
              <a:t>nbsp</a:t>
            </a:r>
            <a:r>
              <a:rPr lang="en-US" dirty="0">
                <a:latin typeface="Gill Sans Nova" panose="020B0602020104020203" pitchFamily="34" charset="0"/>
              </a:rPr>
              <a:t>;",  </a:t>
            </a:r>
            <a:r>
              <a:rPr lang="en-US" dirty="0" err="1">
                <a:latin typeface="Gill Sans Nova" panose="020B0602020104020203" pitchFamily="34" charset="0"/>
              </a:rPr>
              <a:t>e.escape</a:t>
            </a:r>
            <a:r>
              <a:rPr lang="en-US" dirty="0">
                <a:latin typeface="Gill Sans Nova" panose="020B0602020104020203" pitchFamily="34" charset="0"/>
              </a:rPr>
              <a:t>("\u00A0")); }</a:t>
            </a:r>
          </a:p>
        </p:txBody>
      </p:sp>
      <p:pic>
        <p:nvPicPr>
          <p:cNvPr id="22" name="Picture 21">
            <a:extLst>
              <a:ext uri="{FF2B5EF4-FFF2-40B4-BE49-F238E27FC236}">
                <a16:creationId xmlns:a16="http://schemas.microsoft.com/office/drawing/2014/main" id="{6CBEDCF1-BBFF-40A3-A726-6369DB9E84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6255" y="2275357"/>
            <a:ext cx="5524250" cy="4455043"/>
          </a:xfrm>
          <a:prstGeom prst="rect">
            <a:avLst/>
          </a:prstGeom>
        </p:spPr>
      </p:pic>
      <p:sp>
        <p:nvSpPr>
          <p:cNvPr id="23" name="TextBox 22">
            <a:extLst>
              <a:ext uri="{FF2B5EF4-FFF2-40B4-BE49-F238E27FC236}">
                <a16:creationId xmlns:a16="http://schemas.microsoft.com/office/drawing/2014/main" id="{59C74E0D-9AC8-4F58-9EA3-F98E31375F31}"/>
              </a:ext>
            </a:extLst>
          </p:cNvPr>
          <p:cNvSpPr txBox="1"/>
          <p:nvPr/>
        </p:nvSpPr>
        <p:spPr>
          <a:xfrm>
            <a:off x="5262865" y="4169614"/>
            <a:ext cx="2610544" cy="369332"/>
          </a:xfrm>
          <a:prstGeom prst="rect">
            <a:avLst/>
          </a:prstGeom>
          <a:noFill/>
        </p:spPr>
        <p:txBody>
          <a:bodyPr wrap="square" rtlCol="0">
            <a:spAutoFit/>
          </a:bodyPr>
          <a:lstStyle/>
          <a:p>
            <a:r>
              <a:rPr lang="en-US" dirty="0"/>
              <a:t>t1 (intent-preserving)</a:t>
            </a:r>
          </a:p>
        </p:txBody>
      </p:sp>
      <p:sp>
        <p:nvSpPr>
          <p:cNvPr id="24" name="TextBox 23">
            <a:extLst>
              <a:ext uri="{FF2B5EF4-FFF2-40B4-BE49-F238E27FC236}">
                <a16:creationId xmlns:a16="http://schemas.microsoft.com/office/drawing/2014/main" id="{F77BBD1B-4AD9-47E5-BF3A-B261619CF7E7}"/>
              </a:ext>
            </a:extLst>
          </p:cNvPr>
          <p:cNvSpPr txBox="1"/>
          <p:nvPr/>
        </p:nvSpPr>
        <p:spPr>
          <a:xfrm>
            <a:off x="5193402" y="5988113"/>
            <a:ext cx="2705823" cy="369332"/>
          </a:xfrm>
          <a:prstGeom prst="rect">
            <a:avLst/>
          </a:prstGeom>
          <a:noFill/>
        </p:spPr>
        <p:txBody>
          <a:bodyPr wrap="square" rtlCol="0">
            <a:spAutoFit/>
          </a:bodyPr>
          <a:lstStyle/>
          <a:p>
            <a:r>
              <a:rPr lang="en-US" dirty="0"/>
              <a:t>t2 (non-intent-preserving)</a:t>
            </a:r>
          </a:p>
        </p:txBody>
      </p:sp>
      <p:sp>
        <p:nvSpPr>
          <p:cNvPr id="25" name="TextBox 24">
            <a:extLst>
              <a:ext uri="{FF2B5EF4-FFF2-40B4-BE49-F238E27FC236}">
                <a16:creationId xmlns:a16="http://schemas.microsoft.com/office/drawing/2014/main" id="{94E05F55-54CF-4A38-907A-00A7CAAA0F2F}"/>
              </a:ext>
            </a:extLst>
          </p:cNvPr>
          <p:cNvSpPr txBox="1"/>
          <p:nvPr/>
        </p:nvSpPr>
        <p:spPr>
          <a:xfrm>
            <a:off x="4008198" y="2593974"/>
            <a:ext cx="4811510" cy="1477328"/>
          </a:xfrm>
          <a:prstGeom prst="rect">
            <a:avLst/>
          </a:prstGeom>
          <a:noFill/>
          <a:ln>
            <a:solidFill>
              <a:schemeClr val="tx1"/>
            </a:solidFill>
          </a:ln>
        </p:spPr>
        <p:txBody>
          <a:bodyPr wrap="none" rtlCol="0">
            <a:spAutoFit/>
          </a:bodyPr>
          <a:lstStyle/>
          <a:p>
            <a:r>
              <a:rPr lang="en-US" dirty="0">
                <a:latin typeface="Gill Sans Nova" panose="020B0602020104020203" pitchFamily="34" charset="0"/>
              </a:rPr>
              <a:t>1  </a:t>
            </a:r>
            <a:r>
              <a:rPr lang="en-US" b="1" dirty="0">
                <a:latin typeface="Gill Sans Nova" panose="020B0602020104020203" pitchFamily="34" charset="0"/>
              </a:rPr>
              <a:t>public void </a:t>
            </a:r>
            <a:r>
              <a:rPr lang="en-US" dirty="0">
                <a:latin typeface="Gill Sans Nova" panose="020B0602020104020203" pitchFamily="34" charset="0"/>
              </a:rPr>
              <a:t>testHtml40Nbsp() {</a:t>
            </a:r>
          </a:p>
          <a:p>
            <a:r>
              <a:rPr lang="en-US" dirty="0">
                <a:latin typeface="Gill Sans Nova" panose="020B0602020104020203" pitchFamily="34" charset="0"/>
              </a:rPr>
              <a:t>2    Entities  e  =  </a:t>
            </a:r>
            <a:r>
              <a:rPr lang="en-US" b="1" dirty="0">
                <a:latin typeface="Gill Sans Nova" panose="020B0602020104020203" pitchFamily="34" charset="0"/>
              </a:rPr>
              <a:t>new</a:t>
            </a:r>
            <a:r>
              <a:rPr lang="en-US" dirty="0">
                <a:latin typeface="Gill Sans Nova" panose="020B0602020104020203" pitchFamily="34" charset="0"/>
              </a:rPr>
              <a:t>  Entities(</a:t>
            </a:r>
          </a:p>
          <a:p>
            <a:r>
              <a:rPr lang="en-US" dirty="0">
                <a:latin typeface="Gill Sans Nova" panose="020B0602020104020203" pitchFamily="34" charset="0"/>
              </a:rPr>
              <a:t>3</a:t>
            </a:r>
            <a:r>
              <a:rPr lang="en-US" b="1" dirty="0">
                <a:latin typeface="Gill Sans Nova" panose="020B0602020104020203" pitchFamily="34" charset="0"/>
              </a:rPr>
              <a:t>            new</a:t>
            </a:r>
            <a:r>
              <a:rPr lang="en-US" dirty="0">
                <a:latin typeface="Gill Sans Nova" panose="020B0602020104020203" pitchFamily="34" charset="0"/>
              </a:rPr>
              <a:t>  </a:t>
            </a:r>
            <a:r>
              <a:rPr lang="en-US" dirty="0" err="1">
                <a:latin typeface="Gill Sans Nova" panose="020B0602020104020203" pitchFamily="34" charset="0"/>
              </a:rPr>
              <a:t>Entities.PrimitiveEntityMap</a:t>
            </a:r>
            <a:r>
              <a:rPr lang="en-US" dirty="0">
                <a:latin typeface="Gill Sans Nova" panose="020B0602020104020203" pitchFamily="34" charset="0"/>
              </a:rPr>
              <a:t>());</a:t>
            </a:r>
          </a:p>
          <a:p>
            <a:r>
              <a:rPr lang="en-US" dirty="0">
                <a:latin typeface="Gill Sans Nova" panose="020B0602020104020203" pitchFamily="34" charset="0"/>
              </a:rPr>
              <a:t>4    Entities.fillWithHtml40Entities(e);</a:t>
            </a:r>
          </a:p>
          <a:p>
            <a:r>
              <a:rPr lang="en-US" dirty="0">
                <a:latin typeface="Gill Sans Nova" panose="020B0602020104020203" pitchFamily="34" charset="0"/>
              </a:rPr>
              <a:t>5    </a:t>
            </a:r>
            <a:r>
              <a:rPr lang="en-US" dirty="0" err="1">
                <a:latin typeface="Gill Sans Nova" panose="020B0602020104020203" pitchFamily="34" charset="0"/>
              </a:rPr>
              <a:t>assertEquals</a:t>
            </a:r>
            <a:r>
              <a:rPr lang="en-US" dirty="0">
                <a:latin typeface="Gill Sans Nova" panose="020B0602020104020203" pitchFamily="34" charset="0"/>
              </a:rPr>
              <a:t>("&amp;</a:t>
            </a:r>
            <a:r>
              <a:rPr lang="en-US" dirty="0" err="1">
                <a:latin typeface="Gill Sans Nova" panose="020B0602020104020203" pitchFamily="34" charset="0"/>
              </a:rPr>
              <a:t>nbsp</a:t>
            </a:r>
            <a:r>
              <a:rPr lang="en-US" dirty="0">
                <a:latin typeface="Gill Sans Nova" panose="020B0602020104020203" pitchFamily="34" charset="0"/>
              </a:rPr>
              <a:t>;",  </a:t>
            </a:r>
            <a:r>
              <a:rPr lang="en-US" dirty="0" err="1">
                <a:latin typeface="Gill Sans Nova" panose="020B0602020104020203" pitchFamily="34" charset="0"/>
              </a:rPr>
              <a:t>e.escape</a:t>
            </a:r>
            <a:r>
              <a:rPr lang="en-US" dirty="0">
                <a:latin typeface="Gill Sans Nova" panose="020B0602020104020203" pitchFamily="34" charset="0"/>
              </a:rPr>
              <a:t>("\u00A0")); }</a:t>
            </a:r>
          </a:p>
        </p:txBody>
      </p:sp>
      <p:sp>
        <p:nvSpPr>
          <p:cNvPr id="26" name="TextBox 25">
            <a:extLst>
              <a:ext uri="{FF2B5EF4-FFF2-40B4-BE49-F238E27FC236}">
                <a16:creationId xmlns:a16="http://schemas.microsoft.com/office/drawing/2014/main" id="{E3A5A0B8-2786-4B75-8686-D4FCE6898426}"/>
              </a:ext>
            </a:extLst>
          </p:cNvPr>
          <p:cNvSpPr txBox="1"/>
          <p:nvPr/>
        </p:nvSpPr>
        <p:spPr>
          <a:xfrm>
            <a:off x="4008198" y="4626829"/>
            <a:ext cx="4811510" cy="1200329"/>
          </a:xfrm>
          <a:prstGeom prst="rect">
            <a:avLst/>
          </a:prstGeom>
          <a:noFill/>
          <a:ln>
            <a:solidFill>
              <a:schemeClr val="tx1"/>
            </a:solidFill>
          </a:ln>
        </p:spPr>
        <p:txBody>
          <a:bodyPr wrap="none" rtlCol="0">
            <a:spAutoFit/>
          </a:bodyPr>
          <a:lstStyle/>
          <a:p>
            <a:r>
              <a:rPr lang="en-US" dirty="0">
                <a:latin typeface="Gill Sans Nova" panose="020B0602020104020203" pitchFamily="34" charset="0"/>
              </a:rPr>
              <a:t>1  </a:t>
            </a:r>
            <a:r>
              <a:rPr lang="en-US" b="1" dirty="0">
                <a:latin typeface="Gill Sans Nova" panose="020B0602020104020203" pitchFamily="34" charset="0"/>
              </a:rPr>
              <a:t>public void </a:t>
            </a:r>
            <a:r>
              <a:rPr lang="en-US" dirty="0">
                <a:latin typeface="Gill Sans Nova" panose="020B0602020104020203" pitchFamily="34" charset="0"/>
              </a:rPr>
              <a:t>testHtml40Nbsp() {</a:t>
            </a:r>
          </a:p>
          <a:p>
            <a:r>
              <a:rPr lang="en-US" dirty="0">
                <a:latin typeface="Gill Sans Nova" panose="020B0602020104020203" pitchFamily="34" charset="0"/>
              </a:rPr>
              <a:t>2    Entities  e  =  </a:t>
            </a:r>
            <a:r>
              <a:rPr lang="en-US" b="1" dirty="0">
                <a:latin typeface="Gill Sans Nova" panose="020B0602020104020203" pitchFamily="34" charset="0"/>
              </a:rPr>
              <a:t>new</a:t>
            </a:r>
            <a:r>
              <a:rPr lang="en-US" dirty="0">
                <a:latin typeface="Gill Sans Nova" panose="020B0602020104020203" pitchFamily="34" charset="0"/>
              </a:rPr>
              <a:t>  Entities();</a:t>
            </a:r>
          </a:p>
          <a:p>
            <a:r>
              <a:rPr lang="en-US" dirty="0">
                <a:latin typeface="Gill Sans Nova" panose="020B0602020104020203" pitchFamily="34" charset="0"/>
              </a:rPr>
              <a:t>3    Entities.fillWithHtml40Entities(e);</a:t>
            </a:r>
          </a:p>
          <a:p>
            <a:r>
              <a:rPr lang="en-US" dirty="0">
                <a:latin typeface="Gill Sans Nova" panose="020B0602020104020203" pitchFamily="34" charset="0"/>
              </a:rPr>
              <a:t>4    </a:t>
            </a:r>
            <a:r>
              <a:rPr lang="en-US" dirty="0" err="1">
                <a:latin typeface="Gill Sans Nova" panose="020B0602020104020203" pitchFamily="34" charset="0"/>
              </a:rPr>
              <a:t>assertEquals</a:t>
            </a:r>
            <a:r>
              <a:rPr lang="en-US" dirty="0">
                <a:latin typeface="Gill Sans Nova" panose="020B0602020104020203" pitchFamily="34" charset="0"/>
              </a:rPr>
              <a:t>("&amp;</a:t>
            </a:r>
            <a:r>
              <a:rPr lang="en-US" dirty="0" err="1">
                <a:latin typeface="Gill Sans Nova" panose="020B0602020104020203" pitchFamily="34" charset="0"/>
              </a:rPr>
              <a:t>nbsp</a:t>
            </a:r>
            <a:r>
              <a:rPr lang="en-US" dirty="0">
                <a:latin typeface="Gill Sans Nova" panose="020B0602020104020203" pitchFamily="34" charset="0"/>
              </a:rPr>
              <a:t>;",  </a:t>
            </a:r>
            <a:r>
              <a:rPr lang="en-US" dirty="0" err="1">
                <a:latin typeface="Gill Sans Nova" panose="020B0602020104020203" pitchFamily="34" charset="0"/>
              </a:rPr>
              <a:t>e.escape</a:t>
            </a:r>
            <a:r>
              <a:rPr lang="en-US" dirty="0">
                <a:latin typeface="Gill Sans Nova" panose="020B0602020104020203" pitchFamily="34" charset="0"/>
              </a:rPr>
              <a:t>("\u00A0")); }</a:t>
            </a:r>
          </a:p>
        </p:txBody>
      </p:sp>
      <p:sp>
        <p:nvSpPr>
          <p:cNvPr id="27" name="Rectangle 26">
            <a:extLst>
              <a:ext uri="{FF2B5EF4-FFF2-40B4-BE49-F238E27FC236}">
                <a16:creationId xmlns:a16="http://schemas.microsoft.com/office/drawing/2014/main" id="{AE7E53B8-D518-4D7C-B0B8-FA7631E32516}"/>
              </a:ext>
            </a:extLst>
          </p:cNvPr>
          <p:cNvSpPr/>
          <p:nvPr/>
        </p:nvSpPr>
        <p:spPr>
          <a:xfrm>
            <a:off x="5236135" y="888635"/>
            <a:ext cx="3429401" cy="326776"/>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CEA48E3C-C88F-459F-93A5-D562091D1FBB}"/>
              </a:ext>
            </a:extLst>
          </p:cNvPr>
          <p:cNvSpPr/>
          <p:nvPr/>
        </p:nvSpPr>
        <p:spPr>
          <a:xfrm>
            <a:off x="4374680" y="2899009"/>
            <a:ext cx="4227059" cy="588899"/>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DFFB585-AFF7-4F4E-B6B8-08A832A0F00F}"/>
              </a:ext>
            </a:extLst>
          </p:cNvPr>
          <p:cNvSpPr/>
          <p:nvPr/>
        </p:nvSpPr>
        <p:spPr>
          <a:xfrm>
            <a:off x="4392144" y="4932603"/>
            <a:ext cx="2976220" cy="30106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FF2B5EF4-FFF2-40B4-BE49-F238E27FC236}">
                <a16:creationId xmlns:a16="http://schemas.microsoft.com/office/drawing/2014/main" id="{BCF334A4-3F00-4770-9EA2-F56D13522E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96476" y="4912399"/>
            <a:ext cx="366156" cy="384935"/>
          </a:xfrm>
          <a:prstGeom prst="rect">
            <a:avLst/>
          </a:prstGeom>
        </p:spPr>
      </p:pic>
      <p:sp>
        <p:nvSpPr>
          <p:cNvPr id="31" name="Rectangle 30">
            <a:extLst>
              <a:ext uri="{FF2B5EF4-FFF2-40B4-BE49-F238E27FC236}">
                <a16:creationId xmlns:a16="http://schemas.microsoft.com/office/drawing/2014/main" id="{CEB9EC2D-159A-4A01-9D93-CFF773D6FB1A}"/>
              </a:ext>
            </a:extLst>
          </p:cNvPr>
          <p:cNvSpPr/>
          <p:nvPr/>
        </p:nvSpPr>
        <p:spPr>
          <a:xfrm>
            <a:off x="4956038" y="3170750"/>
            <a:ext cx="3502161" cy="30439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Graphic 31">
            <a:extLst>
              <a:ext uri="{FF2B5EF4-FFF2-40B4-BE49-F238E27FC236}">
                <a16:creationId xmlns:a16="http://schemas.microsoft.com/office/drawing/2014/main" id="{62BD79C6-7F58-4183-A8E7-5BD07764B43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5223373">
            <a:off x="8275704" y="2455745"/>
            <a:ext cx="649112" cy="649112"/>
          </a:xfrm>
          <a:prstGeom prst="rect">
            <a:avLst/>
          </a:prstGeom>
        </p:spPr>
      </p:pic>
      <p:grpSp>
        <p:nvGrpSpPr>
          <p:cNvPr id="33" name="Group 32">
            <a:extLst>
              <a:ext uri="{FF2B5EF4-FFF2-40B4-BE49-F238E27FC236}">
                <a16:creationId xmlns:a16="http://schemas.microsoft.com/office/drawing/2014/main" id="{F8B89848-22DC-409E-8611-E926A67FBC07}"/>
              </a:ext>
            </a:extLst>
          </p:cNvPr>
          <p:cNvGrpSpPr/>
          <p:nvPr/>
        </p:nvGrpSpPr>
        <p:grpSpPr>
          <a:xfrm>
            <a:off x="377679" y="408555"/>
            <a:ext cx="3088093" cy="1684111"/>
            <a:chOff x="31649" y="177019"/>
            <a:chExt cx="2909208" cy="1684111"/>
          </a:xfrm>
        </p:grpSpPr>
        <p:pic>
          <p:nvPicPr>
            <p:cNvPr id="34" name="Picture 33">
              <a:extLst>
                <a:ext uri="{FF2B5EF4-FFF2-40B4-BE49-F238E27FC236}">
                  <a16:creationId xmlns:a16="http://schemas.microsoft.com/office/drawing/2014/main" id="{8AFE9F6E-2FCB-4330-91A5-62282195A2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49" y="177019"/>
              <a:ext cx="2909208" cy="1684111"/>
            </a:xfrm>
            <a:prstGeom prst="rect">
              <a:avLst/>
            </a:prstGeom>
          </p:spPr>
        </p:pic>
        <p:sp>
          <p:nvSpPr>
            <p:cNvPr id="35" name="TextBox 34">
              <a:extLst>
                <a:ext uri="{FF2B5EF4-FFF2-40B4-BE49-F238E27FC236}">
                  <a16:creationId xmlns:a16="http://schemas.microsoft.com/office/drawing/2014/main" id="{0134881C-B394-4A02-BEAA-2BCAF298A037}"/>
                </a:ext>
              </a:extLst>
            </p:cNvPr>
            <p:cNvSpPr txBox="1"/>
            <p:nvPr/>
          </p:nvSpPr>
          <p:spPr>
            <a:xfrm>
              <a:off x="248030" y="396608"/>
              <a:ext cx="2332993" cy="1200329"/>
            </a:xfrm>
            <a:prstGeom prst="rect">
              <a:avLst/>
            </a:prstGeom>
            <a:noFill/>
          </p:spPr>
          <p:txBody>
            <a:bodyPr wrap="none" rtlCol="0">
              <a:spAutoFit/>
            </a:bodyPr>
            <a:lstStyle/>
            <a:p>
              <a:r>
                <a:rPr lang="en-US" dirty="0"/>
                <a:t>PC of t has clauses from:</a:t>
              </a:r>
            </a:p>
            <a:p>
              <a:endParaRPr lang="en-US" dirty="0"/>
            </a:p>
            <a:p>
              <a:r>
                <a:rPr lang="en-US" dirty="0"/>
                <a:t>Entities</a:t>
              </a:r>
            </a:p>
            <a:p>
              <a:r>
                <a:rPr lang="en-US" b="1" dirty="0" err="1"/>
                <a:t>PrimitiveEntityMap</a:t>
              </a:r>
              <a:endParaRPr lang="en-US" b="1" dirty="0"/>
            </a:p>
          </p:txBody>
        </p:sp>
      </p:grpSp>
      <p:grpSp>
        <p:nvGrpSpPr>
          <p:cNvPr id="36" name="Group 35">
            <a:extLst>
              <a:ext uri="{FF2B5EF4-FFF2-40B4-BE49-F238E27FC236}">
                <a16:creationId xmlns:a16="http://schemas.microsoft.com/office/drawing/2014/main" id="{E2ECB619-D138-42A0-B514-770F48FC9F88}"/>
              </a:ext>
            </a:extLst>
          </p:cNvPr>
          <p:cNvGrpSpPr/>
          <p:nvPr/>
        </p:nvGrpSpPr>
        <p:grpSpPr>
          <a:xfrm>
            <a:off x="415998" y="2426610"/>
            <a:ext cx="3088093" cy="1684111"/>
            <a:chOff x="31649" y="177019"/>
            <a:chExt cx="2909208" cy="1684111"/>
          </a:xfrm>
        </p:grpSpPr>
        <p:pic>
          <p:nvPicPr>
            <p:cNvPr id="37" name="Picture 36">
              <a:extLst>
                <a:ext uri="{FF2B5EF4-FFF2-40B4-BE49-F238E27FC236}">
                  <a16:creationId xmlns:a16="http://schemas.microsoft.com/office/drawing/2014/main" id="{D9DAC948-4122-4EDE-95B3-41216CAA8D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49" y="177019"/>
              <a:ext cx="2909208" cy="1684111"/>
            </a:xfrm>
            <a:prstGeom prst="rect">
              <a:avLst/>
            </a:prstGeom>
          </p:spPr>
        </p:pic>
        <p:sp>
          <p:nvSpPr>
            <p:cNvPr id="38" name="TextBox 37">
              <a:extLst>
                <a:ext uri="{FF2B5EF4-FFF2-40B4-BE49-F238E27FC236}">
                  <a16:creationId xmlns:a16="http://schemas.microsoft.com/office/drawing/2014/main" id="{4F0F0942-30AA-4EDB-8F4B-C35A2654CBB8}"/>
                </a:ext>
              </a:extLst>
            </p:cNvPr>
            <p:cNvSpPr txBox="1"/>
            <p:nvPr/>
          </p:nvSpPr>
          <p:spPr>
            <a:xfrm>
              <a:off x="248030" y="396608"/>
              <a:ext cx="2497599" cy="1200329"/>
            </a:xfrm>
            <a:prstGeom prst="rect">
              <a:avLst/>
            </a:prstGeom>
            <a:noFill/>
          </p:spPr>
          <p:txBody>
            <a:bodyPr wrap="none" rtlCol="0">
              <a:spAutoFit/>
            </a:bodyPr>
            <a:lstStyle/>
            <a:p>
              <a:r>
                <a:rPr lang="en-US" dirty="0"/>
                <a:t>PC of t1 has clauses from:</a:t>
              </a:r>
            </a:p>
            <a:p>
              <a:endParaRPr lang="en-US" dirty="0"/>
            </a:p>
            <a:p>
              <a:r>
                <a:rPr lang="en-US" dirty="0"/>
                <a:t>Entities</a:t>
              </a:r>
            </a:p>
            <a:p>
              <a:r>
                <a:rPr lang="en-US" b="1" dirty="0" err="1"/>
                <a:t>PrimitiveEntityMap</a:t>
              </a:r>
              <a:endParaRPr lang="en-US" b="1" dirty="0"/>
            </a:p>
          </p:txBody>
        </p:sp>
      </p:grpSp>
      <p:grpSp>
        <p:nvGrpSpPr>
          <p:cNvPr id="39" name="Group 38">
            <a:extLst>
              <a:ext uri="{FF2B5EF4-FFF2-40B4-BE49-F238E27FC236}">
                <a16:creationId xmlns:a16="http://schemas.microsoft.com/office/drawing/2014/main" id="{A7BE7E2E-1D80-4B45-8BEA-B0801F4F54A5}"/>
              </a:ext>
            </a:extLst>
          </p:cNvPr>
          <p:cNvGrpSpPr/>
          <p:nvPr/>
        </p:nvGrpSpPr>
        <p:grpSpPr>
          <a:xfrm>
            <a:off x="472078" y="4596973"/>
            <a:ext cx="3088093" cy="1684111"/>
            <a:chOff x="31649" y="177019"/>
            <a:chExt cx="2909208" cy="1684111"/>
          </a:xfrm>
        </p:grpSpPr>
        <p:pic>
          <p:nvPicPr>
            <p:cNvPr id="40" name="Picture 39">
              <a:extLst>
                <a:ext uri="{FF2B5EF4-FFF2-40B4-BE49-F238E27FC236}">
                  <a16:creationId xmlns:a16="http://schemas.microsoft.com/office/drawing/2014/main" id="{31456BB1-5791-4597-BF65-7651E50F60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49" y="177019"/>
              <a:ext cx="2909208" cy="1684111"/>
            </a:xfrm>
            <a:prstGeom prst="rect">
              <a:avLst/>
            </a:prstGeom>
          </p:spPr>
        </p:pic>
        <p:sp>
          <p:nvSpPr>
            <p:cNvPr id="41" name="TextBox 40">
              <a:extLst>
                <a:ext uri="{FF2B5EF4-FFF2-40B4-BE49-F238E27FC236}">
                  <a16:creationId xmlns:a16="http://schemas.microsoft.com/office/drawing/2014/main" id="{0E25B78D-3125-4D26-AD69-943EC37C93A0}"/>
                </a:ext>
              </a:extLst>
            </p:cNvPr>
            <p:cNvSpPr txBox="1"/>
            <p:nvPr/>
          </p:nvSpPr>
          <p:spPr>
            <a:xfrm>
              <a:off x="248030" y="396608"/>
              <a:ext cx="2497599" cy="923330"/>
            </a:xfrm>
            <a:prstGeom prst="rect">
              <a:avLst/>
            </a:prstGeom>
            <a:noFill/>
          </p:spPr>
          <p:txBody>
            <a:bodyPr wrap="none" rtlCol="0">
              <a:spAutoFit/>
            </a:bodyPr>
            <a:lstStyle/>
            <a:p>
              <a:r>
                <a:rPr lang="en-US" dirty="0"/>
                <a:t>PC of t2 has clauses from:</a:t>
              </a:r>
            </a:p>
            <a:p>
              <a:endParaRPr lang="en-US" dirty="0"/>
            </a:p>
            <a:p>
              <a:r>
                <a:rPr lang="en-US" dirty="0"/>
                <a:t>Entities</a:t>
              </a:r>
            </a:p>
          </p:txBody>
        </p:sp>
      </p:grpSp>
    </p:spTree>
    <p:extLst>
      <p:ext uri="{BB962C8B-B14F-4D97-AF65-F5344CB8AC3E}">
        <p14:creationId xmlns:p14="http://schemas.microsoft.com/office/powerpoint/2010/main" val="2967373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28"/>
                                        </p:tgtEl>
                                      </p:cBhvr>
                                    </p:animEffect>
                                    <p:set>
                                      <p:cBhvr>
                                        <p:cTn id="15" dur="1" fill="hold">
                                          <p:stCondLst>
                                            <p:cond delay="499"/>
                                          </p:stCondLst>
                                        </p:cTn>
                                        <p:tgtEl>
                                          <p:spTgt spid="28"/>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29"/>
                                        </p:tgtEl>
                                      </p:cBhvr>
                                    </p:animEffect>
                                    <p:set>
                                      <p:cBhvr>
                                        <p:cTn id="18" dur="1" fill="hold">
                                          <p:stCondLst>
                                            <p:cond delay="499"/>
                                          </p:stCondLst>
                                        </p:cTn>
                                        <p:tgtEl>
                                          <p:spTgt spid="29"/>
                                        </p:tgtEl>
                                        <p:attrNameLst>
                                          <p:attrName>style.visibility</p:attrName>
                                        </p:attrNameLst>
                                      </p:cBhvr>
                                      <p:to>
                                        <p:strVal val="hidden"/>
                                      </p:to>
                                    </p:set>
                                  </p:childTnLst>
                                </p:cTn>
                              </p:par>
                              <p:par>
                                <p:cTn id="19" presetID="10"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500"/>
                                        <p:tgtEl>
                                          <p:spTgt spid="3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500"/>
                                        <p:tgtEl>
                                          <p:spTgt spid="27"/>
                                        </p:tgtEl>
                                      </p:cBhvr>
                                    </p:animEffect>
                                  </p:childTnLst>
                                </p:cTn>
                              </p:par>
                              <p:par>
                                <p:cTn id="25" presetID="10" presetClass="entr" presetSubtype="0" fill="hold" nodeType="with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500"/>
                                        <p:tgtEl>
                                          <p:spTgt spid="30"/>
                                        </p:tgtEl>
                                      </p:cBhvr>
                                    </p:animEffect>
                                  </p:childTnLst>
                                </p:cTn>
                              </p:par>
                              <p:par>
                                <p:cTn id="28" presetID="10" presetClass="entr" presetSubtype="0" fill="hold" nodeType="with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fade">
                                      <p:cBhvr>
                                        <p:cTn id="30" dur="500"/>
                                        <p:tgtEl>
                                          <p:spTgt spid="33"/>
                                        </p:tgtEl>
                                      </p:cBhvr>
                                    </p:animEffect>
                                  </p:childTnLst>
                                </p:cTn>
                              </p:par>
                              <p:par>
                                <p:cTn id="31" presetID="10" presetClass="entr" presetSubtype="0" fill="hold" nodeType="with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fade">
                                      <p:cBhvr>
                                        <p:cTn id="33" dur="500"/>
                                        <p:tgtEl>
                                          <p:spTgt spid="36"/>
                                        </p:tgtEl>
                                      </p:cBhvr>
                                    </p:animEffect>
                                  </p:childTnLst>
                                </p:cTn>
                              </p:par>
                              <p:par>
                                <p:cTn id="34" presetID="10" presetClass="entr" presetSubtype="0" fill="hold" nodeType="with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fade">
                                      <p:cBhvr>
                                        <p:cTn id="36" dur="500"/>
                                        <p:tgtEl>
                                          <p:spTgt spid="39"/>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2"/>
                                        </p:tgtEl>
                                        <p:attrNameLst>
                                          <p:attrName>style.visibility</p:attrName>
                                        </p:attrNameLst>
                                      </p:cBhvr>
                                      <p:to>
                                        <p:strVal val="visible"/>
                                      </p:to>
                                    </p:set>
                                    <p:animEffect transition="in" filter="fade">
                                      <p:cBhvr>
                                        <p:cTn id="41"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8" grpId="1" animBg="1"/>
      <p:bldP spid="29" grpId="0" animBg="1"/>
      <p:bldP spid="29" grpId="1" animBg="1"/>
      <p:bldP spid="3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AE220-8BC6-4E35-837D-A0DEDC7800A9}"/>
              </a:ext>
            </a:extLst>
          </p:cNvPr>
          <p:cNvSpPr>
            <a:spLocks noGrp="1"/>
          </p:cNvSpPr>
          <p:nvPr>
            <p:ph type="title"/>
          </p:nvPr>
        </p:nvSpPr>
        <p:spPr/>
        <p:txBody>
          <a:bodyPr/>
          <a:lstStyle/>
          <a:p>
            <a:r>
              <a:rPr lang="en-US" dirty="0"/>
              <a:t>Empirical Evaluation</a:t>
            </a:r>
          </a:p>
        </p:txBody>
      </p:sp>
      <p:sp>
        <p:nvSpPr>
          <p:cNvPr id="3" name="Content Placeholder 2">
            <a:extLst>
              <a:ext uri="{FF2B5EF4-FFF2-40B4-BE49-F238E27FC236}">
                <a16:creationId xmlns:a16="http://schemas.microsoft.com/office/drawing/2014/main" id="{05A60581-6100-4996-B555-26E8746E8E8E}"/>
              </a:ext>
            </a:extLst>
          </p:cNvPr>
          <p:cNvSpPr>
            <a:spLocks noGrp="1"/>
          </p:cNvSpPr>
          <p:nvPr>
            <p:ph idx="1"/>
          </p:nvPr>
        </p:nvSpPr>
        <p:spPr/>
        <p:txBody>
          <a:bodyPr/>
          <a:lstStyle/>
          <a:p>
            <a:pPr marL="0" indent="0">
              <a:buNone/>
            </a:pPr>
            <a:r>
              <a:rPr lang="en-US" sz="2400" dirty="0"/>
              <a:t>Research questions</a:t>
            </a:r>
          </a:p>
          <a:p>
            <a:pPr marL="457200" lvl="1" indent="0">
              <a:buNone/>
            </a:pPr>
            <a:r>
              <a:rPr lang="en-US" dirty="0"/>
              <a:t>RQ1: How effective is TRIP at generating actual test repairs?</a:t>
            </a:r>
          </a:p>
          <a:p>
            <a:pPr marL="457200" lvl="1" indent="0">
              <a:buNone/>
            </a:pPr>
            <a:r>
              <a:rPr lang="en-US" dirty="0"/>
              <a:t>RQ2: Are path conditions a good abstraction of test intent?</a:t>
            </a:r>
          </a:p>
          <a:p>
            <a:endParaRPr lang="en-US" dirty="0"/>
          </a:p>
        </p:txBody>
      </p:sp>
    </p:spTree>
    <p:extLst>
      <p:ext uri="{BB962C8B-B14F-4D97-AF65-F5344CB8AC3E}">
        <p14:creationId xmlns:p14="http://schemas.microsoft.com/office/powerpoint/2010/main" val="1624057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AE220-8BC6-4E35-837D-A0DEDC7800A9}"/>
              </a:ext>
            </a:extLst>
          </p:cNvPr>
          <p:cNvSpPr>
            <a:spLocks noGrp="1"/>
          </p:cNvSpPr>
          <p:nvPr>
            <p:ph type="title"/>
          </p:nvPr>
        </p:nvSpPr>
        <p:spPr/>
        <p:txBody>
          <a:bodyPr/>
          <a:lstStyle/>
          <a:p>
            <a:r>
              <a:rPr lang="en-US" dirty="0"/>
              <a:t>Empirical Evaluation</a:t>
            </a:r>
          </a:p>
        </p:txBody>
      </p:sp>
      <p:sp>
        <p:nvSpPr>
          <p:cNvPr id="3" name="Content Placeholder 2">
            <a:extLst>
              <a:ext uri="{FF2B5EF4-FFF2-40B4-BE49-F238E27FC236}">
                <a16:creationId xmlns:a16="http://schemas.microsoft.com/office/drawing/2014/main" id="{05A60581-6100-4996-B555-26E8746E8E8E}"/>
              </a:ext>
            </a:extLst>
          </p:cNvPr>
          <p:cNvSpPr>
            <a:spLocks noGrp="1"/>
          </p:cNvSpPr>
          <p:nvPr>
            <p:ph idx="1"/>
          </p:nvPr>
        </p:nvSpPr>
        <p:spPr/>
        <p:txBody>
          <a:bodyPr/>
          <a:lstStyle/>
          <a:p>
            <a:pPr marL="0" indent="0">
              <a:buNone/>
            </a:pPr>
            <a:r>
              <a:rPr lang="en-US" dirty="0"/>
              <a:t>Experiment setup</a:t>
            </a:r>
          </a:p>
          <a:p>
            <a:pPr lvl="1"/>
            <a:r>
              <a:rPr lang="en-US" dirty="0"/>
              <a:t>Benchmark</a:t>
            </a:r>
          </a:p>
          <a:p>
            <a:pPr lvl="1"/>
            <a:r>
              <a:rPr lang="en-US" dirty="0"/>
              <a:t>Procedure</a:t>
            </a:r>
          </a:p>
          <a:p>
            <a:endParaRPr lang="en-US" dirty="0"/>
          </a:p>
        </p:txBody>
      </p:sp>
      <p:sp>
        <p:nvSpPr>
          <p:cNvPr id="5" name="TextBox 4">
            <a:extLst>
              <a:ext uri="{FF2B5EF4-FFF2-40B4-BE49-F238E27FC236}">
                <a16:creationId xmlns:a16="http://schemas.microsoft.com/office/drawing/2014/main" id="{30CD06BE-140C-4AA4-A9B0-C4331F94373D}"/>
              </a:ext>
            </a:extLst>
          </p:cNvPr>
          <p:cNvSpPr txBox="1"/>
          <p:nvPr/>
        </p:nvSpPr>
        <p:spPr>
          <a:xfrm>
            <a:off x="2314916" y="3446311"/>
            <a:ext cx="2961836" cy="369332"/>
          </a:xfrm>
          <a:prstGeom prst="rect">
            <a:avLst/>
          </a:prstGeom>
          <a:noFill/>
        </p:spPr>
        <p:txBody>
          <a:bodyPr wrap="none" rtlCol="0">
            <a:spAutoFit/>
          </a:bodyPr>
          <a:lstStyle/>
          <a:p>
            <a:r>
              <a:rPr lang="en-US" dirty="0"/>
              <a:t>Table I: Benchmark programs.</a:t>
            </a:r>
          </a:p>
        </p:txBody>
      </p:sp>
      <p:grpSp>
        <p:nvGrpSpPr>
          <p:cNvPr id="17" name="Group 16">
            <a:extLst>
              <a:ext uri="{FF2B5EF4-FFF2-40B4-BE49-F238E27FC236}">
                <a16:creationId xmlns:a16="http://schemas.microsoft.com/office/drawing/2014/main" id="{81BA2756-F483-40F1-9F6A-E5875C1B2DB2}"/>
              </a:ext>
            </a:extLst>
          </p:cNvPr>
          <p:cNvGrpSpPr/>
          <p:nvPr/>
        </p:nvGrpSpPr>
        <p:grpSpPr>
          <a:xfrm>
            <a:off x="4459698" y="1464663"/>
            <a:ext cx="4264315" cy="879495"/>
            <a:chOff x="4746773" y="1464663"/>
            <a:chExt cx="4030404" cy="879495"/>
          </a:xfrm>
        </p:grpSpPr>
        <p:pic>
          <p:nvPicPr>
            <p:cNvPr id="12" name="Picture 11">
              <a:extLst>
                <a:ext uri="{FF2B5EF4-FFF2-40B4-BE49-F238E27FC236}">
                  <a16:creationId xmlns:a16="http://schemas.microsoft.com/office/drawing/2014/main" id="{924DC113-C412-47D0-BEFD-0B14793138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6773" y="1464663"/>
              <a:ext cx="4030404" cy="879495"/>
            </a:xfrm>
            <a:prstGeom prst="rect">
              <a:avLst/>
            </a:prstGeom>
          </p:spPr>
        </p:pic>
        <p:sp>
          <p:nvSpPr>
            <p:cNvPr id="6" name="TextBox 5">
              <a:extLst>
                <a:ext uri="{FF2B5EF4-FFF2-40B4-BE49-F238E27FC236}">
                  <a16:creationId xmlns:a16="http://schemas.microsoft.com/office/drawing/2014/main" id="{BD6887ED-9E71-4D4D-9515-F56F7CB82129}"/>
                </a:ext>
              </a:extLst>
            </p:cNvPr>
            <p:cNvSpPr txBox="1"/>
            <p:nvPr/>
          </p:nvSpPr>
          <p:spPr>
            <a:xfrm>
              <a:off x="4986858" y="1612024"/>
              <a:ext cx="3198696" cy="584775"/>
            </a:xfrm>
            <a:prstGeom prst="rect">
              <a:avLst/>
            </a:prstGeom>
            <a:noFill/>
          </p:spPr>
          <p:txBody>
            <a:bodyPr wrap="none" rtlCol="0">
              <a:spAutoFit/>
            </a:bodyPr>
            <a:lstStyle/>
            <a:p>
              <a:pPr marL="285750" indent="-285750">
                <a:buFont typeface="Arial" panose="020B0604020202020204" pitchFamily="34" charset="0"/>
                <a:buChar char="•"/>
              </a:pPr>
              <a:r>
                <a:rPr lang="en-US" sz="1600" dirty="0"/>
                <a:t>Have developer-provided repairs</a:t>
              </a:r>
            </a:p>
            <a:p>
              <a:pPr marL="285750" indent="-285750">
                <a:buFont typeface="Arial" panose="020B0604020202020204" pitchFamily="34" charset="0"/>
                <a:buChar char="•"/>
              </a:pPr>
              <a:r>
                <a:rPr lang="en-US" sz="1600" dirty="0"/>
                <a:t>Require non-trivial changes</a:t>
              </a:r>
            </a:p>
          </p:txBody>
        </p:sp>
      </p:grpSp>
      <p:grpSp>
        <p:nvGrpSpPr>
          <p:cNvPr id="18" name="Group 17">
            <a:extLst>
              <a:ext uri="{FF2B5EF4-FFF2-40B4-BE49-F238E27FC236}">
                <a16:creationId xmlns:a16="http://schemas.microsoft.com/office/drawing/2014/main" id="{2CAEF7C0-10E7-4052-8E95-6E528A525330}"/>
              </a:ext>
            </a:extLst>
          </p:cNvPr>
          <p:cNvGrpSpPr/>
          <p:nvPr/>
        </p:nvGrpSpPr>
        <p:grpSpPr>
          <a:xfrm>
            <a:off x="4459698" y="2535534"/>
            <a:ext cx="4264315" cy="948334"/>
            <a:chOff x="4746773" y="2535534"/>
            <a:chExt cx="4030404" cy="948334"/>
          </a:xfrm>
        </p:grpSpPr>
        <p:pic>
          <p:nvPicPr>
            <p:cNvPr id="15" name="Picture 14">
              <a:extLst>
                <a:ext uri="{FF2B5EF4-FFF2-40B4-BE49-F238E27FC236}">
                  <a16:creationId xmlns:a16="http://schemas.microsoft.com/office/drawing/2014/main" id="{ECC828AF-7AB0-45C8-A6D5-8094A950EF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6773" y="2535534"/>
              <a:ext cx="4030404" cy="879495"/>
            </a:xfrm>
            <a:prstGeom prst="rect">
              <a:avLst/>
            </a:prstGeom>
          </p:spPr>
        </p:pic>
        <p:sp>
          <p:nvSpPr>
            <p:cNvPr id="7" name="TextBox 6">
              <a:extLst>
                <a:ext uri="{FF2B5EF4-FFF2-40B4-BE49-F238E27FC236}">
                  <a16:creationId xmlns:a16="http://schemas.microsoft.com/office/drawing/2014/main" id="{FB2AA32D-518F-459F-BC00-AB30E2EC123F}"/>
                </a:ext>
              </a:extLst>
            </p:cNvPr>
            <p:cNvSpPr txBox="1"/>
            <p:nvPr/>
          </p:nvSpPr>
          <p:spPr>
            <a:xfrm>
              <a:off x="4923726" y="2652871"/>
              <a:ext cx="3591624" cy="830997"/>
            </a:xfrm>
            <a:prstGeom prst="rect">
              <a:avLst/>
            </a:prstGeom>
            <a:noFill/>
          </p:spPr>
          <p:txBody>
            <a:bodyPr wrap="none" rtlCol="0">
              <a:spAutoFit/>
            </a:bodyPr>
            <a:lstStyle/>
            <a:p>
              <a:pPr marL="285750" indent="-285750">
                <a:buFont typeface="Arial" panose="020B0604020202020204" pitchFamily="34" charset="0"/>
                <a:buChar char="•"/>
              </a:pPr>
              <a:r>
                <a:rPr lang="en-US" sz="1600" dirty="0"/>
                <a:t>Whether TRIP generates actual repair</a:t>
              </a:r>
            </a:p>
            <a:p>
              <a:pPr marL="285750" indent="-285750">
                <a:buFont typeface="Arial" panose="020B0604020202020204" pitchFamily="34" charset="0"/>
                <a:buChar char="•"/>
              </a:pPr>
              <a:r>
                <a:rPr lang="en-US" sz="1600" dirty="0"/>
                <a:t>How well TRIP ranks actual repair</a:t>
              </a:r>
            </a:p>
            <a:p>
              <a:pPr marL="742950" lvl="1" indent="-285750">
                <a:buFont typeface="Arial" panose="020B0604020202020204" pitchFamily="34" charset="0"/>
                <a:buChar char="•"/>
              </a:pPr>
              <a:endParaRPr lang="en-US" sz="1600" dirty="0"/>
            </a:p>
          </p:txBody>
        </p:sp>
      </p:grpSp>
      <p:graphicFrame>
        <p:nvGraphicFramePr>
          <p:cNvPr id="8" name="Table 7">
            <a:extLst>
              <a:ext uri="{FF2B5EF4-FFF2-40B4-BE49-F238E27FC236}">
                <a16:creationId xmlns:a16="http://schemas.microsoft.com/office/drawing/2014/main" id="{B101328D-5613-4F18-94A4-6BD3310774F8}"/>
              </a:ext>
            </a:extLst>
          </p:cNvPr>
          <p:cNvGraphicFramePr>
            <a:graphicFrameLocks noGrp="1"/>
          </p:cNvGraphicFramePr>
          <p:nvPr>
            <p:extLst>
              <p:ext uri="{D42A27DB-BD31-4B8C-83A1-F6EECF244321}">
                <p14:modId xmlns:p14="http://schemas.microsoft.com/office/powerpoint/2010/main" val="452726384"/>
              </p:ext>
            </p:extLst>
          </p:nvPr>
        </p:nvGraphicFramePr>
        <p:xfrm>
          <a:off x="505994" y="3998703"/>
          <a:ext cx="6579680" cy="2225040"/>
        </p:xfrm>
        <a:graphic>
          <a:graphicData uri="http://schemas.openxmlformats.org/drawingml/2006/table">
            <a:tbl>
              <a:tblPr firstRow="1" bandRow="1">
                <a:tableStyleId>{5940675A-B579-460E-94D1-54222C63F5DA}</a:tableStyleId>
              </a:tblPr>
              <a:tblGrid>
                <a:gridCol w="1702880">
                  <a:extLst>
                    <a:ext uri="{9D8B030D-6E8A-4147-A177-3AD203B41FA5}">
                      <a16:colId xmlns:a16="http://schemas.microsoft.com/office/drawing/2014/main" val="782987860"/>
                    </a:ext>
                  </a:extLst>
                </a:gridCol>
                <a:gridCol w="1219200">
                  <a:extLst>
                    <a:ext uri="{9D8B030D-6E8A-4147-A177-3AD203B41FA5}">
                      <a16:colId xmlns:a16="http://schemas.microsoft.com/office/drawing/2014/main" val="1983738009"/>
                    </a:ext>
                  </a:extLst>
                </a:gridCol>
                <a:gridCol w="1219200">
                  <a:extLst>
                    <a:ext uri="{9D8B030D-6E8A-4147-A177-3AD203B41FA5}">
                      <a16:colId xmlns:a16="http://schemas.microsoft.com/office/drawing/2014/main" val="2323292284"/>
                    </a:ext>
                  </a:extLst>
                </a:gridCol>
                <a:gridCol w="1219200">
                  <a:extLst>
                    <a:ext uri="{9D8B030D-6E8A-4147-A177-3AD203B41FA5}">
                      <a16:colId xmlns:a16="http://schemas.microsoft.com/office/drawing/2014/main" val="2556688589"/>
                    </a:ext>
                  </a:extLst>
                </a:gridCol>
                <a:gridCol w="1219200">
                  <a:extLst>
                    <a:ext uri="{9D8B030D-6E8A-4147-A177-3AD203B41FA5}">
                      <a16:colId xmlns:a16="http://schemas.microsoft.com/office/drawing/2014/main" val="2537998310"/>
                    </a:ext>
                  </a:extLst>
                </a:gridCol>
              </a:tblGrid>
              <a:tr h="370840">
                <a:tc>
                  <a:txBody>
                    <a:bodyPr/>
                    <a:lstStyle/>
                    <a:p>
                      <a:r>
                        <a:rPr lang="en-US" b="1" dirty="0"/>
                        <a:t>Program</a:t>
                      </a:r>
                    </a:p>
                  </a:txBody>
                  <a:tcPr/>
                </a:tc>
                <a:tc>
                  <a:txBody>
                    <a:bodyPr/>
                    <a:lstStyle/>
                    <a:p>
                      <a:pPr algn="r"/>
                      <a:r>
                        <a:rPr lang="en-US" b="1" dirty="0"/>
                        <a:t># Versions</a:t>
                      </a:r>
                    </a:p>
                  </a:txBody>
                  <a:tcPr/>
                </a:tc>
                <a:tc>
                  <a:txBody>
                    <a:bodyPr/>
                    <a:lstStyle/>
                    <a:p>
                      <a:pPr algn="r"/>
                      <a:r>
                        <a:rPr lang="en-US" b="1" dirty="0"/>
                        <a:t># Classes</a:t>
                      </a:r>
                    </a:p>
                  </a:txBody>
                  <a:tcPr/>
                </a:tc>
                <a:tc>
                  <a:txBody>
                    <a:bodyPr/>
                    <a:lstStyle/>
                    <a:p>
                      <a:pPr algn="r"/>
                      <a:r>
                        <a:rPr lang="en-US" b="1" dirty="0"/>
                        <a:t># LoC</a:t>
                      </a:r>
                    </a:p>
                  </a:txBody>
                  <a:tcPr/>
                </a:tc>
                <a:tc>
                  <a:txBody>
                    <a:bodyPr/>
                    <a:lstStyle/>
                    <a:p>
                      <a:pPr algn="r"/>
                      <a:r>
                        <a:rPr lang="en-US" b="1" dirty="0"/>
                        <a:t># Tests</a:t>
                      </a:r>
                    </a:p>
                  </a:txBody>
                  <a:tcPr/>
                </a:tc>
                <a:extLst>
                  <a:ext uri="{0D108BD9-81ED-4DB2-BD59-A6C34878D82A}">
                    <a16:rowId xmlns:a16="http://schemas.microsoft.com/office/drawing/2014/main" val="3482372843"/>
                  </a:ext>
                </a:extLst>
              </a:tr>
              <a:tr h="370840">
                <a:tc>
                  <a:txBody>
                    <a:bodyPr/>
                    <a:lstStyle/>
                    <a:p>
                      <a:r>
                        <a:rPr lang="en-US" dirty="0"/>
                        <a:t>commons-</a:t>
                      </a:r>
                      <a:r>
                        <a:rPr lang="en-US" dirty="0" err="1"/>
                        <a:t>lang</a:t>
                      </a:r>
                      <a:endParaRPr lang="en-US" dirty="0"/>
                    </a:p>
                  </a:txBody>
                  <a:tcPr/>
                </a:tc>
                <a:tc>
                  <a:txBody>
                    <a:bodyPr/>
                    <a:lstStyle/>
                    <a:p>
                      <a:pPr algn="r"/>
                      <a:r>
                        <a:rPr lang="en-US" dirty="0"/>
                        <a:t>8</a:t>
                      </a:r>
                    </a:p>
                  </a:txBody>
                  <a:tcPr/>
                </a:tc>
                <a:tc>
                  <a:txBody>
                    <a:bodyPr/>
                    <a:lstStyle/>
                    <a:p>
                      <a:pPr algn="r"/>
                      <a:r>
                        <a:rPr lang="en-US" dirty="0"/>
                        <a:t>67-99</a:t>
                      </a:r>
                    </a:p>
                  </a:txBody>
                  <a:tcPr/>
                </a:tc>
                <a:tc>
                  <a:txBody>
                    <a:bodyPr/>
                    <a:lstStyle/>
                    <a:p>
                      <a:pPr algn="r"/>
                      <a:r>
                        <a:rPr lang="en-US" dirty="0"/>
                        <a:t>36K-52K</a:t>
                      </a:r>
                    </a:p>
                  </a:txBody>
                  <a:tcPr/>
                </a:tc>
                <a:tc>
                  <a:txBody>
                    <a:bodyPr/>
                    <a:lstStyle/>
                    <a:p>
                      <a:pPr algn="r"/>
                      <a:r>
                        <a:rPr lang="en-US" dirty="0"/>
                        <a:t>1193-2051</a:t>
                      </a:r>
                    </a:p>
                  </a:txBody>
                  <a:tcPr/>
                </a:tc>
                <a:extLst>
                  <a:ext uri="{0D108BD9-81ED-4DB2-BD59-A6C34878D82A}">
                    <a16:rowId xmlns:a16="http://schemas.microsoft.com/office/drawing/2014/main" val="3372402133"/>
                  </a:ext>
                </a:extLst>
              </a:tr>
              <a:tr h="370840">
                <a:tc>
                  <a:txBody>
                    <a:bodyPr/>
                    <a:lstStyle/>
                    <a:p>
                      <a:r>
                        <a:rPr lang="en-US" dirty="0"/>
                        <a:t>commons-math</a:t>
                      </a:r>
                    </a:p>
                  </a:txBody>
                  <a:tcPr/>
                </a:tc>
                <a:tc>
                  <a:txBody>
                    <a:bodyPr/>
                    <a:lstStyle/>
                    <a:p>
                      <a:pPr algn="r"/>
                      <a:r>
                        <a:rPr lang="en-US" dirty="0"/>
                        <a:t>7</a:t>
                      </a:r>
                    </a:p>
                  </a:txBody>
                  <a:tcPr/>
                </a:tc>
                <a:tc>
                  <a:txBody>
                    <a:bodyPr/>
                    <a:lstStyle/>
                    <a:p>
                      <a:pPr algn="r"/>
                      <a:r>
                        <a:rPr lang="en-US" dirty="0"/>
                        <a:t>614-990</a:t>
                      </a:r>
                    </a:p>
                  </a:txBody>
                  <a:tcPr/>
                </a:tc>
                <a:tc>
                  <a:txBody>
                    <a:bodyPr/>
                    <a:lstStyle/>
                    <a:p>
                      <a:pPr algn="r"/>
                      <a:r>
                        <a:rPr lang="en-US" dirty="0"/>
                        <a:t>12K-20K</a:t>
                      </a:r>
                    </a:p>
                  </a:txBody>
                  <a:tcPr/>
                </a:tc>
                <a:tc>
                  <a:txBody>
                    <a:bodyPr/>
                    <a:lstStyle/>
                    <a:p>
                      <a:pPr algn="r"/>
                      <a:r>
                        <a:rPr lang="en-US" dirty="0"/>
                        <a:t>2379-4587</a:t>
                      </a:r>
                    </a:p>
                  </a:txBody>
                  <a:tcPr/>
                </a:tc>
                <a:extLst>
                  <a:ext uri="{0D108BD9-81ED-4DB2-BD59-A6C34878D82A}">
                    <a16:rowId xmlns:a16="http://schemas.microsoft.com/office/drawing/2014/main" val="564964866"/>
                  </a:ext>
                </a:extLst>
              </a:tr>
              <a:tr h="370840">
                <a:tc>
                  <a:txBody>
                    <a:bodyPr/>
                    <a:lstStyle/>
                    <a:p>
                      <a:r>
                        <a:rPr lang="en-US" dirty="0" err="1"/>
                        <a:t>gson</a:t>
                      </a:r>
                      <a:endParaRPr lang="en-US" dirty="0"/>
                    </a:p>
                  </a:txBody>
                  <a:tcPr/>
                </a:tc>
                <a:tc>
                  <a:txBody>
                    <a:bodyPr/>
                    <a:lstStyle/>
                    <a:p>
                      <a:pPr algn="r"/>
                      <a:r>
                        <a:rPr lang="en-US" dirty="0"/>
                        <a:t>10</a:t>
                      </a:r>
                    </a:p>
                  </a:txBody>
                  <a:tcPr/>
                </a:tc>
                <a:tc>
                  <a:txBody>
                    <a:bodyPr/>
                    <a:lstStyle/>
                    <a:p>
                      <a:pPr algn="r"/>
                      <a:r>
                        <a:rPr lang="en-US" dirty="0"/>
                        <a:t>77-96</a:t>
                      </a:r>
                    </a:p>
                  </a:txBody>
                  <a:tcPr/>
                </a:tc>
                <a:tc>
                  <a:txBody>
                    <a:bodyPr/>
                    <a:lstStyle/>
                    <a:p>
                      <a:pPr algn="r"/>
                      <a:r>
                        <a:rPr lang="en-US" dirty="0"/>
                        <a:t>8K-12K</a:t>
                      </a:r>
                    </a:p>
                  </a:txBody>
                  <a:tcPr/>
                </a:tc>
                <a:tc>
                  <a:txBody>
                    <a:bodyPr/>
                    <a:lstStyle/>
                    <a:p>
                      <a:pPr algn="r"/>
                      <a:r>
                        <a:rPr lang="en-US" dirty="0"/>
                        <a:t>204-939</a:t>
                      </a:r>
                    </a:p>
                  </a:txBody>
                  <a:tcPr/>
                </a:tc>
                <a:extLst>
                  <a:ext uri="{0D108BD9-81ED-4DB2-BD59-A6C34878D82A}">
                    <a16:rowId xmlns:a16="http://schemas.microsoft.com/office/drawing/2014/main" val="2925507143"/>
                  </a:ext>
                </a:extLst>
              </a:tr>
              <a:tr h="370840">
                <a:tc>
                  <a:txBody>
                    <a:bodyPr/>
                    <a:lstStyle/>
                    <a:p>
                      <a:r>
                        <a:rPr lang="en-US" dirty="0" err="1"/>
                        <a:t>joda</a:t>
                      </a:r>
                      <a:r>
                        <a:rPr lang="en-US" dirty="0"/>
                        <a:t>-time</a:t>
                      </a:r>
                    </a:p>
                  </a:txBody>
                  <a:tcPr/>
                </a:tc>
                <a:tc>
                  <a:txBody>
                    <a:bodyPr/>
                    <a:lstStyle/>
                    <a:p>
                      <a:pPr algn="r"/>
                      <a:r>
                        <a:rPr lang="en-US" dirty="0"/>
                        <a:t>13</a:t>
                      </a:r>
                    </a:p>
                  </a:txBody>
                  <a:tcPr/>
                </a:tc>
                <a:tc>
                  <a:txBody>
                    <a:bodyPr/>
                    <a:lstStyle/>
                    <a:p>
                      <a:pPr algn="r"/>
                      <a:r>
                        <a:rPr lang="en-US" dirty="0"/>
                        <a:t>142-157</a:t>
                      </a:r>
                    </a:p>
                  </a:txBody>
                  <a:tcPr/>
                </a:tc>
                <a:tc>
                  <a:txBody>
                    <a:bodyPr/>
                    <a:lstStyle/>
                    <a:p>
                      <a:pPr algn="r"/>
                      <a:r>
                        <a:rPr lang="en-US" dirty="0"/>
                        <a:t>47K-63K</a:t>
                      </a:r>
                    </a:p>
                  </a:txBody>
                  <a:tcPr/>
                </a:tc>
                <a:tc>
                  <a:txBody>
                    <a:bodyPr/>
                    <a:lstStyle/>
                    <a:p>
                      <a:pPr algn="r"/>
                      <a:r>
                        <a:rPr lang="en-US" dirty="0"/>
                        <a:t>2420-3838</a:t>
                      </a:r>
                    </a:p>
                  </a:txBody>
                  <a:tcPr/>
                </a:tc>
                <a:extLst>
                  <a:ext uri="{0D108BD9-81ED-4DB2-BD59-A6C34878D82A}">
                    <a16:rowId xmlns:a16="http://schemas.microsoft.com/office/drawing/2014/main" val="1208947093"/>
                  </a:ext>
                </a:extLst>
              </a:tr>
              <a:tr h="370840">
                <a:tc>
                  <a:txBody>
                    <a:bodyPr/>
                    <a:lstStyle/>
                    <a:p>
                      <a:r>
                        <a:rPr lang="en-US" b="1" dirty="0"/>
                        <a:t>Total</a:t>
                      </a:r>
                    </a:p>
                  </a:txBody>
                  <a:tcPr/>
                </a:tc>
                <a:tc>
                  <a:txBody>
                    <a:bodyPr/>
                    <a:lstStyle/>
                    <a:p>
                      <a:pPr algn="r"/>
                      <a:r>
                        <a:rPr lang="en-US" dirty="0"/>
                        <a:t>38</a:t>
                      </a:r>
                    </a:p>
                  </a:txBody>
                  <a:tcPr/>
                </a:tc>
                <a:tc>
                  <a:txBody>
                    <a:bodyPr/>
                    <a:lstStyle/>
                    <a:p>
                      <a:pPr algn="r"/>
                      <a:r>
                        <a:rPr lang="en-US" dirty="0"/>
                        <a:t>/</a:t>
                      </a:r>
                    </a:p>
                  </a:txBody>
                  <a:tcPr/>
                </a:tc>
                <a:tc>
                  <a:txBody>
                    <a:bodyPr/>
                    <a:lstStyle/>
                    <a:p>
                      <a:pPr algn="r"/>
                      <a:r>
                        <a:rPr lang="en-US" dirty="0"/>
                        <a:t>/</a:t>
                      </a:r>
                    </a:p>
                  </a:txBody>
                  <a:tcPr/>
                </a:tc>
                <a:tc>
                  <a:txBody>
                    <a:bodyPr/>
                    <a:lstStyle/>
                    <a:p>
                      <a:pPr algn="r"/>
                      <a:r>
                        <a:rPr lang="en-US" dirty="0"/>
                        <a:t>/</a:t>
                      </a:r>
                    </a:p>
                  </a:txBody>
                  <a:tcPr/>
                </a:tc>
                <a:extLst>
                  <a:ext uri="{0D108BD9-81ED-4DB2-BD59-A6C34878D82A}">
                    <a16:rowId xmlns:a16="http://schemas.microsoft.com/office/drawing/2014/main" val="1759997791"/>
                  </a:ext>
                </a:extLst>
              </a:tr>
            </a:tbl>
          </a:graphicData>
        </a:graphic>
      </p:graphicFrame>
      <p:graphicFrame>
        <p:nvGraphicFramePr>
          <p:cNvPr id="9" name="Table 8">
            <a:extLst>
              <a:ext uri="{FF2B5EF4-FFF2-40B4-BE49-F238E27FC236}">
                <a16:creationId xmlns:a16="http://schemas.microsoft.com/office/drawing/2014/main" id="{07291F87-2B55-45FE-9733-A471A9C7444D}"/>
              </a:ext>
            </a:extLst>
          </p:cNvPr>
          <p:cNvGraphicFramePr>
            <a:graphicFrameLocks noGrp="1"/>
          </p:cNvGraphicFramePr>
          <p:nvPr>
            <p:extLst>
              <p:ext uri="{D42A27DB-BD31-4B8C-83A1-F6EECF244321}">
                <p14:modId xmlns:p14="http://schemas.microsoft.com/office/powerpoint/2010/main" val="2200050136"/>
              </p:ext>
            </p:extLst>
          </p:nvPr>
        </p:nvGraphicFramePr>
        <p:xfrm>
          <a:off x="7085674" y="3998703"/>
          <a:ext cx="1638340" cy="2225040"/>
        </p:xfrm>
        <a:graphic>
          <a:graphicData uri="http://schemas.openxmlformats.org/drawingml/2006/table">
            <a:tbl>
              <a:tblPr firstRow="1" bandRow="1">
                <a:tableStyleId>{5940675A-B579-460E-94D1-54222C63F5DA}</a:tableStyleId>
              </a:tblPr>
              <a:tblGrid>
                <a:gridCol w="1638340">
                  <a:extLst>
                    <a:ext uri="{9D8B030D-6E8A-4147-A177-3AD203B41FA5}">
                      <a16:colId xmlns:a16="http://schemas.microsoft.com/office/drawing/2014/main" val="4180824090"/>
                    </a:ext>
                  </a:extLst>
                </a:gridCol>
              </a:tblGrid>
              <a:tr h="370840">
                <a:tc>
                  <a:txBody>
                    <a:bodyPr/>
                    <a:lstStyle/>
                    <a:p>
                      <a:pPr algn="r"/>
                      <a:r>
                        <a:rPr lang="en-US" b="1" dirty="0"/>
                        <a:t># Broken Tests</a:t>
                      </a:r>
                    </a:p>
                  </a:txBody>
                  <a:tcPr/>
                </a:tc>
                <a:extLst>
                  <a:ext uri="{0D108BD9-81ED-4DB2-BD59-A6C34878D82A}">
                    <a16:rowId xmlns:a16="http://schemas.microsoft.com/office/drawing/2014/main" val="1161709665"/>
                  </a:ext>
                </a:extLst>
              </a:tr>
              <a:tr h="370840">
                <a:tc>
                  <a:txBody>
                    <a:bodyPr/>
                    <a:lstStyle/>
                    <a:p>
                      <a:pPr algn="r"/>
                      <a:r>
                        <a:rPr lang="en-US" dirty="0"/>
                        <a:t>14</a:t>
                      </a:r>
                    </a:p>
                  </a:txBody>
                  <a:tcPr/>
                </a:tc>
                <a:extLst>
                  <a:ext uri="{0D108BD9-81ED-4DB2-BD59-A6C34878D82A}">
                    <a16:rowId xmlns:a16="http://schemas.microsoft.com/office/drawing/2014/main" val="2001258495"/>
                  </a:ext>
                </a:extLst>
              </a:tr>
              <a:tr h="370840">
                <a:tc>
                  <a:txBody>
                    <a:bodyPr/>
                    <a:lstStyle/>
                    <a:p>
                      <a:pPr algn="r"/>
                      <a:r>
                        <a:rPr lang="en-US" dirty="0"/>
                        <a:t>3</a:t>
                      </a:r>
                    </a:p>
                  </a:txBody>
                  <a:tcPr/>
                </a:tc>
                <a:extLst>
                  <a:ext uri="{0D108BD9-81ED-4DB2-BD59-A6C34878D82A}">
                    <a16:rowId xmlns:a16="http://schemas.microsoft.com/office/drawing/2014/main" val="2434936832"/>
                  </a:ext>
                </a:extLst>
              </a:tr>
              <a:tr h="370840">
                <a:tc>
                  <a:txBody>
                    <a:bodyPr/>
                    <a:lstStyle/>
                    <a:p>
                      <a:pPr algn="r"/>
                      <a:r>
                        <a:rPr lang="en-US" dirty="0"/>
                        <a:t>69</a:t>
                      </a:r>
                    </a:p>
                  </a:txBody>
                  <a:tcPr/>
                </a:tc>
                <a:extLst>
                  <a:ext uri="{0D108BD9-81ED-4DB2-BD59-A6C34878D82A}">
                    <a16:rowId xmlns:a16="http://schemas.microsoft.com/office/drawing/2014/main" val="3448178824"/>
                  </a:ext>
                </a:extLst>
              </a:tr>
              <a:tr h="370840">
                <a:tc>
                  <a:txBody>
                    <a:bodyPr/>
                    <a:lstStyle/>
                    <a:p>
                      <a:pPr algn="r"/>
                      <a:r>
                        <a:rPr lang="en-US" dirty="0"/>
                        <a:t>5</a:t>
                      </a:r>
                    </a:p>
                  </a:txBody>
                  <a:tcPr/>
                </a:tc>
                <a:extLst>
                  <a:ext uri="{0D108BD9-81ED-4DB2-BD59-A6C34878D82A}">
                    <a16:rowId xmlns:a16="http://schemas.microsoft.com/office/drawing/2014/main" val="2818713319"/>
                  </a:ext>
                </a:extLst>
              </a:tr>
              <a:tr h="370840">
                <a:tc>
                  <a:txBody>
                    <a:bodyPr/>
                    <a:lstStyle/>
                    <a:p>
                      <a:pPr algn="r"/>
                      <a:r>
                        <a:rPr lang="en-US" dirty="0"/>
                        <a:t>91</a:t>
                      </a:r>
                    </a:p>
                  </a:txBody>
                  <a:tcPr/>
                </a:tc>
                <a:extLst>
                  <a:ext uri="{0D108BD9-81ED-4DB2-BD59-A6C34878D82A}">
                    <a16:rowId xmlns:a16="http://schemas.microsoft.com/office/drawing/2014/main" val="3758511763"/>
                  </a:ext>
                </a:extLst>
              </a:tr>
            </a:tbl>
          </a:graphicData>
        </a:graphic>
      </p:graphicFrame>
      <p:grpSp>
        <p:nvGrpSpPr>
          <p:cNvPr id="13" name="Group 12">
            <a:extLst>
              <a:ext uri="{FF2B5EF4-FFF2-40B4-BE49-F238E27FC236}">
                <a16:creationId xmlns:a16="http://schemas.microsoft.com/office/drawing/2014/main" id="{651A9388-3C08-4EA5-A20D-F2DABBDDDDB2}"/>
              </a:ext>
            </a:extLst>
          </p:cNvPr>
          <p:cNvGrpSpPr/>
          <p:nvPr/>
        </p:nvGrpSpPr>
        <p:grpSpPr>
          <a:xfrm>
            <a:off x="4484945" y="3593375"/>
            <a:ext cx="4264315" cy="948334"/>
            <a:chOff x="4746773" y="2535534"/>
            <a:chExt cx="4030404" cy="948334"/>
          </a:xfrm>
        </p:grpSpPr>
        <p:pic>
          <p:nvPicPr>
            <p:cNvPr id="14" name="Picture 13">
              <a:extLst>
                <a:ext uri="{FF2B5EF4-FFF2-40B4-BE49-F238E27FC236}">
                  <a16:creationId xmlns:a16="http://schemas.microsoft.com/office/drawing/2014/main" id="{587BC336-73F9-4B34-A409-8EB0E94A71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6773" y="2535534"/>
              <a:ext cx="4030404" cy="879495"/>
            </a:xfrm>
            <a:prstGeom prst="rect">
              <a:avLst/>
            </a:prstGeom>
          </p:spPr>
        </p:pic>
        <p:sp>
          <p:nvSpPr>
            <p:cNvPr id="16" name="TextBox 15">
              <a:extLst>
                <a:ext uri="{FF2B5EF4-FFF2-40B4-BE49-F238E27FC236}">
                  <a16:creationId xmlns:a16="http://schemas.microsoft.com/office/drawing/2014/main" id="{B633AA30-80AA-4662-89FA-87EA0CDDC4B6}"/>
                </a:ext>
              </a:extLst>
            </p:cNvPr>
            <p:cNvSpPr txBox="1"/>
            <p:nvPr/>
          </p:nvSpPr>
          <p:spPr>
            <a:xfrm>
              <a:off x="4923726" y="2652871"/>
              <a:ext cx="3791294" cy="830997"/>
            </a:xfrm>
            <a:prstGeom prst="rect">
              <a:avLst/>
            </a:prstGeom>
            <a:noFill/>
          </p:spPr>
          <p:txBody>
            <a:bodyPr wrap="none" rtlCol="0">
              <a:spAutoFit/>
            </a:bodyPr>
            <a:lstStyle/>
            <a:p>
              <a:pPr marL="285750" indent="-285750">
                <a:buFont typeface="Arial" panose="020B0604020202020204" pitchFamily="34" charset="0"/>
                <a:buChar char="•"/>
              </a:pPr>
              <a:r>
                <a:rPr lang="en-US" sz="1600" dirty="0"/>
                <a:t>Identical with developer repairs</a:t>
              </a:r>
            </a:p>
            <a:p>
              <a:pPr marL="285750" indent="-285750">
                <a:buFont typeface="Arial" panose="020B0604020202020204" pitchFamily="34" charset="0"/>
                <a:buChar char="•"/>
              </a:pPr>
              <a:r>
                <a:rPr lang="en-US" sz="1600" dirty="0"/>
                <a:t>Identical through trivial transformations</a:t>
              </a:r>
            </a:p>
            <a:p>
              <a:pPr marL="742950" lvl="1" indent="-285750">
                <a:buFont typeface="Arial" panose="020B0604020202020204" pitchFamily="34" charset="0"/>
                <a:buChar char="•"/>
              </a:pPr>
              <a:endParaRPr lang="en-US" sz="1600" dirty="0"/>
            </a:p>
          </p:txBody>
        </p:sp>
      </p:grpSp>
    </p:spTree>
    <p:extLst>
      <p:ext uri="{BB962C8B-B14F-4D97-AF65-F5344CB8AC3E}">
        <p14:creationId xmlns:p14="http://schemas.microsoft.com/office/powerpoint/2010/main" val="586603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hart 7">
            <a:extLst>
              <a:ext uri="{FF2B5EF4-FFF2-40B4-BE49-F238E27FC236}">
                <a16:creationId xmlns:a16="http://schemas.microsoft.com/office/drawing/2014/main" id="{EAC9914A-59B2-41DE-82FC-D56438852B01}"/>
              </a:ext>
            </a:extLst>
          </p:cNvPr>
          <p:cNvGraphicFramePr>
            <a:graphicFrameLocks/>
          </p:cNvGraphicFramePr>
          <p:nvPr>
            <p:extLst>
              <p:ext uri="{D42A27DB-BD31-4B8C-83A1-F6EECF244321}">
                <p14:modId xmlns:p14="http://schemas.microsoft.com/office/powerpoint/2010/main" val="2910905051"/>
              </p:ext>
            </p:extLst>
          </p:nvPr>
        </p:nvGraphicFramePr>
        <p:xfrm>
          <a:off x="703521" y="2342042"/>
          <a:ext cx="7318744" cy="4351338"/>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a:extLst>
              <a:ext uri="{FF2B5EF4-FFF2-40B4-BE49-F238E27FC236}">
                <a16:creationId xmlns:a16="http://schemas.microsoft.com/office/drawing/2014/main" id="{112AE220-8BC6-4E35-837D-A0DEDC7800A9}"/>
              </a:ext>
            </a:extLst>
          </p:cNvPr>
          <p:cNvSpPr>
            <a:spLocks noGrp="1"/>
          </p:cNvSpPr>
          <p:nvPr>
            <p:ph type="title"/>
          </p:nvPr>
        </p:nvSpPr>
        <p:spPr/>
        <p:txBody>
          <a:bodyPr/>
          <a:lstStyle/>
          <a:p>
            <a:r>
              <a:rPr lang="en-US" dirty="0"/>
              <a:t>Empirical Evaluation</a:t>
            </a:r>
          </a:p>
        </p:txBody>
      </p:sp>
      <p:sp>
        <p:nvSpPr>
          <p:cNvPr id="3" name="Content Placeholder 2">
            <a:extLst>
              <a:ext uri="{FF2B5EF4-FFF2-40B4-BE49-F238E27FC236}">
                <a16:creationId xmlns:a16="http://schemas.microsoft.com/office/drawing/2014/main" id="{05A60581-6100-4996-B555-26E8746E8E8E}"/>
              </a:ext>
            </a:extLst>
          </p:cNvPr>
          <p:cNvSpPr>
            <a:spLocks noGrp="1"/>
          </p:cNvSpPr>
          <p:nvPr>
            <p:ph idx="1"/>
          </p:nvPr>
        </p:nvSpPr>
        <p:spPr/>
        <p:txBody>
          <a:bodyPr/>
          <a:lstStyle/>
          <a:p>
            <a:pPr marL="0" indent="0">
              <a:buNone/>
            </a:pPr>
            <a:r>
              <a:rPr lang="en-US" sz="2400" dirty="0"/>
              <a:t>RQ1: How effective is TRIP at generating actual test repairs?</a:t>
            </a:r>
          </a:p>
          <a:p>
            <a:endParaRPr lang="en-US" dirty="0"/>
          </a:p>
        </p:txBody>
      </p:sp>
      <p:pic>
        <p:nvPicPr>
          <p:cNvPr id="6" name="Picture 5">
            <a:extLst>
              <a:ext uri="{FF2B5EF4-FFF2-40B4-BE49-F238E27FC236}">
                <a16:creationId xmlns:a16="http://schemas.microsoft.com/office/drawing/2014/main" id="{FCEA8F32-867F-4CEB-9385-B83E092383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885" y="2900218"/>
            <a:ext cx="8184230" cy="1578118"/>
          </a:xfrm>
          <a:prstGeom prst="rect">
            <a:avLst/>
          </a:prstGeom>
          <a:solidFill>
            <a:srgbClr val="FFFFFF">
              <a:shade val="85000"/>
            </a:srgbClr>
          </a:solidFill>
          <a:ln w="190500" cap="sq">
            <a:solidFill>
              <a:schemeClr val="accent1"/>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7" name="TextBox 6">
            <a:extLst>
              <a:ext uri="{FF2B5EF4-FFF2-40B4-BE49-F238E27FC236}">
                <a16:creationId xmlns:a16="http://schemas.microsoft.com/office/drawing/2014/main" id="{0C587154-DDC6-4919-A708-C7029F95FC83}"/>
              </a:ext>
            </a:extLst>
          </p:cNvPr>
          <p:cNvSpPr txBox="1"/>
          <p:nvPr/>
        </p:nvSpPr>
        <p:spPr>
          <a:xfrm rot="21257029">
            <a:off x="771526" y="3335334"/>
            <a:ext cx="7391400" cy="707886"/>
          </a:xfrm>
          <a:prstGeom prst="rect">
            <a:avLst/>
          </a:prstGeom>
          <a:noFill/>
        </p:spPr>
        <p:txBody>
          <a:bodyPr wrap="square" rtlCol="0">
            <a:spAutoFit/>
          </a:bodyPr>
          <a:lstStyle/>
          <a:p>
            <a:r>
              <a:rPr lang="en-US" sz="2000" dirty="0"/>
              <a:t>Out of the 91 broken tests we considered, TRIP was able to generate actual repairs for 72 (≈ 80%) cases.</a:t>
            </a:r>
          </a:p>
        </p:txBody>
      </p:sp>
    </p:spTree>
    <p:extLst>
      <p:ext uri="{BB962C8B-B14F-4D97-AF65-F5344CB8AC3E}">
        <p14:creationId xmlns:p14="http://schemas.microsoft.com/office/powerpoint/2010/main" val="4128369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hart 7">
            <a:extLst>
              <a:ext uri="{FF2B5EF4-FFF2-40B4-BE49-F238E27FC236}">
                <a16:creationId xmlns:a16="http://schemas.microsoft.com/office/drawing/2014/main" id="{494D85CC-EF04-4F84-990D-253406DED278}"/>
              </a:ext>
            </a:extLst>
          </p:cNvPr>
          <p:cNvGraphicFramePr>
            <a:graphicFrameLocks/>
          </p:cNvGraphicFramePr>
          <p:nvPr>
            <p:extLst>
              <p:ext uri="{D42A27DB-BD31-4B8C-83A1-F6EECF244321}">
                <p14:modId xmlns:p14="http://schemas.microsoft.com/office/powerpoint/2010/main" val="2481093112"/>
              </p:ext>
            </p:extLst>
          </p:nvPr>
        </p:nvGraphicFramePr>
        <p:xfrm>
          <a:off x="628650" y="2421230"/>
          <a:ext cx="7886699" cy="4287914"/>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a:extLst>
              <a:ext uri="{FF2B5EF4-FFF2-40B4-BE49-F238E27FC236}">
                <a16:creationId xmlns:a16="http://schemas.microsoft.com/office/drawing/2014/main" id="{112AE220-8BC6-4E35-837D-A0DEDC7800A9}"/>
              </a:ext>
            </a:extLst>
          </p:cNvPr>
          <p:cNvSpPr>
            <a:spLocks noGrp="1"/>
          </p:cNvSpPr>
          <p:nvPr>
            <p:ph type="title"/>
          </p:nvPr>
        </p:nvSpPr>
        <p:spPr/>
        <p:txBody>
          <a:bodyPr/>
          <a:lstStyle/>
          <a:p>
            <a:r>
              <a:rPr lang="en-US" dirty="0"/>
              <a:t>Empirical Evaluation</a:t>
            </a:r>
          </a:p>
        </p:txBody>
      </p:sp>
      <p:sp>
        <p:nvSpPr>
          <p:cNvPr id="3" name="Content Placeholder 2">
            <a:extLst>
              <a:ext uri="{FF2B5EF4-FFF2-40B4-BE49-F238E27FC236}">
                <a16:creationId xmlns:a16="http://schemas.microsoft.com/office/drawing/2014/main" id="{05A60581-6100-4996-B555-26E8746E8E8E}"/>
              </a:ext>
            </a:extLst>
          </p:cNvPr>
          <p:cNvSpPr>
            <a:spLocks noGrp="1"/>
          </p:cNvSpPr>
          <p:nvPr>
            <p:ph idx="1"/>
          </p:nvPr>
        </p:nvSpPr>
        <p:spPr/>
        <p:txBody>
          <a:bodyPr/>
          <a:lstStyle/>
          <a:p>
            <a:pPr marL="0" indent="0">
              <a:buNone/>
            </a:pPr>
            <a:r>
              <a:rPr lang="en-US" sz="2400" dirty="0"/>
              <a:t>RQ2: Are path conditions a good abstraction of test intent?</a:t>
            </a:r>
          </a:p>
          <a:p>
            <a:endParaRPr lang="en-US" dirty="0"/>
          </a:p>
        </p:txBody>
      </p:sp>
      <p:pic>
        <p:nvPicPr>
          <p:cNvPr id="6" name="Picture 5">
            <a:extLst>
              <a:ext uri="{FF2B5EF4-FFF2-40B4-BE49-F238E27FC236}">
                <a16:creationId xmlns:a16="http://schemas.microsoft.com/office/drawing/2014/main" id="{29C2388A-8F7E-4F6A-9921-89F0F3D179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885" y="2900218"/>
            <a:ext cx="8184230" cy="1578118"/>
          </a:xfrm>
          <a:prstGeom prst="rect">
            <a:avLst/>
          </a:prstGeom>
          <a:solidFill>
            <a:srgbClr val="FFFFFF">
              <a:shade val="85000"/>
            </a:srgbClr>
          </a:solidFill>
          <a:ln w="190500" cap="sq">
            <a:solidFill>
              <a:schemeClr val="accent1"/>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7" name="TextBox 6">
            <a:extLst>
              <a:ext uri="{FF2B5EF4-FFF2-40B4-BE49-F238E27FC236}">
                <a16:creationId xmlns:a16="http://schemas.microsoft.com/office/drawing/2014/main" id="{E52FCD54-54D4-4D91-A570-91BFCC2F96B2}"/>
              </a:ext>
            </a:extLst>
          </p:cNvPr>
          <p:cNvSpPr txBox="1"/>
          <p:nvPr/>
        </p:nvSpPr>
        <p:spPr>
          <a:xfrm rot="21201421">
            <a:off x="770991" y="3324728"/>
            <a:ext cx="7602739" cy="707886"/>
          </a:xfrm>
          <a:prstGeom prst="rect">
            <a:avLst/>
          </a:prstGeom>
          <a:noFill/>
        </p:spPr>
        <p:txBody>
          <a:bodyPr wrap="square" rtlCol="0">
            <a:spAutoFit/>
          </a:bodyPr>
          <a:lstStyle/>
          <a:p>
            <a:r>
              <a:rPr lang="en-US" sz="2000" dirty="0"/>
              <a:t>Out of the 72 successful repairs, TRIP ranks 63 (&gt;87%) as the first repair recommendation and  68 (&gt;94%) among the top 3 positions</a:t>
            </a:r>
          </a:p>
        </p:txBody>
      </p:sp>
    </p:spTree>
    <p:extLst>
      <p:ext uri="{BB962C8B-B14F-4D97-AF65-F5344CB8AC3E}">
        <p14:creationId xmlns:p14="http://schemas.microsoft.com/office/powerpoint/2010/main" val="2982867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AC6F0F2-C440-49D9-AEF1-7B640682B57C}"/>
              </a:ext>
            </a:extLst>
          </p:cNvPr>
          <p:cNvGrpSpPr/>
          <p:nvPr/>
        </p:nvGrpSpPr>
        <p:grpSpPr>
          <a:xfrm>
            <a:off x="213535" y="141691"/>
            <a:ext cx="4071385" cy="3230243"/>
            <a:chOff x="5069341" y="1690690"/>
            <a:chExt cx="4335157" cy="3439520"/>
          </a:xfrm>
        </p:grpSpPr>
        <p:pic>
          <p:nvPicPr>
            <p:cNvPr id="8" name="Picture 7">
              <a:extLst>
                <a:ext uri="{FF2B5EF4-FFF2-40B4-BE49-F238E27FC236}">
                  <a16:creationId xmlns:a16="http://schemas.microsoft.com/office/drawing/2014/main" id="{193270EF-55FA-4D16-8012-42C1910BFB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9341" y="1690690"/>
              <a:ext cx="4335157" cy="3439520"/>
            </a:xfrm>
            <a:prstGeom prst="rect">
              <a:avLst/>
            </a:prstGeom>
          </p:spPr>
        </p:pic>
        <p:pic>
          <p:nvPicPr>
            <p:cNvPr id="6" name="Picture 5">
              <a:extLst>
                <a:ext uri="{FF2B5EF4-FFF2-40B4-BE49-F238E27FC236}">
                  <a16:creationId xmlns:a16="http://schemas.microsoft.com/office/drawing/2014/main" id="{8C196A39-3C43-484D-A2AA-0828C66C341F}"/>
                </a:ext>
              </a:extLst>
            </p:cNvPr>
            <p:cNvPicPr>
              <a:picLocks noChangeAspect="1"/>
            </p:cNvPicPr>
            <p:nvPr/>
          </p:nvPicPr>
          <p:blipFill>
            <a:blip r:embed="rId4"/>
            <a:stretch>
              <a:fillRect/>
            </a:stretch>
          </p:blipFill>
          <p:spPr>
            <a:xfrm>
              <a:off x="5254539" y="1917029"/>
              <a:ext cx="3889461" cy="3023942"/>
            </a:xfrm>
            <a:prstGeom prst="rect">
              <a:avLst/>
            </a:prstGeom>
          </p:spPr>
        </p:pic>
      </p:grpSp>
      <p:grpSp>
        <p:nvGrpSpPr>
          <p:cNvPr id="16" name="Group 15">
            <a:extLst>
              <a:ext uri="{FF2B5EF4-FFF2-40B4-BE49-F238E27FC236}">
                <a16:creationId xmlns:a16="http://schemas.microsoft.com/office/drawing/2014/main" id="{64BC782D-A42B-4A8D-BF72-E01B75DD8066}"/>
              </a:ext>
            </a:extLst>
          </p:cNvPr>
          <p:cNvGrpSpPr/>
          <p:nvPr/>
        </p:nvGrpSpPr>
        <p:grpSpPr>
          <a:xfrm>
            <a:off x="236121" y="3541532"/>
            <a:ext cx="3922259" cy="2594345"/>
            <a:chOff x="562113" y="4137912"/>
            <a:chExt cx="3922259" cy="2594345"/>
          </a:xfrm>
        </p:grpSpPr>
        <p:pic>
          <p:nvPicPr>
            <p:cNvPr id="13" name="Picture 12">
              <a:extLst>
                <a:ext uri="{FF2B5EF4-FFF2-40B4-BE49-F238E27FC236}">
                  <a16:creationId xmlns:a16="http://schemas.microsoft.com/office/drawing/2014/main" id="{578469BC-3032-4C3E-BF73-F8B2EF5DCD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113" y="4137912"/>
              <a:ext cx="3922259" cy="2594345"/>
            </a:xfrm>
            <a:prstGeom prst="rect">
              <a:avLst/>
            </a:prstGeom>
          </p:spPr>
        </p:pic>
        <p:pic>
          <p:nvPicPr>
            <p:cNvPr id="5" name="Picture 4">
              <a:extLst>
                <a:ext uri="{FF2B5EF4-FFF2-40B4-BE49-F238E27FC236}">
                  <a16:creationId xmlns:a16="http://schemas.microsoft.com/office/drawing/2014/main" id="{D9A787EF-DF0C-481E-847A-212D5F729616}"/>
                </a:ext>
              </a:extLst>
            </p:cNvPr>
            <p:cNvPicPr>
              <a:picLocks noChangeAspect="1"/>
            </p:cNvPicPr>
            <p:nvPr/>
          </p:nvPicPr>
          <p:blipFill>
            <a:blip r:embed="rId5"/>
            <a:stretch>
              <a:fillRect/>
            </a:stretch>
          </p:blipFill>
          <p:spPr>
            <a:xfrm>
              <a:off x="761512" y="4415744"/>
              <a:ext cx="3438399" cy="2085549"/>
            </a:xfrm>
            <a:prstGeom prst="rect">
              <a:avLst/>
            </a:prstGeom>
          </p:spPr>
        </p:pic>
      </p:grpSp>
      <p:grpSp>
        <p:nvGrpSpPr>
          <p:cNvPr id="4" name="Group 3">
            <a:extLst>
              <a:ext uri="{FF2B5EF4-FFF2-40B4-BE49-F238E27FC236}">
                <a16:creationId xmlns:a16="http://schemas.microsoft.com/office/drawing/2014/main" id="{9FD3AC56-8CFB-4E3C-B504-A7EF6002ECF0}"/>
              </a:ext>
            </a:extLst>
          </p:cNvPr>
          <p:cNvGrpSpPr/>
          <p:nvPr/>
        </p:nvGrpSpPr>
        <p:grpSpPr>
          <a:xfrm>
            <a:off x="649741" y="3957809"/>
            <a:ext cx="3922259" cy="2594345"/>
            <a:chOff x="5700205" y="2083981"/>
            <a:chExt cx="3922259" cy="2594345"/>
          </a:xfrm>
        </p:grpSpPr>
        <p:pic>
          <p:nvPicPr>
            <p:cNvPr id="10" name="Picture 9">
              <a:extLst>
                <a:ext uri="{FF2B5EF4-FFF2-40B4-BE49-F238E27FC236}">
                  <a16:creationId xmlns:a16="http://schemas.microsoft.com/office/drawing/2014/main" id="{EB4A938A-10BA-41E6-9D8F-2E4542EDD0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0205" y="2083981"/>
              <a:ext cx="3922259" cy="2594345"/>
            </a:xfrm>
            <a:prstGeom prst="rect">
              <a:avLst/>
            </a:prstGeom>
          </p:spPr>
        </p:pic>
        <p:pic>
          <p:nvPicPr>
            <p:cNvPr id="3" name="Picture 2">
              <a:extLst>
                <a:ext uri="{FF2B5EF4-FFF2-40B4-BE49-F238E27FC236}">
                  <a16:creationId xmlns:a16="http://schemas.microsoft.com/office/drawing/2014/main" id="{EAE1FB7B-653B-4B2D-BEF1-D7A8E7A5742F}"/>
                </a:ext>
              </a:extLst>
            </p:cNvPr>
            <p:cNvPicPr>
              <a:picLocks noChangeAspect="1"/>
            </p:cNvPicPr>
            <p:nvPr/>
          </p:nvPicPr>
          <p:blipFill>
            <a:blip r:embed="rId6"/>
            <a:stretch>
              <a:fillRect/>
            </a:stretch>
          </p:blipFill>
          <p:spPr>
            <a:xfrm>
              <a:off x="5894867" y="2291341"/>
              <a:ext cx="3438399" cy="2171747"/>
            </a:xfrm>
            <a:prstGeom prst="rect">
              <a:avLst/>
            </a:prstGeom>
          </p:spPr>
        </p:pic>
      </p:grpSp>
      <p:sp>
        <p:nvSpPr>
          <p:cNvPr id="21" name="TextBox 20">
            <a:extLst>
              <a:ext uri="{FF2B5EF4-FFF2-40B4-BE49-F238E27FC236}">
                <a16:creationId xmlns:a16="http://schemas.microsoft.com/office/drawing/2014/main" id="{78C7D74C-AC63-4CED-ABD6-BBDF14AF75EE}"/>
              </a:ext>
            </a:extLst>
          </p:cNvPr>
          <p:cNvSpPr txBox="1"/>
          <p:nvPr/>
        </p:nvSpPr>
        <p:spPr>
          <a:xfrm>
            <a:off x="3877634" y="819509"/>
            <a:ext cx="4733890" cy="1938992"/>
          </a:xfrm>
          <a:prstGeom prst="rect">
            <a:avLst/>
          </a:prstGeom>
          <a:noFill/>
        </p:spPr>
        <p:txBody>
          <a:bodyPr wrap="square" rtlCol="0">
            <a:spAutoFit/>
          </a:bodyPr>
          <a:lstStyle/>
          <a:p>
            <a:pPr marL="742950" lvl="1" indent="-285750">
              <a:buFont typeface="Arial" panose="020B0604020202020204" pitchFamily="34" charset="0"/>
              <a:buChar char="•"/>
            </a:pPr>
            <a:r>
              <a:rPr lang="en-US" sz="2000" dirty="0"/>
              <a:t>Search-based approach guided by dependency and type information to allow more flexible changes</a:t>
            </a:r>
          </a:p>
          <a:p>
            <a:pPr marL="742950" lvl="1" indent="-285750">
              <a:buFont typeface="Arial" panose="020B0604020202020204" pitchFamily="34" charset="0"/>
              <a:buChar char="•"/>
            </a:pPr>
            <a:endParaRPr lang="en-US" sz="2000" dirty="0"/>
          </a:p>
          <a:p>
            <a:pPr marL="742950" lvl="1" indent="-285750">
              <a:buFont typeface="Arial" panose="020B0604020202020204" pitchFamily="34" charset="0"/>
              <a:buChar char="•"/>
            </a:pPr>
            <a:r>
              <a:rPr lang="en-US" sz="2000" dirty="0"/>
              <a:t>Explicit test intent models represented by path conditions</a:t>
            </a:r>
          </a:p>
        </p:txBody>
      </p:sp>
      <p:sp>
        <p:nvSpPr>
          <p:cNvPr id="22" name="TextBox 21">
            <a:extLst>
              <a:ext uri="{FF2B5EF4-FFF2-40B4-BE49-F238E27FC236}">
                <a16:creationId xmlns:a16="http://schemas.microsoft.com/office/drawing/2014/main" id="{3D47BAA3-E585-44A9-A39D-D62B1585902C}"/>
              </a:ext>
            </a:extLst>
          </p:cNvPr>
          <p:cNvSpPr txBox="1"/>
          <p:nvPr/>
        </p:nvSpPr>
        <p:spPr>
          <a:xfrm>
            <a:off x="4376180" y="3338177"/>
            <a:ext cx="4852769" cy="2246769"/>
          </a:xfrm>
          <a:prstGeom prst="rect">
            <a:avLst/>
          </a:prstGeom>
          <a:noFill/>
        </p:spPr>
        <p:txBody>
          <a:bodyPr wrap="square" rtlCol="0">
            <a:spAutoFit/>
          </a:bodyPr>
          <a:lstStyle/>
          <a:p>
            <a:r>
              <a:rPr lang="en-US" sz="2000" dirty="0"/>
              <a:t>Encouraging empirical results</a:t>
            </a:r>
          </a:p>
          <a:p>
            <a:endParaRPr lang="en-US" sz="2000" dirty="0"/>
          </a:p>
          <a:p>
            <a:pPr marL="742950" lvl="1" indent="-285750">
              <a:buFont typeface="Arial" panose="020B0604020202020204" pitchFamily="34" charset="0"/>
              <a:buChar char="•"/>
            </a:pPr>
            <a:r>
              <a:rPr lang="en-US" sz="2000" dirty="0"/>
              <a:t>Generate successful repairs for most broken tests</a:t>
            </a:r>
          </a:p>
          <a:p>
            <a:pPr marL="742950" lvl="1" indent="-285750">
              <a:buFont typeface="Arial" panose="020B0604020202020204" pitchFamily="34" charset="0"/>
              <a:buChar char="•"/>
            </a:pPr>
            <a:endParaRPr lang="en-US" sz="2000" dirty="0"/>
          </a:p>
          <a:p>
            <a:pPr marL="742950" lvl="1" indent="-285750">
              <a:buFont typeface="Arial" panose="020B0604020202020204" pitchFamily="34" charset="0"/>
              <a:buChar char="•"/>
            </a:pPr>
            <a:r>
              <a:rPr lang="en-US" sz="2000" dirty="0"/>
              <a:t>Rank actual repairs at top positions</a:t>
            </a:r>
          </a:p>
          <a:p>
            <a:pPr marL="742950" lvl="1" indent="-285750">
              <a:buFont typeface="Arial" panose="020B0604020202020204" pitchFamily="34" charset="0"/>
              <a:buChar char="•"/>
            </a:pPr>
            <a:endParaRPr lang="en-US" sz="2000" dirty="0"/>
          </a:p>
        </p:txBody>
      </p:sp>
    </p:spTree>
    <p:extLst>
      <p:ext uri="{BB962C8B-B14F-4D97-AF65-F5344CB8AC3E}">
        <p14:creationId xmlns:p14="http://schemas.microsoft.com/office/powerpoint/2010/main" val="960336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5DFFE-A456-4621-9C94-A4F6237AEFB1}"/>
              </a:ext>
            </a:extLst>
          </p:cNvPr>
          <p:cNvSpPr>
            <a:spLocks noGrp="1"/>
          </p:cNvSpPr>
          <p:nvPr>
            <p:ph type="title"/>
          </p:nvPr>
        </p:nvSpPr>
        <p:spPr/>
        <p:txBody>
          <a:bodyPr/>
          <a:lstStyle/>
          <a:p>
            <a:r>
              <a:rPr lang="en-US" dirty="0"/>
              <a:t>Example Repairs</a:t>
            </a:r>
          </a:p>
        </p:txBody>
      </p:sp>
      <p:sp>
        <p:nvSpPr>
          <p:cNvPr id="3" name="Content Placeholder 2">
            <a:extLst>
              <a:ext uri="{FF2B5EF4-FFF2-40B4-BE49-F238E27FC236}">
                <a16:creationId xmlns:a16="http://schemas.microsoft.com/office/drawing/2014/main" id="{886AB1F6-AAAF-4065-BF02-6C9C9923BB2B}"/>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633E2290-1EB5-43F3-9941-6C40BF31F8EF}"/>
              </a:ext>
            </a:extLst>
          </p:cNvPr>
          <p:cNvPicPr>
            <a:picLocks noChangeAspect="1"/>
          </p:cNvPicPr>
          <p:nvPr/>
        </p:nvPicPr>
        <p:blipFill>
          <a:blip r:embed="rId3"/>
          <a:stretch>
            <a:fillRect/>
          </a:stretch>
        </p:blipFill>
        <p:spPr>
          <a:xfrm>
            <a:off x="501026" y="1690689"/>
            <a:ext cx="8014324" cy="4896194"/>
          </a:xfrm>
          <a:prstGeom prst="rect">
            <a:avLst/>
          </a:prstGeom>
        </p:spPr>
      </p:pic>
    </p:spTree>
    <p:extLst>
      <p:ext uri="{BB962C8B-B14F-4D97-AF65-F5344CB8AC3E}">
        <p14:creationId xmlns:p14="http://schemas.microsoft.com/office/powerpoint/2010/main" val="2171290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3BC98CAE-966D-45E1-B9B9-5756882BDE15}"/>
              </a:ext>
            </a:extLst>
          </p:cNvPr>
          <p:cNvSpPr txBox="1"/>
          <p:nvPr/>
        </p:nvSpPr>
        <p:spPr>
          <a:xfrm>
            <a:off x="734450" y="1809122"/>
            <a:ext cx="5333255" cy="1631216"/>
          </a:xfrm>
          <a:prstGeom prst="rect">
            <a:avLst/>
          </a:prstGeom>
          <a:noFill/>
          <a:ln>
            <a:solidFill>
              <a:schemeClr val="tx1"/>
            </a:solidFill>
          </a:ln>
        </p:spPr>
        <p:txBody>
          <a:bodyPr wrap="none" rtlCol="0">
            <a:spAutoFit/>
          </a:bodyPr>
          <a:lstStyle/>
          <a:p>
            <a:r>
              <a:rPr lang="en-US" sz="2000" dirty="0">
                <a:latin typeface="Gill Sans Nova" panose="020B0602020104020203" pitchFamily="34" charset="0"/>
              </a:rPr>
              <a:t>1  </a:t>
            </a:r>
            <a:r>
              <a:rPr lang="en-US" sz="2000" b="1" dirty="0">
                <a:latin typeface="Gill Sans Nova" panose="020B0602020104020203" pitchFamily="34" charset="0"/>
              </a:rPr>
              <a:t>public void </a:t>
            </a:r>
            <a:r>
              <a:rPr lang="en-US" sz="2000" dirty="0">
                <a:latin typeface="Gill Sans Nova" panose="020B0602020104020203" pitchFamily="34" charset="0"/>
              </a:rPr>
              <a:t>testHtml40Nbsp() {</a:t>
            </a:r>
          </a:p>
          <a:p>
            <a:r>
              <a:rPr lang="en-US" sz="2000" dirty="0">
                <a:latin typeface="Gill Sans Nova" panose="020B0602020104020203" pitchFamily="34" charset="0"/>
              </a:rPr>
              <a:t>2    Entities  e  =  </a:t>
            </a:r>
            <a:r>
              <a:rPr lang="en-US" sz="2000" b="1" dirty="0">
                <a:latin typeface="Gill Sans Nova" panose="020B0602020104020203" pitchFamily="34" charset="0"/>
              </a:rPr>
              <a:t>new</a:t>
            </a:r>
            <a:r>
              <a:rPr lang="en-US" sz="2000" dirty="0">
                <a:latin typeface="Gill Sans Nova" panose="020B0602020104020203" pitchFamily="34" charset="0"/>
              </a:rPr>
              <a:t>  Entities();</a:t>
            </a:r>
          </a:p>
          <a:p>
            <a:r>
              <a:rPr lang="en-US" sz="2000" dirty="0">
                <a:latin typeface="Gill Sans Nova" panose="020B0602020104020203" pitchFamily="34" charset="0"/>
              </a:rPr>
              <a:t>3    </a:t>
            </a:r>
            <a:r>
              <a:rPr lang="en-US" sz="2000" dirty="0" err="1">
                <a:solidFill>
                  <a:srgbClr val="FF0000"/>
                </a:solidFill>
                <a:latin typeface="Gill Sans Nova" panose="020B0602020104020203" pitchFamily="34" charset="0"/>
              </a:rPr>
              <a:t>e.map</a:t>
            </a:r>
            <a:r>
              <a:rPr lang="en-US" sz="2000" dirty="0">
                <a:solidFill>
                  <a:srgbClr val="FF0000"/>
                </a:solidFill>
                <a:latin typeface="Gill Sans Nova" panose="020B0602020104020203" pitchFamily="34" charset="0"/>
              </a:rPr>
              <a:t>  =  </a:t>
            </a:r>
            <a:r>
              <a:rPr lang="en-US" sz="2000" b="1" dirty="0">
                <a:latin typeface="Gill Sans Nova" panose="020B0602020104020203" pitchFamily="34" charset="0"/>
              </a:rPr>
              <a:t>new</a:t>
            </a:r>
            <a:r>
              <a:rPr lang="en-US" sz="2000" dirty="0">
                <a:latin typeface="Gill Sans Nova" panose="020B0602020104020203" pitchFamily="34" charset="0"/>
              </a:rPr>
              <a:t>  </a:t>
            </a:r>
            <a:r>
              <a:rPr lang="en-US" sz="2000" dirty="0" err="1">
                <a:latin typeface="Gill Sans Nova" panose="020B0602020104020203" pitchFamily="34" charset="0"/>
              </a:rPr>
              <a:t>Entities.PrimitiveEntityMap</a:t>
            </a:r>
            <a:r>
              <a:rPr lang="en-US" sz="2000" dirty="0">
                <a:latin typeface="Gill Sans Nova" panose="020B0602020104020203" pitchFamily="34" charset="0"/>
              </a:rPr>
              <a:t>();</a:t>
            </a:r>
          </a:p>
          <a:p>
            <a:r>
              <a:rPr lang="en-US" sz="2000" dirty="0">
                <a:latin typeface="Gill Sans Nova" panose="020B0602020104020203" pitchFamily="34" charset="0"/>
              </a:rPr>
              <a:t>4    Entities.fillWithHtml40Entities(e);</a:t>
            </a:r>
          </a:p>
          <a:p>
            <a:r>
              <a:rPr lang="en-US" sz="2000" dirty="0">
                <a:latin typeface="Gill Sans Nova" panose="020B0602020104020203" pitchFamily="34" charset="0"/>
              </a:rPr>
              <a:t>5    </a:t>
            </a:r>
            <a:r>
              <a:rPr lang="en-US" sz="2000" dirty="0" err="1">
                <a:latin typeface="Gill Sans Nova" panose="020B0602020104020203" pitchFamily="34" charset="0"/>
              </a:rPr>
              <a:t>assertEquals</a:t>
            </a:r>
            <a:r>
              <a:rPr lang="en-US" sz="2000" dirty="0">
                <a:latin typeface="Gill Sans Nova" panose="020B0602020104020203" pitchFamily="34" charset="0"/>
              </a:rPr>
              <a:t>("&amp;</a:t>
            </a:r>
            <a:r>
              <a:rPr lang="en-US" sz="2000" dirty="0" err="1">
                <a:latin typeface="Gill Sans Nova" panose="020B0602020104020203" pitchFamily="34" charset="0"/>
              </a:rPr>
              <a:t>nbsp</a:t>
            </a:r>
            <a:r>
              <a:rPr lang="en-US" sz="2000" dirty="0">
                <a:latin typeface="Gill Sans Nova" panose="020B0602020104020203" pitchFamily="34" charset="0"/>
              </a:rPr>
              <a:t>;",  </a:t>
            </a:r>
            <a:r>
              <a:rPr lang="en-US" sz="2000" dirty="0" err="1">
                <a:latin typeface="Gill Sans Nova" panose="020B0602020104020203" pitchFamily="34" charset="0"/>
              </a:rPr>
              <a:t>e.escape</a:t>
            </a:r>
            <a:r>
              <a:rPr lang="en-US" sz="2000" dirty="0">
                <a:latin typeface="Gill Sans Nova" panose="020B0602020104020203" pitchFamily="34" charset="0"/>
              </a:rPr>
              <a:t>("\u00A0")); }</a:t>
            </a:r>
          </a:p>
        </p:txBody>
      </p:sp>
      <p:sp>
        <p:nvSpPr>
          <p:cNvPr id="6" name="TextBox 5">
            <a:extLst>
              <a:ext uri="{FF2B5EF4-FFF2-40B4-BE49-F238E27FC236}">
                <a16:creationId xmlns:a16="http://schemas.microsoft.com/office/drawing/2014/main" id="{BE682E5A-FCB3-495C-8CF2-6532B283CC72}"/>
              </a:ext>
            </a:extLst>
          </p:cNvPr>
          <p:cNvSpPr txBox="1"/>
          <p:nvPr/>
        </p:nvSpPr>
        <p:spPr>
          <a:xfrm>
            <a:off x="2309762" y="3577009"/>
            <a:ext cx="1514774" cy="400110"/>
          </a:xfrm>
          <a:prstGeom prst="rect">
            <a:avLst/>
          </a:prstGeom>
          <a:noFill/>
        </p:spPr>
        <p:txBody>
          <a:bodyPr wrap="none" rtlCol="0">
            <a:spAutoFit/>
          </a:bodyPr>
          <a:lstStyle/>
          <a:p>
            <a:r>
              <a:rPr lang="en-US" sz="2000" dirty="0"/>
              <a:t>Broken test t</a:t>
            </a:r>
          </a:p>
        </p:txBody>
      </p:sp>
      <p:sp>
        <p:nvSpPr>
          <p:cNvPr id="8" name="Title 1">
            <a:extLst>
              <a:ext uri="{FF2B5EF4-FFF2-40B4-BE49-F238E27FC236}">
                <a16:creationId xmlns:a16="http://schemas.microsoft.com/office/drawing/2014/main" id="{0FC657F1-5F08-4D23-A2B0-9050C0BD5B27}"/>
              </a:ext>
            </a:extLst>
          </p:cNvPr>
          <p:cNvSpPr>
            <a:spLocks noGrp="1"/>
          </p:cNvSpPr>
          <p:nvPr>
            <p:ph type="title"/>
          </p:nvPr>
        </p:nvSpPr>
        <p:spPr>
          <a:xfrm>
            <a:off x="628650" y="365126"/>
            <a:ext cx="7886700" cy="1325563"/>
          </a:xfrm>
        </p:spPr>
        <p:txBody>
          <a:bodyPr/>
          <a:lstStyle/>
          <a:p>
            <a:r>
              <a:rPr lang="en-US" dirty="0"/>
              <a:t>Test Repair Example</a:t>
            </a:r>
          </a:p>
        </p:txBody>
      </p:sp>
      <p:cxnSp>
        <p:nvCxnSpPr>
          <p:cNvPr id="3" name="Straight Connector 2">
            <a:extLst>
              <a:ext uri="{FF2B5EF4-FFF2-40B4-BE49-F238E27FC236}">
                <a16:creationId xmlns:a16="http://schemas.microsoft.com/office/drawing/2014/main" id="{B913F9EF-F8F0-402F-AA8E-3C33D2557642}"/>
              </a:ext>
            </a:extLst>
          </p:cNvPr>
          <p:cNvCxnSpPr>
            <a:cxnSpLocks/>
          </p:cNvCxnSpPr>
          <p:nvPr/>
        </p:nvCxnSpPr>
        <p:spPr>
          <a:xfrm flipV="1">
            <a:off x="1107639" y="2791536"/>
            <a:ext cx="4846595" cy="1"/>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F03D88A-D251-4BEE-9102-FE43E6D85951}"/>
              </a:ext>
            </a:extLst>
          </p:cNvPr>
          <p:cNvCxnSpPr>
            <a:cxnSpLocks/>
          </p:cNvCxnSpPr>
          <p:nvPr/>
        </p:nvCxnSpPr>
        <p:spPr>
          <a:xfrm>
            <a:off x="1107639" y="2485880"/>
            <a:ext cx="3310190"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12" name="TextBox 11">
            <a:extLst>
              <a:ext uri="{FF2B5EF4-FFF2-40B4-BE49-F238E27FC236}">
                <a16:creationId xmlns:a16="http://schemas.microsoft.com/office/drawing/2014/main" id="{B8958D7E-31E8-4795-A9A6-A5C7FD237E3E}"/>
              </a:ext>
            </a:extLst>
          </p:cNvPr>
          <p:cNvSpPr txBox="1"/>
          <p:nvPr/>
        </p:nvSpPr>
        <p:spPr>
          <a:xfrm>
            <a:off x="4831628" y="2062043"/>
            <a:ext cx="526106" cy="400110"/>
          </a:xfrm>
          <a:prstGeom prst="rect">
            <a:avLst/>
          </a:prstGeom>
          <a:noFill/>
        </p:spPr>
        <p:txBody>
          <a:bodyPr wrap="none" rtlCol="0">
            <a:spAutoFit/>
          </a:bodyPr>
          <a:lstStyle/>
          <a:p>
            <a:r>
              <a:rPr lang="en-US" sz="2000" b="1" dirty="0">
                <a:solidFill>
                  <a:srgbClr val="FF0000"/>
                </a:solidFill>
              </a:rPr>
              <a:t>①</a:t>
            </a:r>
          </a:p>
        </p:txBody>
      </p:sp>
      <p:sp>
        <p:nvSpPr>
          <p:cNvPr id="16" name="TextBox 15">
            <a:extLst>
              <a:ext uri="{FF2B5EF4-FFF2-40B4-BE49-F238E27FC236}">
                <a16:creationId xmlns:a16="http://schemas.microsoft.com/office/drawing/2014/main" id="{5F693601-F2BB-41A1-B2B0-F1C8E1BBBB05}"/>
              </a:ext>
            </a:extLst>
          </p:cNvPr>
          <p:cNvSpPr txBox="1"/>
          <p:nvPr/>
        </p:nvSpPr>
        <p:spPr>
          <a:xfrm>
            <a:off x="674199" y="4194490"/>
            <a:ext cx="5333255" cy="1631216"/>
          </a:xfrm>
          <a:prstGeom prst="rect">
            <a:avLst/>
          </a:prstGeom>
          <a:noFill/>
          <a:ln>
            <a:solidFill>
              <a:schemeClr val="tx1"/>
            </a:solidFill>
          </a:ln>
        </p:spPr>
        <p:txBody>
          <a:bodyPr wrap="none" rtlCol="0">
            <a:spAutoFit/>
          </a:bodyPr>
          <a:lstStyle/>
          <a:p>
            <a:r>
              <a:rPr lang="en-US" sz="2000" dirty="0">
                <a:latin typeface="Gill Sans Nova" panose="020B0602020104020203" pitchFamily="34" charset="0"/>
              </a:rPr>
              <a:t>1  </a:t>
            </a:r>
            <a:r>
              <a:rPr lang="en-US" sz="2000" b="1" dirty="0">
                <a:latin typeface="Gill Sans Nova" panose="020B0602020104020203" pitchFamily="34" charset="0"/>
              </a:rPr>
              <a:t>public void </a:t>
            </a:r>
            <a:r>
              <a:rPr lang="en-US" sz="2000" dirty="0">
                <a:latin typeface="Gill Sans Nova" panose="020B0602020104020203" pitchFamily="34" charset="0"/>
              </a:rPr>
              <a:t>testHtml40Nbsp() {</a:t>
            </a:r>
          </a:p>
          <a:p>
            <a:r>
              <a:rPr lang="en-US" sz="2000" dirty="0">
                <a:latin typeface="Gill Sans Nova" panose="020B0602020104020203" pitchFamily="34" charset="0"/>
              </a:rPr>
              <a:t>2    Entities  e  =  </a:t>
            </a:r>
            <a:r>
              <a:rPr lang="en-US" sz="2000" b="1" dirty="0">
                <a:latin typeface="Gill Sans Nova" panose="020B0602020104020203" pitchFamily="34" charset="0"/>
              </a:rPr>
              <a:t>new</a:t>
            </a:r>
            <a:r>
              <a:rPr lang="en-US" sz="2000" dirty="0">
                <a:latin typeface="Gill Sans Nova" panose="020B0602020104020203" pitchFamily="34" charset="0"/>
              </a:rPr>
              <a:t>  Entities(</a:t>
            </a:r>
          </a:p>
          <a:p>
            <a:r>
              <a:rPr lang="en-US" sz="2000" dirty="0">
                <a:latin typeface="Gill Sans Nova" panose="020B0602020104020203" pitchFamily="34" charset="0"/>
              </a:rPr>
              <a:t>3</a:t>
            </a:r>
            <a:r>
              <a:rPr lang="en-US" sz="2000" b="1" dirty="0">
                <a:latin typeface="Gill Sans Nova" panose="020B0602020104020203" pitchFamily="34" charset="0"/>
              </a:rPr>
              <a:t>            new</a:t>
            </a:r>
            <a:r>
              <a:rPr lang="en-US" sz="2000" dirty="0">
                <a:latin typeface="Gill Sans Nova" panose="020B0602020104020203" pitchFamily="34" charset="0"/>
              </a:rPr>
              <a:t>  </a:t>
            </a:r>
            <a:r>
              <a:rPr lang="en-US" sz="2000" dirty="0" err="1">
                <a:latin typeface="Gill Sans Nova" panose="020B0602020104020203" pitchFamily="34" charset="0"/>
              </a:rPr>
              <a:t>Entities.PrimitiveEntityMap</a:t>
            </a:r>
            <a:r>
              <a:rPr lang="en-US" sz="2000" dirty="0">
                <a:latin typeface="Gill Sans Nova" panose="020B0602020104020203" pitchFamily="34" charset="0"/>
              </a:rPr>
              <a:t>());</a:t>
            </a:r>
          </a:p>
          <a:p>
            <a:r>
              <a:rPr lang="en-US" sz="2000" dirty="0">
                <a:latin typeface="Gill Sans Nova" panose="020B0602020104020203" pitchFamily="34" charset="0"/>
              </a:rPr>
              <a:t>4    Entities.fillWithHtml40Entities(e);</a:t>
            </a:r>
          </a:p>
          <a:p>
            <a:r>
              <a:rPr lang="en-US" sz="2000" dirty="0">
                <a:latin typeface="Gill Sans Nova" panose="020B0602020104020203" pitchFamily="34" charset="0"/>
              </a:rPr>
              <a:t>5    </a:t>
            </a:r>
            <a:r>
              <a:rPr lang="en-US" sz="2000" dirty="0" err="1">
                <a:latin typeface="Gill Sans Nova" panose="020B0602020104020203" pitchFamily="34" charset="0"/>
              </a:rPr>
              <a:t>assertEquals</a:t>
            </a:r>
            <a:r>
              <a:rPr lang="en-US" sz="2000" dirty="0">
                <a:latin typeface="Gill Sans Nova" panose="020B0602020104020203" pitchFamily="34" charset="0"/>
              </a:rPr>
              <a:t>("&amp;</a:t>
            </a:r>
            <a:r>
              <a:rPr lang="en-US" sz="2000" dirty="0" err="1">
                <a:latin typeface="Gill Sans Nova" panose="020B0602020104020203" pitchFamily="34" charset="0"/>
              </a:rPr>
              <a:t>nbsp</a:t>
            </a:r>
            <a:r>
              <a:rPr lang="en-US" sz="2000" dirty="0">
                <a:latin typeface="Gill Sans Nova" panose="020B0602020104020203" pitchFamily="34" charset="0"/>
              </a:rPr>
              <a:t>;",  </a:t>
            </a:r>
            <a:r>
              <a:rPr lang="en-US" sz="2000" dirty="0" err="1">
                <a:latin typeface="Gill Sans Nova" panose="020B0602020104020203" pitchFamily="34" charset="0"/>
              </a:rPr>
              <a:t>e.escape</a:t>
            </a:r>
            <a:r>
              <a:rPr lang="en-US" sz="2000" dirty="0">
                <a:latin typeface="Gill Sans Nova" panose="020B0602020104020203" pitchFamily="34" charset="0"/>
              </a:rPr>
              <a:t>("\u00A0")); }</a:t>
            </a:r>
          </a:p>
        </p:txBody>
      </p:sp>
      <p:sp>
        <p:nvSpPr>
          <p:cNvPr id="17" name="TextBox 16">
            <a:extLst>
              <a:ext uri="{FF2B5EF4-FFF2-40B4-BE49-F238E27FC236}">
                <a16:creationId xmlns:a16="http://schemas.microsoft.com/office/drawing/2014/main" id="{410EE889-F979-4AC1-BB6B-84003DCC519D}"/>
              </a:ext>
            </a:extLst>
          </p:cNvPr>
          <p:cNvSpPr txBox="1"/>
          <p:nvPr/>
        </p:nvSpPr>
        <p:spPr>
          <a:xfrm>
            <a:off x="2174020" y="5944139"/>
            <a:ext cx="1786258" cy="400110"/>
          </a:xfrm>
          <a:prstGeom prst="rect">
            <a:avLst/>
          </a:prstGeom>
          <a:noFill/>
        </p:spPr>
        <p:txBody>
          <a:bodyPr wrap="none" rtlCol="0">
            <a:spAutoFit/>
          </a:bodyPr>
          <a:lstStyle/>
          <a:p>
            <a:r>
              <a:rPr lang="en-US" sz="2000" dirty="0"/>
              <a:t>Repaired test t’</a:t>
            </a:r>
          </a:p>
        </p:txBody>
      </p:sp>
      <p:sp>
        <p:nvSpPr>
          <p:cNvPr id="18" name="Rectangle 17">
            <a:extLst>
              <a:ext uri="{FF2B5EF4-FFF2-40B4-BE49-F238E27FC236}">
                <a16:creationId xmlns:a16="http://schemas.microsoft.com/office/drawing/2014/main" id="{5871B46E-EE39-4985-915E-F76DACBE572A}"/>
              </a:ext>
            </a:extLst>
          </p:cNvPr>
          <p:cNvSpPr/>
          <p:nvPr/>
        </p:nvSpPr>
        <p:spPr>
          <a:xfrm>
            <a:off x="1018875" y="4545415"/>
            <a:ext cx="4557989" cy="611698"/>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4ABBD0E1-BDA5-4E3B-BC63-4B2B561C8284}"/>
              </a:ext>
            </a:extLst>
          </p:cNvPr>
          <p:cNvSpPr txBox="1"/>
          <p:nvPr/>
        </p:nvSpPr>
        <p:spPr>
          <a:xfrm>
            <a:off x="5576865" y="4545415"/>
            <a:ext cx="526106" cy="400110"/>
          </a:xfrm>
          <a:prstGeom prst="rect">
            <a:avLst/>
          </a:prstGeom>
          <a:noFill/>
        </p:spPr>
        <p:txBody>
          <a:bodyPr wrap="none" rtlCol="0">
            <a:spAutoFit/>
          </a:bodyPr>
          <a:lstStyle/>
          <a:p>
            <a:r>
              <a:rPr lang="en-US" sz="2000" b="1" dirty="0">
                <a:solidFill>
                  <a:srgbClr val="0070C0"/>
                </a:solidFill>
              </a:rPr>
              <a:t>②</a:t>
            </a:r>
          </a:p>
        </p:txBody>
      </p:sp>
      <p:grpSp>
        <p:nvGrpSpPr>
          <p:cNvPr id="31" name="Group 30">
            <a:extLst>
              <a:ext uri="{FF2B5EF4-FFF2-40B4-BE49-F238E27FC236}">
                <a16:creationId xmlns:a16="http://schemas.microsoft.com/office/drawing/2014/main" id="{F2FBA20B-897D-4410-A8DA-E394D4D7F18E}"/>
              </a:ext>
            </a:extLst>
          </p:cNvPr>
          <p:cNvGrpSpPr/>
          <p:nvPr/>
        </p:nvGrpSpPr>
        <p:grpSpPr>
          <a:xfrm>
            <a:off x="6196345" y="2062043"/>
            <a:ext cx="2633994" cy="983054"/>
            <a:chOff x="6440894" y="2134998"/>
            <a:chExt cx="2297330" cy="983054"/>
          </a:xfrm>
        </p:grpSpPr>
        <p:pic>
          <p:nvPicPr>
            <p:cNvPr id="28" name="Picture 27">
              <a:extLst>
                <a:ext uri="{FF2B5EF4-FFF2-40B4-BE49-F238E27FC236}">
                  <a16:creationId xmlns:a16="http://schemas.microsoft.com/office/drawing/2014/main" id="{826B861A-B53A-499F-9ADB-31F2BEFC28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0894" y="2134998"/>
              <a:ext cx="2297330" cy="983054"/>
            </a:xfrm>
            <a:prstGeom prst="rect">
              <a:avLst/>
            </a:prstGeom>
          </p:spPr>
        </p:pic>
        <p:sp>
          <p:nvSpPr>
            <p:cNvPr id="26" name="TextBox 25">
              <a:extLst>
                <a:ext uri="{FF2B5EF4-FFF2-40B4-BE49-F238E27FC236}">
                  <a16:creationId xmlns:a16="http://schemas.microsoft.com/office/drawing/2014/main" id="{21AB6B29-438D-4831-8637-FE7E0D039A4A}"/>
                </a:ext>
              </a:extLst>
            </p:cNvPr>
            <p:cNvSpPr txBox="1"/>
            <p:nvPr/>
          </p:nvSpPr>
          <p:spPr>
            <a:xfrm>
              <a:off x="6794225" y="2274695"/>
              <a:ext cx="1290292" cy="646331"/>
            </a:xfrm>
            <a:prstGeom prst="rect">
              <a:avLst/>
            </a:prstGeom>
            <a:noFill/>
          </p:spPr>
          <p:txBody>
            <a:bodyPr wrap="none" rtlCol="0">
              <a:spAutoFit/>
            </a:bodyPr>
            <a:lstStyle/>
            <a:p>
              <a:r>
                <a:rPr lang="el-GR" dirty="0"/>
                <a:t>Δ</a:t>
              </a:r>
              <a:r>
                <a:rPr lang="en-US" dirty="0"/>
                <a:t> (P, P’)</a:t>
              </a:r>
            </a:p>
            <a:p>
              <a:r>
                <a:rPr lang="en-US" dirty="0">
                  <a:solidFill>
                    <a:srgbClr val="FF0000"/>
                  </a:solidFill>
                </a:rPr>
                <a:t>- </a:t>
              </a:r>
              <a:r>
                <a:rPr lang="en-US" dirty="0" err="1">
                  <a:solidFill>
                    <a:srgbClr val="FF0000"/>
                  </a:solidFill>
                </a:rPr>
                <a:t>Entities.map</a:t>
              </a:r>
              <a:endParaRPr lang="en-US" dirty="0">
                <a:solidFill>
                  <a:srgbClr val="FF0000"/>
                </a:solidFill>
              </a:endParaRPr>
            </a:p>
          </p:txBody>
        </p:sp>
      </p:grpSp>
      <p:pic>
        <p:nvPicPr>
          <p:cNvPr id="33" name="Picture 32">
            <a:extLst>
              <a:ext uri="{FF2B5EF4-FFF2-40B4-BE49-F238E27FC236}">
                <a16:creationId xmlns:a16="http://schemas.microsoft.com/office/drawing/2014/main" id="{E22E6B89-9E24-4C7B-AFC0-F2E8034FA0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6345" y="4101104"/>
            <a:ext cx="2633994" cy="1724602"/>
          </a:xfrm>
          <a:prstGeom prst="rect">
            <a:avLst/>
          </a:prstGeom>
        </p:spPr>
      </p:pic>
      <p:sp>
        <p:nvSpPr>
          <p:cNvPr id="34" name="TextBox 33">
            <a:extLst>
              <a:ext uri="{FF2B5EF4-FFF2-40B4-BE49-F238E27FC236}">
                <a16:creationId xmlns:a16="http://schemas.microsoft.com/office/drawing/2014/main" id="{B45D1D29-D293-4E9E-B212-1D3972558825}"/>
              </a:ext>
            </a:extLst>
          </p:cNvPr>
          <p:cNvSpPr txBox="1"/>
          <p:nvPr/>
        </p:nvSpPr>
        <p:spPr>
          <a:xfrm>
            <a:off x="6379147" y="4198479"/>
            <a:ext cx="2137893" cy="1477328"/>
          </a:xfrm>
          <a:prstGeom prst="rect">
            <a:avLst/>
          </a:prstGeom>
          <a:noFill/>
        </p:spPr>
        <p:txBody>
          <a:bodyPr wrap="none" rtlCol="0">
            <a:spAutoFit/>
          </a:bodyPr>
          <a:lstStyle/>
          <a:p>
            <a:r>
              <a:rPr lang="el-GR" dirty="0"/>
              <a:t>Δ</a:t>
            </a:r>
            <a:r>
              <a:rPr lang="en-US" dirty="0"/>
              <a:t> (t, t’)</a:t>
            </a:r>
          </a:p>
          <a:p>
            <a:r>
              <a:rPr lang="en-US" dirty="0">
                <a:solidFill>
                  <a:srgbClr val="FF0000"/>
                </a:solidFill>
              </a:rPr>
              <a:t>- Entities constructor</a:t>
            </a:r>
          </a:p>
          <a:p>
            <a:r>
              <a:rPr lang="en-US" dirty="0">
                <a:solidFill>
                  <a:srgbClr val="FF0000"/>
                </a:solidFill>
              </a:rPr>
              <a:t>- Field assignment</a:t>
            </a:r>
          </a:p>
          <a:p>
            <a:r>
              <a:rPr lang="en-US" dirty="0">
                <a:solidFill>
                  <a:schemeClr val="accent1"/>
                </a:solidFill>
              </a:rPr>
              <a:t>+Different Entities </a:t>
            </a:r>
            <a:br>
              <a:rPr lang="en-US" dirty="0">
                <a:solidFill>
                  <a:schemeClr val="accent1"/>
                </a:solidFill>
              </a:rPr>
            </a:br>
            <a:r>
              <a:rPr lang="en-US" dirty="0">
                <a:solidFill>
                  <a:schemeClr val="accent1"/>
                </a:solidFill>
              </a:rPr>
              <a:t>   constructor</a:t>
            </a:r>
          </a:p>
        </p:txBody>
      </p:sp>
      <p:sp>
        <p:nvSpPr>
          <p:cNvPr id="2" name="TextBox 1">
            <a:extLst>
              <a:ext uri="{FF2B5EF4-FFF2-40B4-BE49-F238E27FC236}">
                <a16:creationId xmlns:a16="http://schemas.microsoft.com/office/drawing/2014/main" id="{9354D60D-4A55-4ACE-AEF0-0C6762AE27D8}"/>
              </a:ext>
            </a:extLst>
          </p:cNvPr>
          <p:cNvSpPr txBox="1"/>
          <p:nvPr/>
        </p:nvSpPr>
        <p:spPr>
          <a:xfrm>
            <a:off x="628650" y="6492874"/>
            <a:ext cx="4559646" cy="276999"/>
          </a:xfrm>
          <a:prstGeom prst="rect">
            <a:avLst/>
          </a:prstGeom>
          <a:noFill/>
        </p:spPr>
        <p:txBody>
          <a:bodyPr wrap="none" rtlCol="0">
            <a:spAutoFit/>
          </a:bodyPr>
          <a:lstStyle/>
          <a:p>
            <a:r>
              <a:rPr lang="en-US" sz="1200" dirty="0"/>
              <a:t>Commons Lang: </a:t>
            </a:r>
            <a:r>
              <a:rPr lang="en-US" sz="1200" dirty="0">
                <a:hlinkClick r:id="rId4"/>
              </a:rPr>
              <a:t>https://commons.apache.org/proper/commons-lang/</a:t>
            </a:r>
            <a:endParaRPr lang="en-US" sz="1200" dirty="0"/>
          </a:p>
        </p:txBody>
      </p:sp>
    </p:spTree>
    <p:extLst>
      <p:ext uri="{BB962C8B-B14F-4D97-AF65-F5344CB8AC3E}">
        <p14:creationId xmlns:p14="http://schemas.microsoft.com/office/powerpoint/2010/main" val="2289812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par>
                                <p:cTn id="27" presetID="10" presetClass="entr" presetSubtype="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animEffect transition="in" filter="fade">
                                      <p:cBhvr>
                                        <p:cTn id="29" dur="500"/>
                                        <p:tgtEl>
                                          <p:spTgt spid="33"/>
                                        </p:tgtEl>
                                      </p:cBhvr>
                                    </p:animEffect>
                                  </p:childTnLst>
                                </p:cTn>
                              </p:par>
                              <p:par>
                                <p:cTn id="30" presetID="10" presetClass="entr" presetSubtype="0" fill="hold" nodeType="withEffect">
                                  <p:stCondLst>
                                    <p:cond delay="0"/>
                                  </p:stCondLst>
                                  <p:childTnLst>
                                    <p:set>
                                      <p:cBhvr>
                                        <p:cTn id="31" dur="1" fill="hold">
                                          <p:stCondLst>
                                            <p:cond delay="0"/>
                                          </p:stCondLst>
                                        </p:cTn>
                                        <p:tgtEl>
                                          <p:spTgt spid="34">
                                            <p:txEl>
                                              <p:pRg st="0" end="0"/>
                                            </p:txEl>
                                          </p:spTgt>
                                        </p:tgtEl>
                                        <p:attrNameLst>
                                          <p:attrName>style.visibility</p:attrName>
                                        </p:attrNameLst>
                                      </p:cBhvr>
                                      <p:to>
                                        <p:strVal val="visible"/>
                                      </p:to>
                                    </p:set>
                                    <p:animEffect transition="in" filter="fade">
                                      <p:cBhvr>
                                        <p:cTn id="32" dur="500"/>
                                        <p:tgtEl>
                                          <p:spTgt spid="34">
                                            <p:txEl>
                                              <p:pRg st="0" end="0"/>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4">
                                            <p:txEl>
                                              <p:pRg st="1" end="1"/>
                                            </p:txEl>
                                          </p:spTgt>
                                        </p:tgtEl>
                                        <p:attrNameLst>
                                          <p:attrName>style.visibility</p:attrName>
                                        </p:attrNameLst>
                                      </p:cBhvr>
                                      <p:to>
                                        <p:strVal val="visible"/>
                                      </p:to>
                                    </p:set>
                                    <p:animEffect transition="in" filter="fade">
                                      <p:cBhvr>
                                        <p:cTn id="35" dur="500"/>
                                        <p:tgtEl>
                                          <p:spTgt spid="34">
                                            <p:txEl>
                                              <p:pRg st="1" end="1"/>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4">
                                            <p:txEl>
                                              <p:pRg st="2" end="2"/>
                                            </p:txEl>
                                          </p:spTgt>
                                        </p:tgtEl>
                                        <p:attrNameLst>
                                          <p:attrName>style.visibility</p:attrName>
                                        </p:attrNameLst>
                                      </p:cBhvr>
                                      <p:to>
                                        <p:strVal val="visible"/>
                                      </p:to>
                                    </p:set>
                                    <p:animEffect transition="in" filter="fade">
                                      <p:cBhvr>
                                        <p:cTn id="38" dur="500"/>
                                        <p:tgtEl>
                                          <p:spTgt spid="34">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500"/>
                                        <p:tgtEl>
                                          <p:spTgt spid="1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fade">
                                      <p:cBhvr>
                                        <p:cTn id="46" dur="500"/>
                                        <p:tgtEl>
                                          <p:spTgt spid="21"/>
                                        </p:tgtEl>
                                      </p:cBhvr>
                                    </p:animEffect>
                                  </p:childTnLst>
                                </p:cTn>
                              </p:par>
                              <p:par>
                                <p:cTn id="47" presetID="10" presetClass="entr" presetSubtype="0" fill="hold" nodeType="withEffect">
                                  <p:stCondLst>
                                    <p:cond delay="0"/>
                                  </p:stCondLst>
                                  <p:childTnLst>
                                    <p:set>
                                      <p:cBhvr>
                                        <p:cTn id="48" dur="1" fill="hold">
                                          <p:stCondLst>
                                            <p:cond delay="0"/>
                                          </p:stCondLst>
                                        </p:cTn>
                                        <p:tgtEl>
                                          <p:spTgt spid="34">
                                            <p:txEl>
                                              <p:pRg st="3" end="3"/>
                                            </p:txEl>
                                          </p:spTgt>
                                        </p:tgtEl>
                                        <p:attrNameLst>
                                          <p:attrName>style.visibility</p:attrName>
                                        </p:attrNameLst>
                                      </p:cBhvr>
                                      <p:to>
                                        <p:strVal val="visible"/>
                                      </p:to>
                                    </p:set>
                                    <p:animEffect transition="in" filter="fade">
                                      <p:cBhvr>
                                        <p:cTn id="49" dur="500"/>
                                        <p:tgtEl>
                                          <p:spTgt spid="3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6" grpId="0" animBg="1"/>
      <p:bldP spid="17" grpId="0"/>
      <p:bldP spid="18" grpId="0" animBg="1"/>
      <p:bldP spid="2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D945C-E7FE-43FD-9107-C1226803B610}"/>
              </a:ext>
            </a:extLst>
          </p:cNvPr>
          <p:cNvSpPr>
            <a:spLocks noGrp="1"/>
          </p:cNvSpPr>
          <p:nvPr>
            <p:ph type="title"/>
          </p:nvPr>
        </p:nvSpPr>
        <p:spPr/>
        <p:txBody>
          <a:bodyPr/>
          <a:lstStyle/>
          <a:p>
            <a:r>
              <a:rPr lang="en-US" dirty="0"/>
              <a:t>Example Repairs</a:t>
            </a:r>
          </a:p>
        </p:txBody>
      </p:sp>
      <p:sp>
        <p:nvSpPr>
          <p:cNvPr id="3" name="Content Placeholder 2">
            <a:extLst>
              <a:ext uri="{FF2B5EF4-FFF2-40B4-BE49-F238E27FC236}">
                <a16:creationId xmlns:a16="http://schemas.microsoft.com/office/drawing/2014/main" id="{7DD93811-6D43-4521-914E-73FD3466969C}"/>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CAE14323-E265-44FA-9550-1D829EF698A0}"/>
              </a:ext>
            </a:extLst>
          </p:cNvPr>
          <p:cNvPicPr>
            <a:picLocks noChangeAspect="1"/>
          </p:cNvPicPr>
          <p:nvPr/>
        </p:nvPicPr>
        <p:blipFill>
          <a:blip r:embed="rId3"/>
          <a:stretch>
            <a:fillRect/>
          </a:stretch>
        </p:blipFill>
        <p:spPr>
          <a:xfrm>
            <a:off x="547258" y="1776531"/>
            <a:ext cx="8019789" cy="4555157"/>
          </a:xfrm>
          <a:prstGeom prst="rect">
            <a:avLst/>
          </a:prstGeom>
        </p:spPr>
      </p:pic>
    </p:spTree>
    <p:extLst>
      <p:ext uri="{BB962C8B-B14F-4D97-AF65-F5344CB8AC3E}">
        <p14:creationId xmlns:p14="http://schemas.microsoft.com/office/powerpoint/2010/main" val="364648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AC7C0-1C78-45A8-946B-4695291AAF3A}"/>
              </a:ext>
            </a:extLst>
          </p:cNvPr>
          <p:cNvSpPr>
            <a:spLocks noGrp="1"/>
          </p:cNvSpPr>
          <p:nvPr>
            <p:ph type="title"/>
          </p:nvPr>
        </p:nvSpPr>
        <p:spPr/>
        <p:txBody>
          <a:bodyPr/>
          <a:lstStyle/>
          <a:p>
            <a:r>
              <a:rPr lang="en-US" dirty="0"/>
              <a:t>Our Approach</a:t>
            </a:r>
          </a:p>
        </p:txBody>
      </p:sp>
      <p:grpSp>
        <p:nvGrpSpPr>
          <p:cNvPr id="7" name="Group 6">
            <a:extLst>
              <a:ext uri="{FF2B5EF4-FFF2-40B4-BE49-F238E27FC236}">
                <a16:creationId xmlns:a16="http://schemas.microsoft.com/office/drawing/2014/main" id="{3D882B54-C933-48A3-A705-FF30DB6A0DB7}"/>
              </a:ext>
            </a:extLst>
          </p:cNvPr>
          <p:cNvGrpSpPr/>
          <p:nvPr/>
        </p:nvGrpSpPr>
        <p:grpSpPr>
          <a:xfrm>
            <a:off x="1300741" y="2591021"/>
            <a:ext cx="669879" cy="675593"/>
            <a:chOff x="6414923" y="3749584"/>
            <a:chExt cx="669879" cy="675593"/>
          </a:xfrm>
        </p:grpSpPr>
        <p:grpSp>
          <p:nvGrpSpPr>
            <p:cNvPr id="18" name="Group 17">
              <a:extLst>
                <a:ext uri="{FF2B5EF4-FFF2-40B4-BE49-F238E27FC236}">
                  <a16:creationId xmlns:a16="http://schemas.microsoft.com/office/drawing/2014/main" id="{8B0CD08E-A0DE-418E-84C0-0E9CB0AB4DE0}"/>
                </a:ext>
              </a:extLst>
            </p:cNvPr>
            <p:cNvGrpSpPr/>
            <p:nvPr/>
          </p:nvGrpSpPr>
          <p:grpSpPr>
            <a:xfrm>
              <a:off x="6414923" y="3755298"/>
              <a:ext cx="669879" cy="669879"/>
              <a:chOff x="1115662" y="3362818"/>
              <a:chExt cx="669879" cy="669879"/>
            </a:xfrm>
          </p:grpSpPr>
          <p:sp>
            <p:nvSpPr>
              <p:cNvPr id="20" name="Rectangle: Rounded Corners 19">
                <a:extLst>
                  <a:ext uri="{FF2B5EF4-FFF2-40B4-BE49-F238E27FC236}">
                    <a16:creationId xmlns:a16="http://schemas.microsoft.com/office/drawing/2014/main" id="{6FBBD23E-3F00-40CD-9E62-B96AE787C872}"/>
                  </a:ext>
                </a:extLst>
              </p:cNvPr>
              <p:cNvSpPr/>
              <p:nvPr/>
            </p:nvSpPr>
            <p:spPr>
              <a:xfrm>
                <a:off x="1199614" y="3406751"/>
                <a:ext cx="508015" cy="568722"/>
              </a:xfrm>
              <a:prstGeom prst="roundRect">
                <a:avLst>
                  <a:gd name="adj" fmla="val 97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 descr="Image result for list icon">
                <a:extLst>
                  <a:ext uri="{FF2B5EF4-FFF2-40B4-BE49-F238E27FC236}">
                    <a16:creationId xmlns:a16="http://schemas.microsoft.com/office/drawing/2014/main" id="{598B31A4-E9B6-433D-800D-54033663699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5662" y="3362818"/>
                <a:ext cx="669879" cy="669879"/>
              </a:xfrm>
              <a:prstGeom prst="rect">
                <a:avLst/>
              </a:prstGeom>
              <a:noFill/>
              <a:extLst>
                <a:ext uri="{909E8E84-426E-40DD-AFC4-6F175D3DCCD1}">
                  <a14:hiddenFill xmlns:a14="http://schemas.microsoft.com/office/drawing/2010/main">
                    <a:solidFill>
                      <a:srgbClr val="FFFFFF"/>
                    </a:solidFill>
                  </a14:hiddenFill>
                </a:ext>
              </a:extLst>
            </p:spPr>
          </p:pic>
        </p:grpSp>
        <p:pic>
          <p:nvPicPr>
            <p:cNvPr id="19" name="Picture 18">
              <a:extLst>
                <a:ext uri="{FF2B5EF4-FFF2-40B4-BE49-F238E27FC236}">
                  <a16:creationId xmlns:a16="http://schemas.microsoft.com/office/drawing/2014/main" id="{B5C518FA-45AA-460B-930A-F1AE2289CFEE}"/>
                </a:ext>
              </a:extLst>
            </p:cNvPr>
            <p:cNvPicPr>
              <a:picLocks noChangeAspect="1"/>
            </p:cNvPicPr>
            <p:nvPr/>
          </p:nvPicPr>
          <p:blipFill rotWithShape="1">
            <a:blip r:embed="rId4">
              <a:extLst>
                <a:ext uri="{28A0092B-C50C-407E-A947-70E740481C1C}">
                  <a14:useLocalDpi xmlns:a14="http://schemas.microsoft.com/office/drawing/2010/main" val="0"/>
                </a:ext>
              </a:extLst>
            </a:blip>
            <a:srcRect l="35704" t="30457" r="36056" b="43290"/>
            <a:stretch/>
          </p:blipFill>
          <p:spPr>
            <a:xfrm>
              <a:off x="6777045" y="3749584"/>
              <a:ext cx="239309" cy="252884"/>
            </a:xfrm>
            <a:prstGeom prst="rect">
              <a:avLst/>
            </a:prstGeom>
          </p:spPr>
        </p:pic>
      </p:grpSp>
      <p:sp>
        <p:nvSpPr>
          <p:cNvPr id="5" name="TextBox 4">
            <a:extLst>
              <a:ext uri="{FF2B5EF4-FFF2-40B4-BE49-F238E27FC236}">
                <a16:creationId xmlns:a16="http://schemas.microsoft.com/office/drawing/2014/main" id="{BB52891A-B7CB-4D58-82F4-2307E820F190}"/>
              </a:ext>
            </a:extLst>
          </p:cNvPr>
          <p:cNvSpPr txBox="1"/>
          <p:nvPr/>
        </p:nvSpPr>
        <p:spPr>
          <a:xfrm>
            <a:off x="811571" y="1618235"/>
            <a:ext cx="303288" cy="369332"/>
          </a:xfrm>
          <a:prstGeom prst="rect">
            <a:avLst/>
          </a:prstGeom>
          <a:noFill/>
        </p:spPr>
        <p:txBody>
          <a:bodyPr wrap="none" rtlCol="0">
            <a:spAutoFit/>
          </a:bodyPr>
          <a:lstStyle/>
          <a:p>
            <a:r>
              <a:rPr lang="en-US" dirty="0"/>
              <a:t>P</a:t>
            </a:r>
          </a:p>
        </p:txBody>
      </p:sp>
      <p:sp>
        <p:nvSpPr>
          <p:cNvPr id="12" name="TextBox 11">
            <a:extLst>
              <a:ext uri="{FF2B5EF4-FFF2-40B4-BE49-F238E27FC236}">
                <a16:creationId xmlns:a16="http://schemas.microsoft.com/office/drawing/2014/main" id="{EE593D1F-2569-45CD-8F04-022D0F0CB05C}"/>
              </a:ext>
            </a:extLst>
          </p:cNvPr>
          <p:cNvSpPr txBox="1"/>
          <p:nvPr/>
        </p:nvSpPr>
        <p:spPr>
          <a:xfrm>
            <a:off x="933380" y="2688992"/>
            <a:ext cx="271228" cy="400110"/>
          </a:xfrm>
          <a:prstGeom prst="rect">
            <a:avLst/>
          </a:prstGeom>
          <a:noFill/>
        </p:spPr>
        <p:txBody>
          <a:bodyPr wrap="none" rtlCol="0">
            <a:spAutoFit/>
          </a:bodyPr>
          <a:lstStyle/>
          <a:p>
            <a:r>
              <a:rPr lang="en-US" sz="2000" dirty="0"/>
              <a:t>t</a:t>
            </a:r>
            <a:endParaRPr lang="en-US" sz="2000" baseline="-25000" dirty="0"/>
          </a:p>
        </p:txBody>
      </p:sp>
      <p:sp>
        <p:nvSpPr>
          <p:cNvPr id="23" name="Rectangle: Rounded Corners 22">
            <a:extLst>
              <a:ext uri="{FF2B5EF4-FFF2-40B4-BE49-F238E27FC236}">
                <a16:creationId xmlns:a16="http://schemas.microsoft.com/office/drawing/2014/main" id="{661F6D19-7902-467A-8795-FDCDA861A554}"/>
              </a:ext>
            </a:extLst>
          </p:cNvPr>
          <p:cNvSpPr/>
          <p:nvPr/>
        </p:nvSpPr>
        <p:spPr>
          <a:xfrm>
            <a:off x="3057462" y="2509389"/>
            <a:ext cx="2130552" cy="833141"/>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a:t>Repair Candidate</a:t>
            </a:r>
          </a:p>
          <a:p>
            <a:pPr algn="ctr"/>
            <a:r>
              <a:rPr lang="en-US" dirty="0"/>
              <a:t>Generator</a:t>
            </a:r>
          </a:p>
        </p:txBody>
      </p:sp>
      <p:grpSp>
        <p:nvGrpSpPr>
          <p:cNvPr id="24" name="Group 23">
            <a:extLst>
              <a:ext uri="{FF2B5EF4-FFF2-40B4-BE49-F238E27FC236}">
                <a16:creationId xmlns:a16="http://schemas.microsoft.com/office/drawing/2014/main" id="{EF53FD02-63C7-488A-986F-7D82F58994F9}"/>
              </a:ext>
            </a:extLst>
          </p:cNvPr>
          <p:cNvGrpSpPr/>
          <p:nvPr/>
        </p:nvGrpSpPr>
        <p:grpSpPr>
          <a:xfrm>
            <a:off x="6274909" y="2533658"/>
            <a:ext cx="826437" cy="826437"/>
            <a:chOff x="3655887" y="4231430"/>
            <a:chExt cx="1608975" cy="1608975"/>
          </a:xfrm>
        </p:grpSpPr>
        <p:sp>
          <p:nvSpPr>
            <p:cNvPr id="25" name="Rectangle: Rounded Corners 24">
              <a:extLst>
                <a:ext uri="{FF2B5EF4-FFF2-40B4-BE49-F238E27FC236}">
                  <a16:creationId xmlns:a16="http://schemas.microsoft.com/office/drawing/2014/main" id="{20ED1523-D244-40FB-8908-F7501E999C41}"/>
                </a:ext>
              </a:extLst>
            </p:cNvPr>
            <p:cNvSpPr/>
            <p:nvPr/>
          </p:nvSpPr>
          <p:spPr>
            <a:xfrm>
              <a:off x="3819331" y="4316963"/>
              <a:ext cx="989045" cy="1107234"/>
            </a:xfrm>
            <a:prstGeom prst="roundRect">
              <a:avLst>
                <a:gd name="adj" fmla="val 97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 descr="Image result for list icon">
              <a:extLst>
                <a:ext uri="{FF2B5EF4-FFF2-40B4-BE49-F238E27FC236}">
                  <a16:creationId xmlns:a16="http://schemas.microsoft.com/office/drawing/2014/main" id="{271E6AD1-7333-413A-93B6-152AB4D528E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55887" y="4231430"/>
              <a:ext cx="1304175" cy="1304175"/>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Rounded Corners 26">
              <a:extLst>
                <a:ext uri="{FF2B5EF4-FFF2-40B4-BE49-F238E27FC236}">
                  <a16:creationId xmlns:a16="http://schemas.microsoft.com/office/drawing/2014/main" id="{FBD85E35-64BE-4E9B-9656-F8511CF51C12}"/>
                </a:ext>
              </a:extLst>
            </p:cNvPr>
            <p:cNvSpPr/>
            <p:nvPr/>
          </p:nvSpPr>
          <p:spPr>
            <a:xfrm>
              <a:off x="3971731" y="4469363"/>
              <a:ext cx="989045" cy="1107234"/>
            </a:xfrm>
            <a:prstGeom prst="roundRect">
              <a:avLst>
                <a:gd name="adj" fmla="val 97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 descr="Image result for list icon">
              <a:extLst>
                <a:ext uri="{FF2B5EF4-FFF2-40B4-BE49-F238E27FC236}">
                  <a16:creationId xmlns:a16="http://schemas.microsoft.com/office/drawing/2014/main" id="{12432D00-4945-4820-BB0A-82B50A5F452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08287" y="4383830"/>
              <a:ext cx="1304175" cy="1304175"/>
            </a:xfrm>
            <a:prstGeom prst="rect">
              <a:avLst/>
            </a:prstGeom>
            <a:noFill/>
            <a:extLst>
              <a:ext uri="{909E8E84-426E-40DD-AFC4-6F175D3DCCD1}">
                <a14:hiddenFill xmlns:a14="http://schemas.microsoft.com/office/drawing/2010/main">
                  <a:solidFill>
                    <a:srgbClr val="FFFFFF"/>
                  </a:solidFill>
                </a14:hiddenFill>
              </a:ext>
            </a:extLst>
          </p:spPr>
        </p:pic>
        <p:sp>
          <p:nvSpPr>
            <p:cNvPr id="29" name="Rectangle: Rounded Corners 28">
              <a:extLst>
                <a:ext uri="{FF2B5EF4-FFF2-40B4-BE49-F238E27FC236}">
                  <a16:creationId xmlns:a16="http://schemas.microsoft.com/office/drawing/2014/main" id="{C7B832DE-22AE-42EE-A257-9EDF7A1B7DE2}"/>
                </a:ext>
              </a:extLst>
            </p:cNvPr>
            <p:cNvSpPr/>
            <p:nvPr/>
          </p:nvSpPr>
          <p:spPr>
            <a:xfrm>
              <a:off x="4124131" y="4621763"/>
              <a:ext cx="989045" cy="1107234"/>
            </a:xfrm>
            <a:prstGeom prst="roundRect">
              <a:avLst>
                <a:gd name="adj" fmla="val 97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 descr="Image result for list icon">
              <a:extLst>
                <a:ext uri="{FF2B5EF4-FFF2-40B4-BE49-F238E27FC236}">
                  <a16:creationId xmlns:a16="http://schemas.microsoft.com/office/drawing/2014/main" id="{36C46BAB-AC77-4AAE-958A-45B91A416BB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60687" y="4536230"/>
              <a:ext cx="1304175" cy="1304175"/>
            </a:xfrm>
            <a:prstGeom prst="rect">
              <a:avLst/>
            </a:prstGeom>
            <a:noFill/>
            <a:extLst>
              <a:ext uri="{909E8E84-426E-40DD-AFC4-6F175D3DCCD1}">
                <a14:hiddenFill xmlns:a14="http://schemas.microsoft.com/office/drawing/2010/main">
                  <a:solidFill>
                    <a:srgbClr val="FFFFFF"/>
                  </a:solidFill>
                </a14:hiddenFill>
              </a:ext>
            </a:extLst>
          </p:spPr>
        </p:pic>
      </p:grpSp>
      <p:sp>
        <p:nvSpPr>
          <p:cNvPr id="31" name="Arrow: Right 30">
            <a:extLst>
              <a:ext uri="{FF2B5EF4-FFF2-40B4-BE49-F238E27FC236}">
                <a16:creationId xmlns:a16="http://schemas.microsoft.com/office/drawing/2014/main" id="{4C0DEBDA-2E62-4A2B-A4D9-0CD3B5561B11}"/>
              </a:ext>
            </a:extLst>
          </p:cNvPr>
          <p:cNvSpPr/>
          <p:nvPr/>
        </p:nvSpPr>
        <p:spPr>
          <a:xfrm>
            <a:off x="2125759" y="2704326"/>
            <a:ext cx="743197" cy="339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2" name="Arrow: Right 31">
            <a:extLst>
              <a:ext uri="{FF2B5EF4-FFF2-40B4-BE49-F238E27FC236}">
                <a16:creationId xmlns:a16="http://schemas.microsoft.com/office/drawing/2014/main" id="{AFCE2764-0C08-4F26-9E4A-63A6E644821F}"/>
              </a:ext>
            </a:extLst>
          </p:cNvPr>
          <p:cNvSpPr/>
          <p:nvPr/>
        </p:nvSpPr>
        <p:spPr>
          <a:xfrm>
            <a:off x="5460317" y="2704326"/>
            <a:ext cx="702552" cy="339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3" name="TextBox 32">
            <a:extLst>
              <a:ext uri="{FF2B5EF4-FFF2-40B4-BE49-F238E27FC236}">
                <a16:creationId xmlns:a16="http://schemas.microsoft.com/office/drawing/2014/main" id="{5BABB464-2412-4882-8D7A-9BCCF53716E6}"/>
              </a:ext>
            </a:extLst>
          </p:cNvPr>
          <p:cNvSpPr txBox="1"/>
          <p:nvPr/>
        </p:nvSpPr>
        <p:spPr>
          <a:xfrm>
            <a:off x="7213386" y="2755565"/>
            <a:ext cx="566181" cy="400110"/>
          </a:xfrm>
          <a:prstGeom prst="rect">
            <a:avLst/>
          </a:prstGeom>
          <a:noFill/>
        </p:spPr>
        <p:txBody>
          <a:bodyPr wrap="none" rtlCol="0">
            <a:spAutoFit/>
          </a:bodyPr>
          <a:lstStyle/>
          <a:p>
            <a:pPr algn="ctr"/>
            <a:r>
              <a:rPr lang="en-US" sz="2000" dirty="0"/>
              <a:t>{ </a:t>
            </a:r>
            <a:r>
              <a:rPr lang="en-US" sz="2000" dirty="0" err="1"/>
              <a:t>t</a:t>
            </a:r>
            <a:r>
              <a:rPr lang="en-US" sz="2000" baseline="-25000" dirty="0" err="1"/>
              <a:t>i</a:t>
            </a:r>
            <a:r>
              <a:rPr lang="en-US" sz="2000" baseline="-25000" dirty="0"/>
              <a:t> </a:t>
            </a:r>
            <a:r>
              <a:rPr lang="en-US" sz="2000" dirty="0"/>
              <a:t>}</a:t>
            </a:r>
          </a:p>
        </p:txBody>
      </p:sp>
      <p:sp>
        <p:nvSpPr>
          <p:cNvPr id="34" name="Rectangle: Rounded Corners 33">
            <a:extLst>
              <a:ext uri="{FF2B5EF4-FFF2-40B4-BE49-F238E27FC236}">
                <a16:creationId xmlns:a16="http://schemas.microsoft.com/office/drawing/2014/main" id="{FC432ECF-8020-4A97-9D1C-A1268702F01D}"/>
              </a:ext>
            </a:extLst>
          </p:cNvPr>
          <p:cNvSpPr/>
          <p:nvPr/>
        </p:nvSpPr>
        <p:spPr>
          <a:xfrm>
            <a:off x="3057462" y="3421368"/>
            <a:ext cx="2130552" cy="833141"/>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a:t>Test Intent</a:t>
            </a:r>
          </a:p>
          <a:p>
            <a:pPr algn="ctr"/>
            <a:r>
              <a:rPr lang="en-US" dirty="0"/>
              <a:t>Extractor</a:t>
            </a:r>
          </a:p>
        </p:txBody>
      </p:sp>
      <p:sp>
        <p:nvSpPr>
          <p:cNvPr id="35" name="Rectangle: Rounded Corners 34">
            <a:extLst>
              <a:ext uri="{FF2B5EF4-FFF2-40B4-BE49-F238E27FC236}">
                <a16:creationId xmlns:a16="http://schemas.microsoft.com/office/drawing/2014/main" id="{DCF8E807-CB92-4254-986B-860846EEE8CE}"/>
              </a:ext>
            </a:extLst>
          </p:cNvPr>
          <p:cNvSpPr/>
          <p:nvPr/>
        </p:nvSpPr>
        <p:spPr>
          <a:xfrm>
            <a:off x="3057462" y="4358710"/>
            <a:ext cx="2130552" cy="833141"/>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a:t>Test Intent</a:t>
            </a:r>
          </a:p>
          <a:p>
            <a:pPr algn="ctr"/>
            <a:r>
              <a:rPr lang="en-US" dirty="0"/>
              <a:t>Comparator</a:t>
            </a:r>
          </a:p>
        </p:txBody>
      </p:sp>
      <p:grpSp>
        <p:nvGrpSpPr>
          <p:cNvPr id="37" name="Group 36">
            <a:extLst>
              <a:ext uri="{FF2B5EF4-FFF2-40B4-BE49-F238E27FC236}">
                <a16:creationId xmlns:a16="http://schemas.microsoft.com/office/drawing/2014/main" id="{07DD81F4-0F87-4D41-A78E-10D92E14C628}"/>
              </a:ext>
            </a:extLst>
          </p:cNvPr>
          <p:cNvGrpSpPr/>
          <p:nvPr/>
        </p:nvGrpSpPr>
        <p:grpSpPr>
          <a:xfrm>
            <a:off x="1332477" y="3766382"/>
            <a:ext cx="660772" cy="744720"/>
            <a:chOff x="6403911" y="1248572"/>
            <a:chExt cx="1042377" cy="1042377"/>
          </a:xfrm>
        </p:grpSpPr>
        <p:sp>
          <p:nvSpPr>
            <p:cNvPr id="39" name="Rectangle 38">
              <a:extLst>
                <a:ext uri="{FF2B5EF4-FFF2-40B4-BE49-F238E27FC236}">
                  <a16:creationId xmlns:a16="http://schemas.microsoft.com/office/drawing/2014/main" id="{4A51A0C7-BF55-4FF8-9097-3DDF72558579}"/>
                </a:ext>
              </a:extLst>
            </p:cNvPr>
            <p:cNvSpPr/>
            <p:nvPr/>
          </p:nvSpPr>
          <p:spPr>
            <a:xfrm>
              <a:off x="6423514" y="1281403"/>
              <a:ext cx="991211" cy="9641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a:extLst>
                <a:ext uri="{FF2B5EF4-FFF2-40B4-BE49-F238E27FC236}">
                  <a16:creationId xmlns:a16="http://schemas.microsoft.com/office/drawing/2014/main" id="{D1099B67-165E-4863-97EE-5AEAA90917C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03911" y="1248572"/>
              <a:ext cx="1042377" cy="1042377"/>
            </a:xfrm>
            <a:prstGeom prst="rect">
              <a:avLst/>
            </a:prstGeom>
          </p:spPr>
        </p:pic>
      </p:grpSp>
      <p:sp>
        <p:nvSpPr>
          <p:cNvPr id="38" name="TextBox 37">
            <a:extLst>
              <a:ext uri="{FF2B5EF4-FFF2-40B4-BE49-F238E27FC236}">
                <a16:creationId xmlns:a16="http://schemas.microsoft.com/office/drawing/2014/main" id="{04759022-C8C3-4CDC-BA14-453528876152}"/>
              </a:ext>
            </a:extLst>
          </p:cNvPr>
          <p:cNvSpPr txBox="1"/>
          <p:nvPr/>
        </p:nvSpPr>
        <p:spPr>
          <a:xfrm>
            <a:off x="744153" y="3910739"/>
            <a:ext cx="561371" cy="400110"/>
          </a:xfrm>
          <a:prstGeom prst="rect">
            <a:avLst/>
          </a:prstGeom>
          <a:noFill/>
        </p:spPr>
        <p:txBody>
          <a:bodyPr wrap="none" rtlCol="0">
            <a:spAutoFit/>
          </a:bodyPr>
          <a:lstStyle/>
          <a:p>
            <a:pPr algn="ctr"/>
            <a:r>
              <a:rPr lang="en-US" sz="2000" dirty="0"/>
              <a:t>P(t)</a:t>
            </a:r>
          </a:p>
        </p:txBody>
      </p:sp>
      <p:grpSp>
        <p:nvGrpSpPr>
          <p:cNvPr id="42" name="Group 41">
            <a:extLst>
              <a:ext uri="{FF2B5EF4-FFF2-40B4-BE49-F238E27FC236}">
                <a16:creationId xmlns:a16="http://schemas.microsoft.com/office/drawing/2014/main" id="{A905C73F-DE6E-4E54-9282-99B46D1C44E2}"/>
              </a:ext>
            </a:extLst>
          </p:cNvPr>
          <p:cNvGrpSpPr/>
          <p:nvPr/>
        </p:nvGrpSpPr>
        <p:grpSpPr>
          <a:xfrm>
            <a:off x="6330961" y="3766382"/>
            <a:ext cx="882425" cy="927313"/>
            <a:chOff x="6473872" y="4370936"/>
            <a:chExt cx="1213438" cy="1347177"/>
          </a:xfrm>
        </p:grpSpPr>
        <p:grpSp>
          <p:nvGrpSpPr>
            <p:cNvPr id="44" name="Group 43">
              <a:extLst>
                <a:ext uri="{FF2B5EF4-FFF2-40B4-BE49-F238E27FC236}">
                  <a16:creationId xmlns:a16="http://schemas.microsoft.com/office/drawing/2014/main" id="{17FBFCA9-E8E5-4B10-9811-56021E979FFF}"/>
                </a:ext>
              </a:extLst>
            </p:cNvPr>
            <p:cNvGrpSpPr/>
            <p:nvPr/>
          </p:nvGrpSpPr>
          <p:grpSpPr>
            <a:xfrm>
              <a:off x="6473872" y="4370936"/>
              <a:ext cx="908638" cy="1042377"/>
              <a:chOff x="6403911" y="1248572"/>
              <a:chExt cx="1042377" cy="1042377"/>
            </a:xfrm>
          </p:grpSpPr>
          <p:sp>
            <p:nvSpPr>
              <p:cNvPr id="51" name="Rectangle 50">
                <a:extLst>
                  <a:ext uri="{FF2B5EF4-FFF2-40B4-BE49-F238E27FC236}">
                    <a16:creationId xmlns:a16="http://schemas.microsoft.com/office/drawing/2014/main" id="{AAE58FAD-37A4-4B4E-B377-639DB9B700AA}"/>
                  </a:ext>
                </a:extLst>
              </p:cNvPr>
              <p:cNvSpPr/>
              <p:nvPr/>
            </p:nvSpPr>
            <p:spPr>
              <a:xfrm>
                <a:off x="6423514" y="1281403"/>
                <a:ext cx="991211" cy="9641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51">
                <a:extLst>
                  <a:ext uri="{FF2B5EF4-FFF2-40B4-BE49-F238E27FC236}">
                    <a16:creationId xmlns:a16="http://schemas.microsoft.com/office/drawing/2014/main" id="{578C7E5B-22DA-44C9-80B4-9BD9CC0F8D2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03911" y="1248572"/>
                <a:ext cx="1042377" cy="1042377"/>
              </a:xfrm>
              <a:prstGeom prst="rect">
                <a:avLst/>
              </a:prstGeom>
            </p:spPr>
          </p:pic>
        </p:grpSp>
        <p:grpSp>
          <p:nvGrpSpPr>
            <p:cNvPr id="45" name="Group 44">
              <a:extLst>
                <a:ext uri="{FF2B5EF4-FFF2-40B4-BE49-F238E27FC236}">
                  <a16:creationId xmlns:a16="http://schemas.microsoft.com/office/drawing/2014/main" id="{40E486CB-C4D2-4199-971C-609E9258E614}"/>
                </a:ext>
              </a:extLst>
            </p:cNvPr>
            <p:cNvGrpSpPr/>
            <p:nvPr/>
          </p:nvGrpSpPr>
          <p:grpSpPr>
            <a:xfrm>
              <a:off x="6626272" y="4523336"/>
              <a:ext cx="908638" cy="1042377"/>
              <a:chOff x="6403911" y="1248572"/>
              <a:chExt cx="1042377" cy="1042377"/>
            </a:xfrm>
          </p:grpSpPr>
          <p:sp>
            <p:nvSpPr>
              <p:cNvPr id="49" name="Rectangle 48">
                <a:extLst>
                  <a:ext uri="{FF2B5EF4-FFF2-40B4-BE49-F238E27FC236}">
                    <a16:creationId xmlns:a16="http://schemas.microsoft.com/office/drawing/2014/main" id="{11563218-4E2E-43C8-93C7-DC51C26F24C7}"/>
                  </a:ext>
                </a:extLst>
              </p:cNvPr>
              <p:cNvSpPr/>
              <p:nvPr/>
            </p:nvSpPr>
            <p:spPr>
              <a:xfrm>
                <a:off x="6423514" y="1281403"/>
                <a:ext cx="991211" cy="9641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0" name="Picture 49">
                <a:extLst>
                  <a:ext uri="{FF2B5EF4-FFF2-40B4-BE49-F238E27FC236}">
                    <a16:creationId xmlns:a16="http://schemas.microsoft.com/office/drawing/2014/main" id="{0480E0E8-E9E7-48CE-8083-82DB237228F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03911" y="1248572"/>
                <a:ext cx="1042377" cy="1042377"/>
              </a:xfrm>
              <a:prstGeom prst="rect">
                <a:avLst/>
              </a:prstGeom>
            </p:spPr>
          </p:pic>
        </p:grpSp>
        <p:grpSp>
          <p:nvGrpSpPr>
            <p:cNvPr id="46" name="Group 45">
              <a:extLst>
                <a:ext uri="{FF2B5EF4-FFF2-40B4-BE49-F238E27FC236}">
                  <a16:creationId xmlns:a16="http://schemas.microsoft.com/office/drawing/2014/main" id="{47A83BCD-FB2F-43EF-885B-9873D11074C5}"/>
                </a:ext>
              </a:extLst>
            </p:cNvPr>
            <p:cNvGrpSpPr/>
            <p:nvPr/>
          </p:nvGrpSpPr>
          <p:grpSpPr>
            <a:xfrm>
              <a:off x="6778672" y="4675736"/>
              <a:ext cx="908638" cy="1042377"/>
              <a:chOff x="6403911" y="1248572"/>
              <a:chExt cx="1042377" cy="1042377"/>
            </a:xfrm>
          </p:grpSpPr>
          <p:sp>
            <p:nvSpPr>
              <p:cNvPr id="47" name="Rectangle 46">
                <a:extLst>
                  <a:ext uri="{FF2B5EF4-FFF2-40B4-BE49-F238E27FC236}">
                    <a16:creationId xmlns:a16="http://schemas.microsoft.com/office/drawing/2014/main" id="{757CCF1D-8404-4941-AB6E-9B522BC81287}"/>
                  </a:ext>
                </a:extLst>
              </p:cNvPr>
              <p:cNvSpPr/>
              <p:nvPr/>
            </p:nvSpPr>
            <p:spPr>
              <a:xfrm>
                <a:off x="6423514" y="1281403"/>
                <a:ext cx="991211" cy="9641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Picture 47">
                <a:extLst>
                  <a:ext uri="{FF2B5EF4-FFF2-40B4-BE49-F238E27FC236}">
                    <a16:creationId xmlns:a16="http://schemas.microsoft.com/office/drawing/2014/main" id="{CA6B7BB2-DECC-47F2-82DE-B6129934CEA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03911" y="1248572"/>
                <a:ext cx="1042377" cy="1042377"/>
              </a:xfrm>
              <a:prstGeom prst="rect">
                <a:avLst/>
              </a:prstGeom>
            </p:spPr>
          </p:pic>
        </p:grpSp>
      </p:grpSp>
      <p:sp>
        <p:nvSpPr>
          <p:cNvPr id="43" name="TextBox 42">
            <a:extLst>
              <a:ext uri="{FF2B5EF4-FFF2-40B4-BE49-F238E27FC236}">
                <a16:creationId xmlns:a16="http://schemas.microsoft.com/office/drawing/2014/main" id="{4340A910-70FD-4279-AE19-6624BB6429FB}"/>
              </a:ext>
            </a:extLst>
          </p:cNvPr>
          <p:cNvSpPr txBox="1"/>
          <p:nvPr/>
        </p:nvSpPr>
        <p:spPr>
          <a:xfrm>
            <a:off x="7225812" y="4038915"/>
            <a:ext cx="945708" cy="400110"/>
          </a:xfrm>
          <a:prstGeom prst="rect">
            <a:avLst/>
          </a:prstGeom>
          <a:noFill/>
        </p:spPr>
        <p:txBody>
          <a:bodyPr wrap="none" rtlCol="0">
            <a:spAutoFit/>
          </a:bodyPr>
          <a:lstStyle/>
          <a:p>
            <a:pPr algn="ctr"/>
            <a:r>
              <a:rPr lang="en-US" sz="2000" dirty="0"/>
              <a:t>{ P’(</a:t>
            </a:r>
            <a:r>
              <a:rPr lang="en-US" sz="2000" dirty="0" err="1"/>
              <a:t>t</a:t>
            </a:r>
            <a:r>
              <a:rPr lang="en-US" sz="2000" baseline="-25000" dirty="0" err="1"/>
              <a:t>i</a:t>
            </a:r>
            <a:r>
              <a:rPr lang="en-US" sz="2000" dirty="0"/>
              <a:t>) }</a:t>
            </a:r>
          </a:p>
        </p:txBody>
      </p:sp>
      <p:sp>
        <p:nvSpPr>
          <p:cNvPr id="53" name="Arrow: Curved Left 52">
            <a:extLst>
              <a:ext uri="{FF2B5EF4-FFF2-40B4-BE49-F238E27FC236}">
                <a16:creationId xmlns:a16="http://schemas.microsoft.com/office/drawing/2014/main" id="{75763DFF-9D18-46D0-AA71-4D8CFAC2254E}"/>
              </a:ext>
            </a:extLst>
          </p:cNvPr>
          <p:cNvSpPr/>
          <p:nvPr/>
        </p:nvSpPr>
        <p:spPr>
          <a:xfrm>
            <a:off x="2125759" y="3353957"/>
            <a:ext cx="743197" cy="926233"/>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4" name="Arrow: Curved Left 53">
            <a:extLst>
              <a:ext uri="{FF2B5EF4-FFF2-40B4-BE49-F238E27FC236}">
                <a16:creationId xmlns:a16="http://schemas.microsoft.com/office/drawing/2014/main" id="{34D1EF82-C90D-4F6B-B4E0-522997738CCC}"/>
              </a:ext>
            </a:extLst>
          </p:cNvPr>
          <p:cNvSpPr/>
          <p:nvPr/>
        </p:nvSpPr>
        <p:spPr>
          <a:xfrm flipH="1">
            <a:off x="5376519" y="3353957"/>
            <a:ext cx="765481" cy="926233"/>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5" name="Arrow: Right 54">
            <a:extLst>
              <a:ext uri="{FF2B5EF4-FFF2-40B4-BE49-F238E27FC236}">
                <a16:creationId xmlns:a16="http://schemas.microsoft.com/office/drawing/2014/main" id="{EDC33C36-4C5E-4D86-8285-BF8CAFC15182}"/>
              </a:ext>
            </a:extLst>
          </p:cNvPr>
          <p:cNvSpPr/>
          <p:nvPr/>
        </p:nvSpPr>
        <p:spPr>
          <a:xfrm rot="1761103">
            <a:off x="2111218" y="4413177"/>
            <a:ext cx="725283" cy="339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6" name="Arrow: Right 55">
            <a:extLst>
              <a:ext uri="{FF2B5EF4-FFF2-40B4-BE49-F238E27FC236}">
                <a16:creationId xmlns:a16="http://schemas.microsoft.com/office/drawing/2014/main" id="{33A122C6-D2B9-4DFB-855F-2640EAF7D63E}"/>
              </a:ext>
            </a:extLst>
          </p:cNvPr>
          <p:cNvSpPr/>
          <p:nvPr/>
        </p:nvSpPr>
        <p:spPr>
          <a:xfrm rot="8894080">
            <a:off x="5381732" y="4450270"/>
            <a:ext cx="813011" cy="339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pic>
        <p:nvPicPr>
          <p:cNvPr id="57" name="Picture 56">
            <a:extLst>
              <a:ext uri="{FF2B5EF4-FFF2-40B4-BE49-F238E27FC236}">
                <a16:creationId xmlns:a16="http://schemas.microsoft.com/office/drawing/2014/main" id="{4AB968F3-AEB2-47CC-94DC-1AC89F3A92E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871351" y="5913502"/>
            <a:ext cx="580386" cy="749313"/>
          </a:xfrm>
          <a:prstGeom prst="rect">
            <a:avLst/>
          </a:prstGeom>
        </p:spPr>
      </p:pic>
      <p:sp>
        <p:nvSpPr>
          <p:cNvPr id="58" name="TextBox 57">
            <a:extLst>
              <a:ext uri="{FF2B5EF4-FFF2-40B4-BE49-F238E27FC236}">
                <a16:creationId xmlns:a16="http://schemas.microsoft.com/office/drawing/2014/main" id="{659E09AC-3EF1-4523-B103-896B1BA4F10D}"/>
              </a:ext>
            </a:extLst>
          </p:cNvPr>
          <p:cNvSpPr txBox="1"/>
          <p:nvPr/>
        </p:nvSpPr>
        <p:spPr>
          <a:xfrm>
            <a:off x="4455000" y="6037467"/>
            <a:ext cx="1687000" cy="584775"/>
          </a:xfrm>
          <a:prstGeom prst="rect">
            <a:avLst/>
          </a:prstGeom>
          <a:noFill/>
        </p:spPr>
        <p:txBody>
          <a:bodyPr wrap="none" rtlCol="0">
            <a:spAutoFit/>
          </a:bodyPr>
          <a:lstStyle/>
          <a:p>
            <a:r>
              <a:rPr lang="en-US" sz="1600" dirty="0"/>
              <a:t>Ranked List of</a:t>
            </a:r>
          </a:p>
          <a:p>
            <a:r>
              <a:rPr lang="en-US" sz="1600" dirty="0"/>
              <a:t>Repair Candidates</a:t>
            </a:r>
          </a:p>
        </p:txBody>
      </p:sp>
      <p:sp>
        <p:nvSpPr>
          <p:cNvPr id="59" name="Arrow: Right 58">
            <a:extLst>
              <a:ext uri="{FF2B5EF4-FFF2-40B4-BE49-F238E27FC236}">
                <a16:creationId xmlns:a16="http://schemas.microsoft.com/office/drawing/2014/main" id="{59D25B6D-589D-4292-AFF3-7CB3B0522375}"/>
              </a:ext>
            </a:extLst>
          </p:cNvPr>
          <p:cNvSpPr/>
          <p:nvPr/>
        </p:nvSpPr>
        <p:spPr>
          <a:xfrm rot="5400000">
            <a:off x="3875593" y="5383298"/>
            <a:ext cx="494290" cy="339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0" name="Rectangle 59">
            <a:extLst>
              <a:ext uri="{FF2B5EF4-FFF2-40B4-BE49-F238E27FC236}">
                <a16:creationId xmlns:a16="http://schemas.microsoft.com/office/drawing/2014/main" id="{9B88D15E-199B-4702-BE08-39E9D4B45963}"/>
              </a:ext>
            </a:extLst>
          </p:cNvPr>
          <p:cNvSpPr/>
          <p:nvPr/>
        </p:nvSpPr>
        <p:spPr>
          <a:xfrm>
            <a:off x="2411710" y="1814654"/>
            <a:ext cx="3421199" cy="3701829"/>
          </a:xfrm>
          <a:prstGeom prst="rect">
            <a:avLst/>
          </a:prstGeom>
          <a:noFill/>
          <a:ln w="38100">
            <a:prstDash val="lg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1" name="TextBox 60">
            <a:extLst>
              <a:ext uri="{FF2B5EF4-FFF2-40B4-BE49-F238E27FC236}">
                <a16:creationId xmlns:a16="http://schemas.microsoft.com/office/drawing/2014/main" id="{2B91AD76-E54B-4975-8A91-C3D344723896}"/>
              </a:ext>
            </a:extLst>
          </p:cNvPr>
          <p:cNvSpPr txBox="1"/>
          <p:nvPr/>
        </p:nvSpPr>
        <p:spPr>
          <a:xfrm>
            <a:off x="2387600" y="1823931"/>
            <a:ext cx="3492205" cy="461665"/>
          </a:xfrm>
          <a:prstGeom prst="rect">
            <a:avLst/>
          </a:prstGeom>
          <a:noFill/>
          <a:ln>
            <a:noFill/>
          </a:ln>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n-US" sz="2400" dirty="0">
                <a:solidFill>
                  <a:srgbClr val="0070C0"/>
                </a:solidFill>
              </a:rPr>
              <a:t>TRIP</a:t>
            </a:r>
            <a:r>
              <a:rPr lang="en-US" dirty="0">
                <a:solidFill>
                  <a:srgbClr val="0070C0"/>
                </a:solidFill>
              </a:rPr>
              <a:t> </a:t>
            </a:r>
            <a:r>
              <a:rPr lang="en-US" sz="1400" dirty="0">
                <a:solidFill>
                  <a:srgbClr val="0070C0"/>
                </a:solidFill>
              </a:rPr>
              <a:t>(Test Repair with Intent Preservation)</a:t>
            </a:r>
            <a:endParaRPr lang="en-US" dirty="0">
              <a:solidFill>
                <a:srgbClr val="0070C0"/>
              </a:solidFill>
            </a:endParaRPr>
          </a:p>
        </p:txBody>
      </p:sp>
      <p:pic>
        <p:nvPicPr>
          <p:cNvPr id="62" name="Picture 2" descr="Image result for data sheet icon">
            <a:extLst>
              <a:ext uri="{FF2B5EF4-FFF2-40B4-BE49-F238E27FC236}">
                <a16:creationId xmlns:a16="http://schemas.microsoft.com/office/drawing/2014/main" id="{084EAC3D-FA7C-46BB-ACD5-958B1FABAA4F}"/>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4596"/>
          <a:stretch/>
        </p:blipFill>
        <p:spPr bwMode="auto">
          <a:xfrm>
            <a:off x="659177" y="1938772"/>
            <a:ext cx="609679" cy="603537"/>
          </a:xfrm>
          <a:prstGeom prst="rect">
            <a:avLst/>
          </a:prstGeom>
          <a:noFill/>
          <a:extLst>
            <a:ext uri="{909E8E84-426E-40DD-AFC4-6F175D3DCCD1}">
              <a14:hiddenFill xmlns:a14="http://schemas.microsoft.com/office/drawing/2010/main">
                <a:solidFill>
                  <a:srgbClr val="FFFFFF"/>
                </a:solidFill>
              </a14:hiddenFill>
            </a:ext>
          </a:extLst>
        </p:spPr>
      </p:pic>
      <p:sp>
        <p:nvSpPr>
          <p:cNvPr id="63" name="TextBox 62">
            <a:extLst>
              <a:ext uri="{FF2B5EF4-FFF2-40B4-BE49-F238E27FC236}">
                <a16:creationId xmlns:a16="http://schemas.microsoft.com/office/drawing/2014/main" id="{0C2562AC-1183-4DB5-A6A3-29A758C18DCD}"/>
              </a:ext>
            </a:extLst>
          </p:cNvPr>
          <p:cNvSpPr txBox="1"/>
          <p:nvPr/>
        </p:nvSpPr>
        <p:spPr>
          <a:xfrm>
            <a:off x="1550899" y="1625407"/>
            <a:ext cx="366382" cy="369332"/>
          </a:xfrm>
          <a:prstGeom prst="rect">
            <a:avLst/>
          </a:prstGeom>
          <a:noFill/>
        </p:spPr>
        <p:txBody>
          <a:bodyPr wrap="none" rtlCol="0">
            <a:spAutoFit/>
          </a:bodyPr>
          <a:lstStyle/>
          <a:p>
            <a:r>
              <a:rPr lang="en-US" dirty="0"/>
              <a:t>P’</a:t>
            </a:r>
          </a:p>
        </p:txBody>
      </p:sp>
      <p:pic>
        <p:nvPicPr>
          <p:cNvPr id="64" name="Picture 2" descr="Image result for data sheet icon">
            <a:extLst>
              <a:ext uri="{FF2B5EF4-FFF2-40B4-BE49-F238E27FC236}">
                <a16:creationId xmlns:a16="http://schemas.microsoft.com/office/drawing/2014/main" id="{4F7438F3-321A-4A59-A8AB-3BC32695E14A}"/>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4596"/>
          <a:stretch/>
        </p:blipFill>
        <p:spPr bwMode="auto">
          <a:xfrm>
            <a:off x="1383024" y="1938773"/>
            <a:ext cx="609679" cy="603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4211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fade">
                                      <p:cBhvr>
                                        <p:cTn id="16" dur="500"/>
                                        <p:tgtEl>
                                          <p:spTgt spid="3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3"/>
                                        </p:tgtEl>
                                        <p:attrNameLst>
                                          <p:attrName>style.visibility</p:attrName>
                                        </p:attrNameLst>
                                      </p:cBhvr>
                                      <p:to>
                                        <p:strVal val="visible"/>
                                      </p:to>
                                    </p:set>
                                    <p:animEffect transition="in" filter="fade">
                                      <p:cBhvr>
                                        <p:cTn id="19" dur="500"/>
                                        <p:tgtEl>
                                          <p:spTgt spid="63"/>
                                        </p:tgtEl>
                                      </p:cBhvr>
                                    </p:animEffect>
                                  </p:childTnLst>
                                </p:cTn>
                              </p:par>
                              <p:par>
                                <p:cTn id="20" presetID="10" presetClass="entr" presetSubtype="0" fill="hold" nodeType="withEffect">
                                  <p:stCondLst>
                                    <p:cond delay="0"/>
                                  </p:stCondLst>
                                  <p:childTnLst>
                                    <p:set>
                                      <p:cBhvr>
                                        <p:cTn id="21" dur="1" fill="hold">
                                          <p:stCondLst>
                                            <p:cond delay="0"/>
                                          </p:stCondLst>
                                        </p:cTn>
                                        <p:tgtEl>
                                          <p:spTgt spid="62"/>
                                        </p:tgtEl>
                                        <p:attrNameLst>
                                          <p:attrName>style.visibility</p:attrName>
                                        </p:attrNameLst>
                                      </p:cBhvr>
                                      <p:to>
                                        <p:strVal val="visible"/>
                                      </p:to>
                                    </p:set>
                                    <p:animEffect transition="in" filter="fade">
                                      <p:cBhvr>
                                        <p:cTn id="22" dur="500"/>
                                        <p:tgtEl>
                                          <p:spTgt spid="62"/>
                                        </p:tgtEl>
                                      </p:cBhvr>
                                    </p:animEffect>
                                  </p:childTnLst>
                                </p:cTn>
                              </p:par>
                              <p:par>
                                <p:cTn id="23" presetID="10" presetClass="entr" presetSubtype="0" fill="hold" nodeType="withEffect">
                                  <p:stCondLst>
                                    <p:cond delay="0"/>
                                  </p:stCondLst>
                                  <p:childTnLst>
                                    <p:set>
                                      <p:cBhvr>
                                        <p:cTn id="24" dur="1" fill="hold">
                                          <p:stCondLst>
                                            <p:cond delay="0"/>
                                          </p:stCondLst>
                                        </p:cTn>
                                        <p:tgtEl>
                                          <p:spTgt spid="64"/>
                                        </p:tgtEl>
                                        <p:attrNameLst>
                                          <p:attrName>style.visibility</p:attrName>
                                        </p:attrNameLst>
                                      </p:cBhvr>
                                      <p:to>
                                        <p:strVal val="visible"/>
                                      </p:to>
                                    </p:set>
                                    <p:animEffect transition="in" filter="fade">
                                      <p:cBhvr>
                                        <p:cTn id="25" dur="500"/>
                                        <p:tgtEl>
                                          <p:spTgt spid="6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59"/>
                                        </p:tgtEl>
                                        <p:attrNameLst>
                                          <p:attrName>style.visibility</p:attrName>
                                        </p:attrNameLst>
                                      </p:cBhvr>
                                      <p:to>
                                        <p:strVal val="visible"/>
                                      </p:to>
                                    </p:set>
                                    <p:animEffect transition="in" filter="fade">
                                      <p:cBhvr>
                                        <p:cTn id="30" dur="500"/>
                                        <p:tgtEl>
                                          <p:spTgt spid="59"/>
                                        </p:tgtEl>
                                      </p:cBhvr>
                                    </p:animEffect>
                                  </p:childTnLst>
                                </p:cTn>
                              </p:par>
                              <p:par>
                                <p:cTn id="31" presetID="10" presetClass="entr" presetSubtype="0" fill="hold" nodeType="withEffect">
                                  <p:stCondLst>
                                    <p:cond delay="0"/>
                                  </p:stCondLst>
                                  <p:childTnLst>
                                    <p:set>
                                      <p:cBhvr>
                                        <p:cTn id="32" dur="1" fill="hold">
                                          <p:stCondLst>
                                            <p:cond delay="0"/>
                                          </p:stCondLst>
                                        </p:cTn>
                                        <p:tgtEl>
                                          <p:spTgt spid="57"/>
                                        </p:tgtEl>
                                        <p:attrNameLst>
                                          <p:attrName>style.visibility</p:attrName>
                                        </p:attrNameLst>
                                      </p:cBhvr>
                                      <p:to>
                                        <p:strVal val="visible"/>
                                      </p:to>
                                    </p:set>
                                    <p:animEffect transition="in" filter="fade">
                                      <p:cBhvr>
                                        <p:cTn id="33" dur="500"/>
                                        <p:tgtEl>
                                          <p:spTgt spid="5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8"/>
                                        </p:tgtEl>
                                        <p:attrNameLst>
                                          <p:attrName>style.visibility</p:attrName>
                                        </p:attrNameLst>
                                      </p:cBhvr>
                                      <p:to>
                                        <p:strVal val="visible"/>
                                      </p:to>
                                    </p:set>
                                    <p:animEffect transition="in" filter="fade">
                                      <p:cBhvr>
                                        <p:cTn id="36" dur="500"/>
                                        <p:tgtEl>
                                          <p:spTgt spid="58"/>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500"/>
                                        <p:tgtEl>
                                          <p:spTgt spid="2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4"/>
                                        </p:tgtEl>
                                        <p:attrNameLst>
                                          <p:attrName>style.visibility</p:attrName>
                                        </p:attrNameLst>
                                      </p:cBhvr>
                                      <p:to>
                                        <p:strVal val="visible"/>
                                      </p:to>
                                    </p:set>
                                    <p:animEffect transition="in" filter="fade">
                                      <p:cBhvr>
                                        <p:cTn id="44" dur="500"/>
                                        <p:tgtEl>
                                          <p:spTgt spid="34"/>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fade">
                                      <p:cBhvr>
                                        <p:cTn id="47" dur="500"/>
                                        <p:tgtEl>
                                          <p:spTgt spid="35"/>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fade">
                                      <p:cBhvr>
                                        <p:cTn id="52" dur="500"/>
                                        <p:tgtEl>
                                          <p:spTgt spid="32"/>
                                        </p:tgtEl>
                                      </p:cBhvr>
                                    </p:animEffect>
                                  </p:childTnLst>
                                </p:cTn>
                              </p:par>
                              <p:par>
                                <p:cTn id="53" presetID="10" presetClass="entr" presetSubtype="0" fill="hold" nodeType="with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fade">
                                      <p:cBhvr>
                                        <p:cTn id="55" dur="500"/>
                                        <p:tgtEl>
                                          <p:spTgt spid="24"/>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3"/>
                                        </p:tgtEl>
                                        <p:attrNameLst>
                                          <p:attrName>style.visibility</p:attrName>
                                        </p:attrNameLst>
                                      </p:cBhvr>
                                      <p:to>
                                        <p:strVal val="visible"/>
                                      </p:to>
                                    </p:set>
                                    <p:animEffect transition="in" filter="fade">
                                      <p:cBhvr>
                                        <p:cTn id="58" dur="500"/>
                                        <p:tgtEl>
                                          <p:spTgt spid="33"/>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53"/>
                                        </p:tgtEl>
                                        <p:attrNameLst>
                                          <p:attrName>style.visibility</p:attrName>
                                        </p:attrNameLst>
                                      </p:cBhvr>
                                      <p:to>
                                        <p:strVal val="visible"/>
                                      </p:to>
                                    </p:set>
                                    <p:animEffect transition="in" filter="fade">
                                      <p:cBhvr>
                                        <p:cTn id="63" dur="500"/>
                                        <p:tgtEl>
                                          <p:spTgt spid="53"/>
                                        </p:tgtEl>
                                      </p:cBhvr>
                                    </p:animEffect>
                                  </p:childTnLst>
                                </p:cTn>
                              </p:par>
                              <p:par>
                                <p:cTn id="64" presetID="10" presetClass="entr" presetSubtype="0" fill="hold" nodeType="withEffect">
                                  <p:stCondLst>
                                    <p:cond delay="0"/>
                                  </p:stCondLst>
                                  <p:childTnLst>
                                    <p:set>
                                      <p:cBhvr>
                                        <p:cTn id="65" dur="1" fill="hold">
                                          <p:stCondLst>
                                            <p:cond delay="0"/>
                                          </p:stCondLst>
                                        </p:cTn>
                                        <p:tgtEl>
                                          <p:spTgt spid="37"/>
                                        </p:tgtEl>
                                        <p:attrNameLst>
                                          <p:attrName>style.visibility</p:attrName>
                                        </p:attrNameLst>
                                      </p:cBhvr>
                                      <p:to>
                                        <p:strVal val="visible"/>
                                      </p:to>
                                    </p:set>
                                    <p:animEffect transition="in" filter="fade">
                                      <p:cBhvr>
                                        <p:cTn id="66" dur="500"/>
                                        <p:tgtEl>
                                          <p:spTgt spid="37"/>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38"/>
                                        </p:tgtEl>
                                        <p:attrNameLst>
                                          <p:attrName>style.visibility</p:attrName>
                                        </p:attrNameLst>
                                      </p:cBhvr>
                                      <p:to>
                                        <p:strVal val="visible"/>
                                      </p:to>
                                    </p:set>
                                    <p:animEffect transition="in" filter="fade">
                                      <p:cBhvr>
                                        <p:cTn id="71" dur="500"/>
                                        <p:tgtEl>
                                          <p:spTgt spid="38"/>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54"/>
                                        </p:tgtEl>
                                        <p:attrNameLst>
                                          <p:attrName>style.visibility</p:attrName>
                                        </p:attrNameLst>
                                      </p:cBhvr>
                                      <p:to>
                                        <p:strVal val="visible"/>
                                      </p:to>
                                    </p:set>
                                    <p:animEffect transition="in" filter="fade">
                                      <p:cBhvr>
                                        <p:cTn id="76" dur="500"/>
                                        <p:tgtEl>
                                          <p:spTgt spid="54"/>
                                        </p:tgtEl>
                                      </p:cBhvr>
                                    </p:animEffect>
                                  </p:childTnLst>
                                </p:cTn>
                              </p:par>
                              <p:par>
                                <p:cTn id="77" presetID="10" presetClass="entr" presetSubtype="0" fill="hold" nodeType="withEffect">
                                  <p:stCondLst>
                                    <p:cond delay="0"/>
                                  </p:stCondLst>
                                  <p:childTnLst>
                                    <p:set>
                                      <p:cBhvr>
                                        <p:cTn id="78" dur="1" fill="hold">
                                          <p:stCondLst>
                                            <p:cond delay="0"/>
                                          </p:stCondLst>
                                        </p:cTn>
                                        <p:tgtEl>
                                          <p:spTgt spid="42"/>
                                        </p:tgtEl>
                                        <p:attrNameLst>
                                          <p:attrName>style.visibility</p:attrName>
                                        </p:attrNameLst>
                                      </p:cBhvr>
                                      <p:to>
                                        <p:strVal val="visible"/>
                                      </p:to>
                                    </p:set>
                                    <p:animEffect transition="in" filter="fade">
                                      <p:cBhvr>
                                        <p:cTn id="79" dur="500"/>
                                        <p:tgtEl>
                                          <p:spTgt spid="42"/>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43"/>
                                        </p:tgtEl>
                                        <p:attrNameLst>
                                          <p:attrName>style.visibility</p:attrName>
                                        </p:attrNameLst>
                                      </p:cBhvr>
                                      <p:to>
                                        <p:strVal val="visible"/>
                                      </p:to>
                                    </p:set>
                                    <p:animEffect transition="in" filter="fade">
                                      <p:cBhvr>
                                        <p:cTn id="82" dur="500"/>
                                        <p:tgtEl>
                                          <p:spTgt spid="43"/>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55"/>
                                        </p:tgtEl>
                                        <p:attrNameLst>
                                          <p:attrName>style.visibility</p:attrName>
                                        </p:attrNameLst>
                                      </p:cBhvr>
                                      <p:to>
                                        <p:strVal val="visible"/>
                                      </p:to>
                                    </p:set>
                                    <p:animEffect transition="in" filter="fade">
                                      <p:cBhvr>
                                        <p:cTn id="87" dur="500"/>
                                        <p:tgtEl>
                                          <p:spTgt spid="55"/>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56"/>
                                        </p:tgtEl>
                                        <p:attrNameLst>
                                          <p:attrName>style.visibility</p:attrName>
                                        </p:attrNameLst>
                                      </p:cBhvr>
                                      <p:to>
                                        <p:strVal val="visible"/>
                                      </p:to>
                                    </p:set>
                                    <p:animEffect transition="in" filter="fade">
                                      <p:cBhvr>
                                        <p:cTn id="90"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2" grpId="0"/>
      <p:bldP spid="23" grpId="0" animBg="1"/>
      <p:bldP spid="31" grpId="0" animBg="1"/>
      <p:bldP spid="32" grpId="0" animBg="1"/>
      <p:bldP spid="33" grpId="0"/>
      <p:bldP spid="34" grpId="0" animBg="1"/>
      <p:bldP spid="35" grpId="0" animBg="1"/>
      <p:bldP spid="38" grpId="0"/>
      <p:bldP spid="43" grpId="0"/>
      <p:bldP spid="53" grpId="0" animBg="1"/>
      <p:bldP spid="54" grpId="0" animBg="1"/>
      <p:bldP spid="55" grpId="0" animBg="1"/>
      <p:bldP spid="56" grpId="0" animBg="1"/>
      <p:bldP spid="58" grpId="0"/>
      <p:bldP spid="59" grpId="0" animBg="1"/>
      <p:bldP spid="6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61">
            <a:extLst>
              <a:ext uri="{FF2B5EF4-FFF2-40B4-BE49-F238E27FC236}">
                <a16:creationId xmlns:a16="http://schemas.microsoft.com/office/drawing/2014/main" id="{DB5DC272-ABCC-442D-AC87-BB449365953A}"/>
              </a:ext>
            </a:extLst>
          </p:cNvPr>
          <p:cNvSpPr txBox="1"/>
          <p:nvPr/>
        </p:nvSpPr>
        <p:spPr>
          <a:xfrm>
            <a:off x="811571" y="1618235"/>
            <a:ext cx="303288" cy="369332"/>
          </a:xfrm>
          <a:prstGeom prst="rect">
            <a:avLst/>
          </a:prstGeom>
          <a:noFill/>
        </p:spPr>
        <p:txBody>
          <a:bodyPr wrap="none" rtlCol="0">
            <a:spAutoFit/>
          </a:bodyPr>
          <a:lstStyle/>
          <a:p>
            <a:r>
              <a:rPr lang="en-US" dirty="0"/>
              <a:t>P</a:t>
            </a:r>
          </a:p>
        </p:txBody>
      </p:sp>
      <p:pic>
        <p:nvPicPr>
          <p:cNvPr id="63" name="Picture 2" descr="Image result for data sheet icon">
            <a:extLst>
              <a:ext uri="{FF2B5EF4-FFF2-40B4-BE49-F238E27FC236}">
                <a16:creationId xmlns:a16="http://schemas.microsoft.com/office/drawing/2014/main" id="{AEAEE26A-F254-4A8F-B748-2BA26447DD5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596"/>
          <a:stretch/>
        </p:blipFill>
        <p:spPr bwMode="auto">
          <a:xfrm>
            <a:off x="659177" y="1938772"/>
            <a:ext cx="609679" cy="603537"/>
          </a:xfrm>
          <a:prstGeom prst="rect">
            <a:avLst/>
          </a:prstGeom>
          <a:noFill/>
          <a:extLst>
            <a:ext uri="{909E8E84-426E-40DD-AFC4-6F175D3DCCD1}">
              <a14:hiddenFill xmlns:a14="http://schemas.microsoft.com/office/drawing/2010/main">
                <a:solidFill>
                  <a:srgbClr val="FFFFFF"/>
                </a:solidFill>
              </a14:hiddenFill>
            </a:ext>
          </a:extLst>
        </p:spPr>
      </p:pic>
      <p:sp>
        <p:nvSpPr>
          <p:cNvPr id="64" name="TextBox 63">
            <a:extLst>
              <a:ext uri="{FF2B5EF4-FFF2-40B4-BE49-F238E27FC236}">
                <a16:creationId xmlns:a16="http://schemas.microsoft.com/office/drawing/2014/main" id="{C0CA4B79-8219-4A1D-9784-1021E5AF9A8C}"/>
              </a:ext>
            </a:extLst>
          </p:cNvPr>
          <p:cNvSpPr txBox="1"/>
          <p:nvPr/>
        </p:nvSpPr>
        <p:spPr>
          <a:xfrm>
            <a:off x="1550899" y="1625407"/>
            <a:ext cx="366382" cy="369332"/>
          </a:xfrm>
          <a:prstGeom prst="rect">
            <a:avLst/>
          </a:prstGeom>
          <a:noFill/>
        </p:spPr>
        <p:txBody>
          <a:bodyPr wrap="none" rtlCol="0">
            <a:spAutoFit/>
          </a:bodyPr>
          <a:lstStyle/>
          <a:p>
            <a:r>
              <a:rPr lang="en-US" dirty="0"/>
              <a:t>P’</a:t>
            </a:r>
          </a:p>
        </p:txBody>
      </p:sp>
      <p:pic>
        <p:nvPicPr>
          <p:cNvPr id="65" name="Picture 2" descr="Image result for data sheet icon">
            <a:extLst>
              <a:ext uri="{FF2B5EF4-FFF2-40B4-BE49-F238E27FC236}">
                <a16:creationId xmlns:a16="http://schemas.microsoft.com/office/drawing/2014/main" id="{9B7E1C22-6A2B-455E-B5F0-9D2C42DA40B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596"/>
          <a:stretch/>
        </p:blipFill>
        <p:spPr bwMode="auto">
          <a:xfrm>
            <a:off x="1383024" y="1938773"/>
            <a:ext cx="609679" cy="60353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A5AC7C0-1C78-45A8-946B-4695291AAF3A}"/>
              </a:ext>
            </a:extLst>
          </p:cNvPr>
          <p:cNvSpPr>
            <a:spLocks noGrp="1"/>
          </p:cNvSpPr>
          <p:nvPr>
            <p:ph type="title"/>
          </p:nvPr>
        </p:nvSpPr>
        <p:spPr/>
        <p:txBody>
          <a:bodyPr/>
          <a:lstStyle/>
          <a:p>
            <a:r>
              <a:rPr lang="en-US" dirty="0"/>
              <a:t>Our Approach</a:t>
            </a:r>
          </a:p>
        </p:txBody>
      </p:sp>
      <p:grpSp>
        <p:nvGrpSpPr>
          <p:cNvPr id="7" name="Group 6">
            <a:extLst>
              <a:ext uri="{FF2B5EF4-FFF2-40B4-BE49-F238E27FC236}">
                <a16:creationId xmlns:a16="http://schemas.microsoft.com/office/drawing/2014/main" id="{3D882B54-C933-48A3-A705-FF30DB6A0DB7}"/>
              </a:ext>
            </a:extLst>
          </p:cNvPr>
          <p:cNvGrpSpPr/>
          <p:nvPr/>
        </p:nvGrpSpPr>
        <p:grpSpPr>
          <a:xfrm>
            <a:off x="1300741" y="2591021"/>
            <a:ext cx="669879" cy="675593"/>
            <a:chOff x="6414923" y="3749584"/>
            <a:chExt cx="669879" cy="675593"/>
          </a:xfrm>
        </p:grpSpPr>
        <p:grpSp>
          <p:nvGrpSpPr>
            <p:cNvPr id="18" name="Group 17">
              <a:extLst>
                <a:ext uri="{FF2B5EF4-FFF2-40B4-BE49-F238E27FC236}">
                  <a16:creationId xmlns:a16="http://schemas.microsoft.com/office/drawing/2014/main" id="{8B0CD08E-A0DE-418E-84C0-0E9CB0AB4DE0}"/>
                </a:ext>
              </a:extLst>
            </p:cNvPr>
            <p:cNvGrpSpPr/>
            <p:nvPr/>
          </p:nvGrpSpPr>
          <p:grpSpPr>
            <a:xfrm>
              <a:off x="6414923" y="3755298"/>
              <a:ext cx="669879" cy="669879"/>
              <a:chOff x="1115662" y="3362818"/>
              <a:chExt cx="669879" cy="669879"/>
            </a:xfrm>
          </p:grpSpPr>
          <p:sp>
            <p:nvSpPr>
              <p:cNvPr id="20" name="Rectangle: Rounded Corners 19">
                <a:extLst>
                  <a:ext uri="{FF2B5EF4-FFF2-40B4-BE49-F238E27FC236}">
                    <a16:creationId xmlns:a16="http://schemas.microsoft.com/office/drawing/2014/main" id="{6FBBD23E-3F00-40CD-9E62-B96AE787C872}"/>
                  </a:ext>
                </a:extLst>
              </p:cNvPr>
              <p:cNvSpPr/>
              <p:nvPr/>
            </p:nvSpPr>
            <p:spPr>
              <a:xfrm>
                <a:off x="1199614" y="3406751"/>
                <a:ext cx="508015" cy="568722"/>
              </a:xfrm>
              <a:prstGeom prst="roundRect">
                <a:avLst>
                  <a:gd name="adj" fmla="val 97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 descr="Image result for list icon">
                <a:extLst>
                  <a:ext uri="{FF2B5EF4-FFF2-40B4-BE49-F238E27FC236}">
                    <a16:creationId xmlns:a16="http://schemas.microsoft.com/office/drawing/2014/main" id="{598B31A4-E9B6-433D-800D-54033663699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15662" y="3362818"/>
                <a:ext cx="669879" cy="669879"/>
              </a:xfrm>
              <a:prstGeom prst="rect">
                <a:avLst/>
              </a:prstGeom>
              <a:noFill/>
              <a:extLst>
                <a:ext uri="{909E8E84-426E-40DD-AFC4-6F175D3DCCD1}">
                  <a14:hiddenFill xmlns:a14="http://schemas.microsoft.com/office/drawing/2010/main">
                    <a:solidFill>
                      <a:srgbClr val="FFFFFF"/>
                    </a:solidFill>
                  </a14:hiddenFill>
                </a:ext>
              </a:extLst>
            </p:spPr>
          </p:pic>
        </p:grpSp>
        <p:pic>
          <p:nvPicPr>
            <p:cNvPr id="19" name="Picture 18">
              <a:extLst>
                <a:ext uri="{FF2B5EF4-FFF2-40B4-BE49-F238E27FC236}">
                  <a16:creationId xmlns:a16="http://schemas.microsoft.com/office/drawing/2014/main" id="{B5C518FA-45AA-460B-930A-F1AE2289CFEE}"/>
                </a:ext>
              </a:extLst>
            </p:cNvPr>
            <p:cNvPicPr>
              <a:picLocks noChangeAspect="1"/>
            </p:cNvPicPr>
            <p:nvPr/>
          </p:nvPicPr>
          <p:blipFill rotWithShape="1">
            <a:blip r:embed="rId5">
              <a:extLst>
                <a:ext uri="{28A0092B-C50C-407E-A947-70E740481C1C}">
                  <a14:useLocalDpi xmlns:a14="http://schemas.microsoft.com/office/drawing/2010/main" val="0"/>
                </a:ext>
              </a:extLst>
            </a:blip>
            <a:srcRect l="35704" t="30457" r="36056" b="43290"/>
            <a:stretch/>
          </p:blipFill>
          <p:spPr>
            <a:xfrm>
              <a:off x="6777045" y="3749584"/>
              <a:ext cx="239309" cy="252884"/>
            </a:xfrm>
            <a:prstGeom prst="rect">
              <a:avLst/>
            </a:prstGeom>
          </p:spPr>
        </p:pic>
      </p:grpSp>
      <p:sp>
        <p:nvSpPr>
          <p:cNvPr id="12" name="TextBox 11">
            <a:extLst>
              <a:ext uri="{FF2B5EF4-FFF2-40B4-BE49-F238E27FC236}">
                <a16:creationId xmlns:a16="http://schemas.microsoft.com/office/drawing/2014/main" id="{EE593D1F-2569-45CD-8F04-022D0F0CB05C}"/>
              </a:ext>
            </a:extLst>
          </p:cNvPr>
          <p:cNvSpPr txBox="1"/>
          <p:nvPr/>
        </p:nvSpPr>
        <p:spPr>
          <a:xfrm>
            <a:off x="933380" y="2688992"/>
            <a:ext cx="271228" cy="400110"/>
          </a:xfrm>
          <a:prstGeom prst="rect">
            <a:avLst/>
          </a:prstGeom>
          <a:noFill/>
        </p:spPr>
        <p:txBody>
          <a:bodyPr wrap="none" rtlCol="0">
            <a:spAutoFit/>
          </a:bodyPr>
          <a:lstStyle/>
          <a:p>
            <a:r>
              <a:rPr lang="en-US" sz="2000" dirty="0"/>
              <a:t>t</a:t>
            </a:r>
            <a:endParaRPr lang="en-US" sz="2000" baseline="-25000" dirty="0"/>
          </a:p>
        </p:txBody>
      </p:sp>
      <p:grpSp>
        <p:nvGrpSpPr>
          <p:cNvPr id="24" name="Group 23">
            <a:extLst>
              <a:ext uri="{FF2B5EF4-FFF2-40B4-BE49-F238E27FC236}">
                <a16:creationId xmlns:a16="http://schemas.microsoft.com/office/drawing/2014/main" id="{EF53FD02-63C7-488A-986F-7D82F58994F9}"/>
              </a:ext>
            </a:extLst>
          </p:cNvPr>
          <p:cNvGrpSpPr/>
          <p:nvPr/>
        </p:nvGrpSpPr>
        <p:grpSpPr>
          <a:xfrm>
            <a:off x="6274909" y="2533658"/>
            <a:ext cx="826437" cy="826437"/>
            <a:chOff x="3655887" y="4231430"/>
            <a:chExt cx="1608975" cy="1608975"/>
          </a:xfrm>
        </p:grpSpPr>
        <p:sp>
          <p:nvSpPr>
            <p:cNvPr id="25" name="Rectangle: Rounded Corners 24">
              <a:extLst>
                <a:ext uri="{FF2B5EF4-FFF2-40B4-BE49-F238E27FC236}">
                  <a16:creationId xmlns:a16="http://schemas.microsoft.com/office/drawing/2014/main" id="{20ED1523-D244-40FB-8908-F7501E999C41}"/>
                </a:ext>
              </a:extLst>
            </p:cNvPr>
            <p:cNvSpPr/>
            <p:nvPr/>
          </p:nvSpPr>
          <p:spPr>
            <a:xfrm>
              <a:off x="3819331" y="4316963"/>
              <a:ext cx="989045" cy="1107234"/>
            </a:xfrm>
            <a:prstGeom prst="roundRect">
              <a:avLst>
                <a:gd name="adj" fmla="val 97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 descr="Image result for list icon">
              <a:extLst>
                <a:ext uri="{FF2B5EF4-FFF2-40B4-BE49-F238E27FC236}">
                  <a16:creationId xmlns:a16="http://schemas.microsoft.com/office/drawing/2014/main" id="{271E6AD1-7333-413A-93B6-152AB4D528E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55887" y="4231430"/>
              <a:ext cx="1304175" cy="1304175"/>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Rounded Corners 26">
              <a:extLst>
                <a:ext uri="{FF2B5EF4-FFF2-40B4-BE49-F238E27FC236}">
                  <a16:creationId xmlns:a16="http://schemas.microsoft.com/office/drawing/2014/main" id="{FBD85E35-64BE-4E9B-9656-F8511CF51C12}"/>
                </a:ext>
              </a:extLst>
            </p:cNvPr>
            <p:cNvSpPr/>
            <p:nvPr/>
          </p:nvSpPr>
          <p:spPr>
            <a:xfrm>
              <a:off x="3971731" y="4469363"/>
              <a:ext cx="989045" cy="1107234"/>
            </a:xfrm>
            <a:prstGeom prst="roundRect">
              <a:avLst>
                <a:gd name="adj" fmla="val 97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 descr="Image result for list icon">
              <a:extLst>
                <a:ext uri="{FF2B5EF4-FFF2-40B4-BE49-F238E27FC236}">
                  <a16:creationId xmlns:a16="http://schemas.microsoft.com/office/drawing/2014/main" id="{12432D00-4945-4820-BB0A-82B50A5F452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08287" y="4383830"/>
              <a:ext cx="1304175" cy="1304175"/>
            </a:xfrm>
            <a:prstGeom prst="rect">
              <a:avLst/>
            </a:prstGeom>
            <a:noFill/>
            <a:extLst>
              <a:ext uri="{909E8E84-426E-40DD-AFC4-6F175D3DCCD1}">
                <a14:hiddenFill xmlns:a14="http://schemas.microsoft.com/office/drawing/2010/main">
                  <a:solidFill>
                    <a:srgbClr val="FFFFFF"/>
                  </a:solidFill>
                </a14:hiddenFill>
              </a:ext>
            </a:extLst>
          </p:spPr>
        </p:pic>
        <p:sp>
          <p:nvSpPr>
            <p:cNvPr id="29" name="Rectangle: Rounded Corners 28">
              <a:extLst>
                <a:ext uri="{FF2B5EF4-FFF2-40B4-BE49-F238E27FC236}">
                  <a16:creationId xmlns:a16="http://schemas.microsoft.com/office/drawing/2014/main" id="{C7B832DE-22AE-42EE-A257-9EDF7A1B7DE2}"/>
                </a:ext>
              </a:extLst>
            </p:cNvPr>
            <p:cNvSpPr/>
            <p:nvPr/>
          </p:nvSpPr>
          <p:spPr>
            <a:xfrm>
              <a:off x="4124131" y="4621763"/>
              <a:ext cx="989045" cy="1107234"/>
            </a:xfrm>
            <a:prstGeom prst="roundRect">
              <a:avLst>
                <a:gd name="adj" fmla="val 977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 descr="Image result for list icon">
              <a:extLst>
                <a:ext uri="{FF2B5EF4-FFF2-40B4-BE49-F238E27FC236}">
                  <a16:creationId xmlns:a16="http://schemas.microsoft.com/office/drawing/2014/main" id="{36C46BAB-AC77-4AAE-958A-45B91A416BB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60687" y="4536230"/>
              <a:ext cx="1304175" cy="1304175"/>
            </a:xfrm>
            <a:prstGeom prst="rect">
              <a:avLst/>
            </a:prstGeom>
            <a:noFill/>
            <a:extLst>
              <a:ext uri="{909E8E84-426E-40DD-AFC4-6F175D3DCCD1}">
                <a14:hiddenFill xmlns:a14="http://schemas.microsoft.com/office/drawing/2010/main">
                  <a:solidFill>
                    <a:srgbClr val="FFFFFF"/>
                  </a:solidFill>
                </a14:hiddenFill>
              </a:ext>
            </a:extLst>
          </p:spPr>
        </p:pic>
      </p:grpSp>
      <p:sp>
        <p:nvSpPr>
          <p:cNvPr id="31" name="Arrow: Right 30">
            <a:extLst>
              <a:ext uri="{FF2B5EF4-FFF2-40B4-BE49-F238E27FC236}">
                <a16:creationId xmlns:a16="http://schemas.microsoft.com/office/drawing/2014/main" id="{4C0DEBDA-2E62-4A2B-A4D9-0CD3B5561B11}"/>
              </a:ext>
            </a:extLst>
          </p:cNvPr>
          <p:cNvSpPr/>
          <p:nvPr/>
        </p:nvSpPr>
        <p:spPr>
          <a:xfrm>
            <a:off x="2125759" y="2704326"/>
            <a:ext cx="743197" cy="339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2" name="Arrow: Right 31">
            <a:extLst>
              <a:ext uri="{FF2B5EF4-FFF2-40B4-BE49-F238E27FC236}">
                <a16:creationId xmlns:a16="http://schemas.microsoft.com/office/drawing/2014/main" id="{AFCE2764-0C08-4F26-9E4A-63A6E644821F}"/>
              </a:ext>
            </a:extLst>
          </p:cNvPr>
          <p:cNvSpPr/>
          <p:nvPr/>
        </p:nvSpPr>
        <p:spPr>
          <a:xfrm>
            <a:off x="5460317" y="2704326"/>
            <a:ext cx="702552" cy="339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3" name="TextBox 32">
            <a:extLst>
              <a:ext uri="{FF2B5EF4-FFF2-40B4-BE49-F238E27FC236}">
                <a16:creationId xmlns:a16="http://schemas.microsoft.com/office/drawing/2014/main" id="{5BABB464-2412-4882-8D7A-9BCCF53716E6}"/>
              </a:ext>
            </a:extLst>
          </p:cNvPr>
          <p:cNvSpPr txBox="1"/>
          <p:nvPr/>
        </p:nvSpPr>
        <p:spPr>
          <a:xfrm>
            <a:off x="7213386" y="2755565"/>
            <a:ext cx="566181" cy="400110"/>
          </a:xfrm>
          <a:prstGeom prst="rect">
            <a:avLst/>
          </a:prstGeom>
          <a:noFill/>
        </p:spPr>
        <p:txBody>
          <a:bodyPr wrap="none" rtlCol="0">
            <a:spAutoFit/>
          </a:bodyPr>
          <a:lstStyle/>
          <a:p>
            <a:pPr algn="ctr"/>
            <a:r>
              <a:rPr lang="en-US" sz="2000" dirty="0"/>
              <a:t>{ </a:t>
            </a:r>
            <a:r>
              <a:rPr lang="en-US" sz="2000" dirty="0" err="1"/>
              <a:t>t</a:t>
            </a:r>
            <a:r>
              <a:rPr lang="en-US" sz="2000" baseline="-25000" dirty="0" err="1"/>
              <a:t>i</a:t>
            </a:r>
            <a:r>
              <a:rPr lang="en-US" sz="2000" baseline="-25000" dirty="0"/>
              <a:t> </a:t>
            </a:r>
            <a:r>
              <a:rPr lang="en-US" sz="2000" dirty="0"/>
              <a:t>}</a:t>
            </a:r>
          </a:p>
        </p:txBody>
      </p:sp>
      <p:sp>
        <p:nvSpPr>
          <p:cNvPr id="34" name="Rectangle: Rounded Corners 33">
            <a:extLst>
              <a:ext uri="{FF2B5EF4-FFF2-40B4-BE49-F238E27FC236}">
                <a16:creationId xmlns:a16="http://schemas.microsoft.com/office/drawing/2014/main" id="{FC432ECF-8020-4A97-9D1C-A1268702F01D}"/>
              </a:ext>
            </a:extLst>
          </p:cNvPr>
          <p:cNvSpPr/>
          <p:nvPr/>
        </p:nvSpPr>
        <p:spPr>
          <a:xfrm>
            <a:off x="3057462" y="3421368"/>
            <a:ext cx="2130552" cy="833141"/>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a:t>Test Intent</a:t>
            </a:r>
          </a:p>
          <a:p>
            <a:pPr algn="ctr"/>
            <a:r>
              <a:rPr lang="en-US" dirty="0"/>
              <a:t>Extractor</a:t>
            </a:r>
          </a:p>
        </p:txBody>
      </p:sp>
      <p:sp>
        <p:nvSpPr>
          <p:cNvPr id="35" name="Rectangle: Rounded Corners 34">
            <a:extLst>
              <a:ext uri="{FF2B5EF4-FFF2-40B4-BE49-F238E27FC236}">
                <a16:creationId xmlns:a16="http://schemas.microsoft.com/office/drawing/2014/main" id="{DCF8E807-CB92-4254-986B-860846EEE8CE}"/>
              </a:ext>
            </a:extLst>
          </p:cNvPr>
          <p:cNvSpPr/>
          <p:nvPr/>
        </p:nvSpPr>
        <p:spPr>
          <a:xfrm>
            <a:off x="3057462" y="4358710"/>
            <a:ext cx="2130552" cy="833141"/>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a:t>Test Intent</a:t>
            </a:r>
          </a:p>
          <a:p>
            <a:pPr algn="ctr"/>
            <a:r>
              <a:rPr lang="en-US" dirty="0"/>
              <a:t>Comparator</a:t>
            </a:r>
          </a:p>
        </p:txBody>
      </p:sp>
      <p:grpSp>
        <p:nvGrpSpPr>
          <p:cNvPr id="37" name="Group 36">
            <a:extLst>
              <a:ext uri="{FF2B5EF4-FFF2-40B4-BE49-F238E27FC236}">
                <a16:creationId xmlns:a16="http://schemas.microsoft.com/office/drawing/2014/main" id="{07DD81F4-0F87-4D41-A78E-10D92E14C628}"/>
              </a:ext>
            </a:extLst>
          </p:cNvPr>
          <p:cNvGrpSpPr/>
          <p:nvPr/>
        </p:nvGrpSpPr>
        <p:grpSpPr>
          <a:xfrm>
            <a:off x="1332477" y="3766382"/>
            <a:ext cx="660772" cy="744720"/>
            <a:chOff x="6403911" y="1248572"/>
            <a:chExt cx="1042377" cy="1042377"/>
          </a:xfrm>
        </p:grpSpPr>
        <p:sp>
          <p:nvSpPr>
            <p:cNvPr id="39" name="Rectangle 38">
              <a:extLst>
                <a:ext uri="{FF2B5EF4-FFF2-40B4-BE49-F238E27FC236}">
                  <a16:creationId xmlns:a16="http://schemas.microsoft.com/office/drawing/2014/main" id="{4A51A0C7-BF55-4FF8-9097-3DDF72558579}"/>
                </a:ext>
              </a:extLst>
            </p:cNvPr>
            <p:cNvSpPr/>
            <p:nvPr/>
          </p:nvSpPr>
          <p:spPr>
            <a:xfrm>
              <a:off x="6423514" y="1281403"/>
              <a:ext cx="991211" cy="9641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a:extLst>
                <a:ext uri="{FF2B5EF4-FFF2-40B4-BE49-F238E27FC236}">
                  <a16:creationId xmlns:a16="http://schemas.microsoft.com/office/drawing/2014/main" id="{D1099B67-165E-4863-97EE-5AEAA90917C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403911" y="1248572"/>
              <a:ext cx="1042377" cy="1042377"/>
            </a:xfrm>
            <a:prstGeom prst="rect">
              <a:avLst/>
            </a:prstGeom>
          </p:spPr>
        </p:pic>
      </p:grpSp>
      <p:sp>
        <p:nvSpPr>
          <p:cNvPr id="38" name="TextBox 37">
            <a:extLst>
              <a:ext uri="{FF2B5EF4-FFF2-40B4-BE49-F238E27FC236}">
                <a16:creationId xmlns:a16="http://schemas.microsoft.com/office/drawing/2014/main" id="{04759022-C8C3-4CDC-BA14-453528876152}"/>
              </a:ext>
            </a:extLst>
          </p:cNvPr>
          <p:cNvSpPr txBox="1"/>
          <p:nvPr/>
        </p:nvSpPr>
        <p:spPr>
          <a:xfrm>
            <a:off x="744153" y="3910739"/>
            <a:ext cx="561371" cy="400110"/>
          </a:xfrm>
          <a:prstGeom prst="rect">
            <a:avLst/>
          </a:prstGeom>
          <a:noFill/>
        </p:spPr>
        <p:txBody>
          <a:bodyPr wrap="none" rtlCol="0">
            <a:spAutoFit/>
          </a:bodyPr>
          <a:lstStyle/>
          <a:p>
            <a:pPr algn="ctr"/>
            <a:r>
              <a:rPr lang="en-US" sz="2000" dirty="0"/>
              <a:t>P(t)</a:t>
            </a:r>
          </a:p>
        </p:txBody>
      </p:sp>
      <p:grpSp>
        <p:nvGrpSpPr>
          <p:cNvPr id="42" name="Group 41">
            <a:extLst>
              <a:ext uri="{FF2B5EF4-FFF2-40B4-BE49-F238E27FC236}">
                <a16:creationId xmlns:a16="http://schemas.microsoft.com/office/drawing/2014/main" id="{A905C73F-DE6E-4E54-9282-99B46D1C44E2}"/>
              </a:ext>
            </a:extLst>
          </p:cNvPr>
          <p:cNvGrpSpPr/>
          <p:nvPr/>
        </p:nvGrpSpPr>
        <p:grpSpPr>
          <a:xfrm>
            <a:off x="6330961" y="3766382"/>
            <a:ext cx="882425" cy="927313"/>
            <a:chOff x="6473872" y="4370936"/>
            <a:chExt cx="1213438" cy="1347177"/>
          </a:xfrm>
        </p:grpSpPr>
        <p:grpSp>
          <p:nvGrpSpPr>
            <p:cNvPr id="44" name="Group 43">
              <a:extLst>
                <a:ext uri="{FF2B5EF4-FFF2-40B4-BE49-F238E27FC236}">
                  <a16:creationId xmlns:a16="http://schemas.microsoft.com/office/drawing/2014/main" id="{17FBFCA9-E8E5-4B10-9811-56021E979FFF}"/>
                </a:ext>
              </a:extLst>
            </p:cNvPr>
            <p:cNvGrpSpPr/>
            <p:nvPr/>
          </p:nvGrpSpPr>
          <p:grpSpPr>
            <a:xfrm>
              <a:off x="6473872" y="4370936"/>
              <a:ext cx="908638" cy="1042377"/>
              <a:chOff x="6403911" y="1248572"/>
              <a:chExt cx="1042377" cy="1042377"/>
            </a:xfrm>
          </p:grpSpPr>
          <p:sp>
            <p:nvSpPr>
              <p:cNvPr id="51" name="Rectangle 50">
                <a:extLst>
                  <a:ext uri="{FF2B5EF4-FFF2-40B4-BE49-F238E27FC236}">
                    <a16:creationId xmlns:a16="http://schemas.microsoft.com/office/drawing/2014/main" id="{AAE58FAD-37A4-4B4E-B377-639DB9B700AA}"/>
                  </a:ext>
                </a:extLst>
              </p:cNvPr>
              <p:cNvSpPr/>
              <p:nvPr/>
            </p:nvSpPr>
            <p:spPr>
              <a:xfrm>
                <a:off x="6423514" y="1281403"/>
                <a:ext cx="991211" cy="9641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51">
                <a:extLst>
                  <a:ext uri="{FF2B5EF4-FFF2-40B4-BE49-F238E27FC236}">
                    <a16:creationId xmlns:a16="http://schemas.microsoft.com/office/drawing/2014/main" id="{578C7E5B-22DA-44C9-80B4-9BD9CC0F8D2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403911" y="1248572"/>
                <a:ext cx="1042377" cy="1042377"/>
              </a:xfrm>
              <a:prstGeom prst="rect">
                <a:avLst/>
              </a:prstGeom>
            </p:spPr>
          </p:pic>
        </p:grpSp>
        <p:grpSp>
          <p:nvGrpSpPr>
            <p:cNvPr id="45" name="Group 44">
              <a:extLst>
                <a:ext uri="{FF2B5EF4-FFF2-40B4-BE49-F238E27FC236}">
                  <a16:creationId xmlns:a16="http://schemas.microsoft.com/office/drawing/2014/main" id="{40E486CB-C4D2-4199-971C-609E9258E614}"/>
                </a:ext>
              </a:extLst>
            </p:cNvPr>
            <p:cNvGrpSpPr/>
            <p:nvPr/>
          </p:nvGrpSpPr>
          <p:grpSpPr>
            <a:xfrm>
              <a:off x="6626272" y="4523336"/>
              <a:ext cx="908638" cy="1042377"/>
              <a:chOff x="6403911" y="1248572"/>
              <a:chExt cx="1042377" cy="1042377"/>
            </a:xfrm>
          </p:grpSpPr>
          <p:sp>
            <p:nvSpPr>
              <p:cNvPr id="49" name="Rectangle 48">
                <a:extLst>
                  <a:ext uri="{FF2B5EF4-FFF2-40B4-BE49-F238E27FC236}">
                    <a16:creationId xmlns:a16="http://schemas.microsoft.com/office/drawing/2014/main" id="{11563218-4E2E-43C8-93C7-DC51C26F24C7}"/>
                  </a:ext>
                </a:extLst>
              </p:cNvPr>
              <p:cNvSpPr/>
              <p:nvPr/>
            </p:nvSpPr>
            <p:spPr>
              <a:xfrm>
                <a:off x="6423514" y="1281403"/>
                <a:ext cx="991211" cy="9641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0" name="Picture 49">
                <a:extLst>
                  <a:ext uri="{FF2B5EF4-FFF2-40B4-BE49-F238E27FC236}">
                    <a16:creationId xmlns:a16="http://schemas.microsoft.com/office/drawing/2014/main" id="{0480E0E8-E9E7-48CE-8083-82DB237228F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403911" y="1248572"/>
                <a:ext cx="1042377" cy="1042377"/>
              </a:xfrm>
              <a:prstGeom prst="rect">
                <a:avLst/>
              </a:prstGeom>
            </p:spPr>
          </p:pic>
        </p:grpSp>
        <p:grpSp>
          <p:nvGrpSpPr>
            <p:cNvPr id="46" name="Group 45">
              <a:extLst>
                <a:ext uri="{FF2B5EF4-FFF2-40B4-BE49-F238E27FC236}">
                  <a16:creationId xmlns:a16="http://schemas.microsoft.com/office/drawing/2014/main" id="{47A83BCD-FB2F-43EF-885B-9873D11074C5}"/>
                </a:ext>
              </a:extLst>
            </p:cNvPr>
            <p:cNvGrpSpPr/>
            <p:nvPr/>
          </p:nvGrpSpPr>
          <p:grpSpPr>
            <a:xfrm>
              <a:off x="6778672" y="4675736"/>
              <a:ext cx="908638" cy="1042377"/>
              <a:chOff x="6403911" y="1248572"/>
              <a:chExt cx="1042377" cy="1042377"/>
            </a:xfrm>
          </p:grpSpPr>
          <p:sp>
            <p:nvSpPr>
              <p:cNvPr id="47" name="Rectangle 46">
                <a:extLst>
                  <a:ext uri="{FF2B5EF4-FFF2-40B4-BE49-F238E27FC236}">
                    <a16:creationId xmlns:a16="http://schemas.microsoft.com/office/drawing/2014/main" id="{757CCF1D-8404-4941-AB6E-9B522BC81287}"/>
                  </a:ext>
                </a:extLst>
              </p:cNvPr>
              <p:cNvSpPr/>
              <p:nvPr/>
            </p:nvSpPr>
            <p:spPr>
              <a:xfrm>
                <a:off x="6423514" y="1281403"/>
                <a:ext cx="991211" cy="9641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Picture 47">
                <a:extLst>
                  <a:ext uri="{FF2B5EF4-FFF2-40B4-BE49-F238E27FC236}">
                    <a16:creationId xmlns:a16="http://schemas.microsoft.com/office/drawing/2014/main" id="{CA6B7BB2-DECC-47F2-82DE-B6129934CEA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403911" y="1248572"/>
                <a:ext cx="1042377" cy="1042377"/>
              </a:xfrm>
              <a:prstGeom prst="rect">
                <a:avLst/>
              </a:prstGeom>
            </p:spPr>
          </p:pic>
        </p:grpSp>
      </p:grpSp>
      <p:sp>
        <p:nvSpPr>
          <p:cNvPr id="43" name="TextBox 42">
            <a:extLst>
              <a:ext uri="{FF2B5EF4-FFF2-40B4-BE49-F238E27FC236}">
                <a16:creationId xmlns:a16="http://schemas.microsoft.com/office/drawing/2014/main" id="{4340A910-70FD-4279-AE19-6624BB6429FB}"/>
              </a:ext>
            </a:extLst>
          </p:cNvPr>
          <p:cNvSpPr txBox="1"/>
          <p:nvPr/>
        </p:nvSpPr>
        <p:spPr>
          <a:xfrm>
            <a:off x="7225812" y="4038915"/>
            <a:ext cx="945708" cy="400110"/>
          </a:xfrm>
          <a:prstGeom prst="rect">
            <a:avLst/>
          </a:prstGeom>
          <a:noFill/>
        </p:spPr>
        <p:txBody>
          <a:bodyPr wrap="none" rtlCol="0">
            <a:spAutoFit/>
          </a:bodyPr>
          <a:lstStyle/>
          <a:p>
            <a:pPr algn="ctr"/>
            <a:r>
              <a:rPr lang="en-US" sz="2000" dirty="0"/>
              <a:t>{ P’(</a:t>
            </a:r>
            <a:r>
              <a:rPr lang="en-US" sz="2000" dirty="0" err="1"/>
              <a:t>t</a:t>
            </a:r>
            <a:r>
              <a:rPr lang="en-US" sz="2000" baseline="-25000" dirty="0" err="1"/>
              <a:t>i</a:t>
            </a:r>
            <a:r>
              <a:rPr lang="en-US" sz="2000" dirty="0"/>
              <a:t>) }</a:t>
            </a:r>
          </a:p>
        </p:txBody>
      </p:sp>
      <p:sp>
        <p:nvSpPr>
          <p:cNvPr id="53" name="Arrow: Curved Left 52">
            <a:extLst>
              <a:ext uri="{FF2B5EF4-FFF2-40B4-BE49-F238E27FC236}">
                <a16:creationId xmlns:a16="http://schemas.microsoft.com/office/drawing/2014/main" id="{75763DFF-9D18-46D0-AA71-4D8CFAC2254E}"/>
              </a:ext>
            </a:extLst>
          </p:cNvPr>
          <p:cNvSpPr/>
          <p:nvPr/>
        </p:nvSpPr>
        <p:spPr>
          <a:xfrm>
            <a:off x="2125759" y="3353957"/>
            <a:ext cx="743197" cy="926233"/>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4" name="Arrow: Curved Left 53">
            <a:extLst>
              <a:ext uri="{FF2B5EF4-FFF2-40B4-BE49-F238E27FC236}">
                <a16:creationId xmlns:a16="http://schemas.microsoft.com/office/drawing/2014/main" id="{34D1EF82-C90D-4F6B-B4E0-522997738CCC}"/>
              </a:ext>
            </a:extLst>
          </p:cNvPr>
          <p:cNvSpPr/>
          <p:nvPr/>
        </p:nvSpPr>
        <p:spPr>
          <a:xfrm flipH="1">
            <a:off x="5376519" y="3353957"/>
            <a:ext cx="765481" cy="926233"/>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5" name="Arrow: Right 54">
            <a:extLst>
              <a:ext uri="{FF2B5EF4-FFF2-40B4-BE49-F238E27FC236}">
                <a16:creationId xmlns:a16="http://schemas.microsoft.com/office/drawing/2014/main" id="{EDC33C36-4C5E-4D86-8285-BF8CAFC15182}"/>
              </a:ext>
            </a:extLst>
          </p:cNvPr>
          <p:cNvSpPr/>
          <p:nvPr/>
        </p:nvSpPr>
        <p:spPr>
          <a:xfrm rot="1761103">
            <a:off x="2111218" y="4413177"/>
            <a:ext cx="725283" cy="339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6" name="Arrow: Right 55">
            <a:extLst>
              <a:ext uri="{FF2B5EF4-FFF2-40B4-BE49-F238E27FC236}">
                <a16:creationId xmlns:a16="http://schemas.microsoft.com/office/drawing/2014/main" id="{33A122C6-D2B9-4DFB-855F-2640EAF7D63E}"/>
              </a:ext>
            </a:extLst>
          </p:cNvPr>
          <p:cNvSpPr/>
          <p:nvPr/>
        </p:nvSpPr>
        <p:spPr>
          <a:xfrm rot="8894080">
            <a:off x="5381732" y="4450270"/>
            <a:ext cx="813011" cy="339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pic>
        <p:nvPicPr>
          <p:cNvPr id="57" name="Picture 56">
            <a:extLst>
              <a:ext uri="{FF2B5EF4-FFF2-40B4-BE49-F238E27FC236}">
                <a16:creationId xmlns:a16="http://schemas.microsoft.com/office/drawing/2014/main" id="{4AB968F3-AEB2-47CC-94DC-1AC89F3A92E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871351" y="5913502"/>
            <a:ext cx="580386" cy="749313"/>
          </a:xfrm>
          <a:prstGeom prst="rect">
            <a:avLst/>
          </a:prstGeom>
        </p:spPr>
      </p:pic>
      <p:sp>
        <p:nvSpPr>
          <p:cNvPr id="58" name="TextBox 57">
            <a:extLst>
              <a:ext uri="{FF2B5EF4-FFF2-40B4-BE49-F238E27FC236}">
                <a16:creationId xmlns:a16="http://schemas.microsoft.com/office/drawing/2014/main" id="{659E09AC-3EF1-4523-B103-896B1BA4F10D}"/>
              </a:ext>
            </a:extLst>
          </p:cNvPr>
          <p:cNvSpPr txBox="1"/>
          <p:nvPr/>
        </p:nvSpPr>
        <p:spPr>
          <a:xfrm>
            <a:off x="4455000" y="6037467"/>
            <a:ext cx="1687000" cy="584775"/>
          </a:xfrm>
          <a:prstGeom prst="rect">
            <a:avLst/>
          </a:prstGeom>
          <a:noFill/>
        </p:spPr>
        <p:txBody>
          <a:bodyPr wrap="none" rtlCol="0">
            <a:spAutoFit/>
          </a:bodyPr>
          <a:lstStyle/>
          <a:p>
            <a:r>
              <a:rPr lang="en-US" sz="1600" dirty="0"/>
              <a:t>Ranked List of</a:t>
            </a:r>
          </a:p>
          <a:p>
            <a:r>
              <a:rPr lang="en-US" sz="1600" dirty="0"/>
              <a:t>Repair Candidates</a:t>
            </a:r>
          </a:p>
        </p:txBody>
      </p:sp>
      <p:sp>
        <p:nvSpPr>
          <p:cNvPr id="59" name="Arrow: Right 58">
            <a:extLst>
              <a:ext uri="{FF2B5EF4-FFF2-40B4-BE49-F238E27FC236}">
                <a16:creationId xmlns:a16="http://schemas.microsoft.com/office/drawing/2014/main" id="{59D25B6D-589D-4292-AFF3-7CB3B0522375}"/>
              </a:ext>
            </a:extLst>
          </p:cNvPr>
          <p:cNvSpPr/>
          <p:nvPr/>
        </p:nvSpPr>
        <p:spPr>
          <a:xfrm rot="5400000">
            <a:off x="3875593" y="5383298"/>
            <a:ext cx="494290" cy="339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0" name="Rectangle 59">
            <a:extLst>
              <a:ext uri="{FF2B5EF4-FFF2-40B4-BE49-F238E27FC236}">
                <a16:creationId xmlns:a16="http://schemas.microsoft.com/office/drawing/2014/main" id="{9B88D15E-199B-4702-BE08-39E9D4B45963}"/>
              </a:ext>
            </a:extLst>
          </p:cNvPr>
          <p:cNvSpPr/>
          <p:nvPr/>
        </p:nvSpPr>
        <p:spPr>
          <a:xfrm>
            <a:off x="2411710" y="1814654"/>
            <a:ext cx="3421199" cy="3701829"/>
          </a:xfrm>
          <a:prstGeom prst="rect">
            <a:avLst/>
          </a:prstGeom>
          <a:noFill/>
          <a:ln w="38100">
            <a:prstDash val="lg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1" name="TextBox 60">
            <a:extLst>
              <a:ext uri="{FF2B5EF4-FFF2-40B4-BE49-F238E27FC236}">
                <a16:creationId xmlns:a16="http://schemas.microsoft.com/office/drawing/2014/main" id="{2B91AD76-E54B-4975-8A91-C3D344723896}"/>
              </a:ext>
            </a:extLst>
          </p:cNvPr>
          <p:cNvSpPr txBox="1"/>
          <p:nvPr/>
        </p:nvSpPr>
        <p:spPr>
          <a:xfrm>
            <a:off x="2387600" y="1823931"/>
            <a:ext cx="3550684" cy="461665"/>
          </a:xfrm>
          <a:prstGeom prst="rect">
            <a:avLst/>
          </a:prstGeom>
          <a:noFill/>
          <a:ln>
            <a:noFill/>
          </a:ln>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n-US" sz="2400" dirty="0">
                <a:solidFill>
                  <a:srgbClr val="0070C0"/>
                </a:solidFill>
              </a:rPr>
              <a:t>TRIP</a:t>
            </a:r>
            <a:r>
              <a:rPr lang="en-US" dirty="0">
                <a:solidFill>
                  <a:srgbClr val="0070C0"/>
                </a:solidFill>
              </a:rPr>
              <a:t> </a:t>
            </a:r>
            <a:r>
              <a:rPr lang="en-US" sz="1400" dirty="0">
                <a:solidFill>
                  <a:srgbClr val="0070C0"/>
                </a:solidFill>
              </a:rPr>
              <a:t>(Test Repair with Intent Preservation)</a:t>
            </a:r>
            <a:endParaRPr lang="en-US" dirty="0">
              <a:solidFill>
                <a:srgbClr val="0070C0"/>
              </a:solidFill>
            </a:endParaRPr>
          </a:p>
        </p:txBody>
      </p:sp>
      <p:sp>
        <p:nvSpPr>
          <p:cNvPr id="3" name="Rectangle 2">
            <a:extLst>
              <a:ext uri="{FF2B5EF4-FFF2-40B4-BE49-F238E27FC236}">
                <a16:creationId xmlns:a16="http://schemas.microsoft.com/office/drawing/2014/main" id="{6C5EE676-0B0C-44F7-8531-B6DBB2F6C74E}"/>
              </a:ext>
            </a:extLst>
          </p:cNvPr>
          <p:cNvSpPr/>
          <p:nvPr/>
        </p:nvSpPr>
        <p:spPr>
          <a:xfrm>
            <a:off x="596764" y="1405301"/>
            <a:ext cx="7886699" cy="5257514"/>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661F6D19-7902-467A-8795-FDCDA861A554}"/>
              </a:ext>
            </a:extLst>
          </p:cNvPr>
          <p:cNvSpPr/>
          <p:nvPr/>
        </p:nvSpPr>
        <p:spPr>
          <a:xfrm>
            <a:off x="3057462" y="2509389"/>
            <a:ext cx="2130552" cy="833141"/>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a:t>Repair Candidate</a:t>
            </a:r>
          </a:p>
          <a:p>
            <a:pPr algn="ctr"/>
            <a:r>
              <a:rPr lang="en-US" dirty="0"/>
              <a:t>Generator</a:t>
            </a:r>
          </a:p>
        </p:txBody>
      </p:sp>
    </p:spTree>
    <p:extLst>
      <p:ext uri="{BB962C8B-B14F-4D97-AF65-F5344CB8AC3E}">
        <p14:creationId xmlns:p14="http://schemas.microsoft.com/office/powerpoint/2010/main" val="2967603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4A17B-128D-4F7D-84AC-71ED400F41ED}"/>
              </a:ext>
            </a:extLst>
          </p:cNvPr>
          <p:cNvSpPr>
            <a:spLocks noGrp="1"/>
          </p:cNvSpPr>
          <p:nvPr>
            <p:ph type="title"/>
          </p:nvPr>
        </p:nvSpPr>
        <p:spPr/>
        <p:txBody>
          <a:bodyPr/>
          <a:lstStyle/>
          <a:p>
            <a:r>
              <a:rPr lang="en-US" dirty="0"/>
              <a:t>Repair Candidate Generator</a:t>
            </a:r>
          </a:p>
        </p:txBody>
      </p:sp>
      <p:sp>
        <p:nvSpPr>
          <p:cNvPr id="4" name="Rectangle 3">
            <a:extLst>
              <a:ext uri="{FF2B5EF4-FFF2-40B4-BE49-F238E27FC236}">
                <a16:creationId xmlns:a16="http://schemas.microsoft.com/office/drawing/2014/main" id="{452E3CE3-1D22-45F5-848A-04AE75F7A4F8}"/>
              </a:ext>
            </a:extLst>
          </p:cNvPr>
          <p:cNvSpPr/>
          <p:nvPr/>
        </p:nvSpPr>
        <p:spPr>
          <a:xfrm>
            <a:off x="628650" y="1926404"/>
            <a:ext cx="1410770" cy="6780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Compare </a:t>
            </a:r>
          </a:p>
          <a:p>
            <a:pPr algn="ctr"/>
            <a:r>
              <a:rPr lang="en-US" dirty="0"/>
              <a:t>P and P’</a:t>
            </a:r>
          </a:p>
        </p:txBody>
      </p:sp>
      <p:sp>
        <p:nvSpPr>
          <p:cNvPr id="5" name="Rectangle 4">
            <a:extLst>
              <a:ext uri="{FF2B5EF4-FFF2-40B4-BE49-F238E27FC236}">
                <a16:creationId xmlns:a16="http://schemas.microsoft.com/office/drawing/2014/main" id="{433F8958-2243-47CA-8292-0D295CFA47E5}"/>
              </a:ext>
            </a:extLst>
          </p:cNvPr>
          <p:cNvSpPr/>
          <p:nvPr/>
        </p:nvSpPr>
        <p:spPr>
          <a:xfrm>
            <a:off x="3388118" y="1926403"/>
            <a:ext cx="1410770" cy="6780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Analyze</a:t>
            </a:r>
          </a:p>
          <a:p>
            <a:pPr algn="ctr"/>
            <a:r>
              <a:rPr lang="en-US" dirty="0"/>
              <a:t>Broken Test</a:t>
            </a:r>
          </a:p>
        </p:txBody>
      </p:sp>
      <p:sp>
        <p:nvSpPr>
          <p:cNvPr id="6" name="Rectangle 5">
            <a:extLst>
              <a:ext uri="{FF2B5EF4-FFF2-40B4-BE49-F238E27FC236}">
                <a16:creationId xmlns:a16="http://schemas.microsoft.com/office/drawing/2014/main" id="{2C8EAC7F-68DD-407F-AD1E-2D3DB9050C47}"/>
              </a:ext>
            </a:extLst>
          </p:cNvPr>
          <p:cNvSpPr/>
          <p:nvPr/>
        </p:nvSpPr>
        <p:spPr>
          <a:xfrm>
            <a:off x="6147585" y="1921264"/>
            <a:ext cx="1410770" cy="6780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Generate</a:t>
            </a:r>
          </a:p>
          <a:p>
            <a:pPr algn="ctr"/>
            <a:r>
              <a:rPr lang="en-US" dirty="0"/>
              <a:t>Candidates</a:t>
            </a:r>
          </a:p>
        </p:txBody>
      </p:sp>
      <p:sp>
        <p:nvSpPr>
          <p:cNvPr id="12" name="Arrow: Right 11">
            <a:extLst>
              <a:ext uri="{FF2B5EF4-FFF2-40B4-BE49-F238E27FC236}">
                <a16:creationId xmlns:a16="http://schemas.microsoft.com/office/drawing/2014/main" id="{0393931E-E5BE-4053-8C18-A509F782F527}"/>
              </a:ext>
            </a:extLst>
          </p:cNvPr>
          <p:cNvSpPr/>
          <p:nvPr/>
        </p:nvSpPr>
        <p:spPr>
          <a:xfrm>
            <a:off x="2309331" y="2090787"/>
            <a:ext cx="827070" cy="339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3" name="Arrow: Right 12">
            <a:extLst>
              <a:ext uri="{FF2B5EF4-FFF2-40B4-BE49-F238E27FC236}">
                <a16:creationId xmlns:a16="http://schemas.microsoft.com/office/drawing/2014/main" id="{6CF37DF1-300D-443E-8DDD-7D264A94E6E7}"/>
              </a:ext>
            </a:extLst>
          </p:cNvPr>
          <p:cNvSpPr/>
          <p:nvPr/>
        </p:nvSpPr>
        <p:spPr>
          <a:xfrm>
            <a:off x="5133012" y="2090787"/>
            <a:ext cx="827070" cy="339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Tree>
    <p:extLst>
      <p:ext uri="{BB962C8B-B14F-4D97-AF65-F5344CB8AC3E}">
        <p14:creationId xmlns:p14="http://schemas.microsoft.com/office/powerpoint/2010/main" val="54772395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4A17B-128D-4F7D-84AC-71ED400F41ED}"/>
              </a:ext>
            </a:extLst>
          </p:cNvPr>
          <p:cNvSpPr>
            <a:spLocks noGrp="1"/>
          </p:cNvSpPr>
          <p:nvPr>
            <p:ph type="title"/>
          </p:nvPr>
        </p:nvSpPr>
        <p:spPr/>
        <p:txBody>
          <a:bodyPr/>
          <a:lstStyle/>
          <a:p>
            <a:r>
              <a:rPr lang="en-US" dirty="0"/>
              <a:t>Repair Candidate Generator</a:t>
            </a:r>
          </a:p>
        </p:txBody>
      </p:sp>
      <p:sp>
        <p:nvSpPr>
          <p:cNvPr id="4" name="Rectangle 3">
            <a:extLst>
              <a:ext uri="{FF2B5EF4-FFF2-40B4-BE49-F238E27FC236}">
                <a16:creationId xmlns:a16="http://schemas.microsoft.com/office/drawing/2014/main" id="{452E3CE3-1D22-45F5-848A-04AE75F7A4F8}"/>
              </a:ext>
            </a:extLst>
          </p:cNvPr>
          <p:cNvSpPr/>
          <p:nvPr/>
        </p:nvSpPr>
        <p:spPr>
          <a:xfrm>
            <a:off x="628650" y="1926404"/>
            <a:ext cx="1410770" cy="6780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Compare </a:t>
            </a:r>
          </a:p>
          <a:p>
            <a:pPr algn="ctr"/>
            <a:r>
              <a:rPr lang="en-US" dirty="0"/>
              <a:t>P and P’</a:t>
            </a:r>
          </a:p>
        </p:txBody>
      </p:sp>
      <p:sp>
        <p:nvSpPr>
          <p:cNvPr id="5" name="Rectangle 4">
            <a:extLst>
              <a:ext uri="{FF2B5EF4-FFF2-40B4-BE49-F238E27FC236}">
                <a16:creationId xmlns:a16="http://schemas.microsoft.com/office/drawing/2014/main" id="{433F8958-2243-47CA-8292-0D295CFA47E5}"/>
              </a:ext>
            </a:extLst>
          </p:cNvPr>
          <p:cNvSpPr/>
          <p:nvPr/>
        </p:nvSpPr>
        <p:spPr>
          <a:xfrm>
            <a:off x="3388118" y="1926403"/>
            <a:ext cx="1410770" cy="6780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Analyze</a:t>
            </a:r>
          </a:p>
          <a:p>
            <a:pPr algn="ctr"/>
            <a:r>
              <a:rPr lang="en-US" dirty="0"/>
              <a:t>Broken Test</a:t>
            </a:r>
          </a:p>
        </p:txBody>
      </p:sp>
      <p:sp>
        <p:nvSpPr>
          <p:cNvPr id="6" name="Rectangle 5">
            <a:extLst>
              <a:ext uri="{FF2B5EF4-FFF2-40B4-BE49-F238E27FC236}">
                <a16:creationId xmlns:a16="http://schemas.microsoft.com/office/drawing/2014/main" id="{2C8EAC7F-68DD-407F-AD1E-2D3DB9050C47}"/>
              </a:ext>
            </a:extLst>
          </p:cNvPr>
          <p:cNvSpPr/>
          <p:nvPr/>
        </p:nvSpPr>
        <p:spPr>
          <a:xfrm>
            <a:off x="6147585" y="1921264"/>
            <a:ext cx="1410770" cy="6780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Generate</a:t>
            </a:r>
          </a:p>
          <a:p>
            <a:pPr algn="ctr"/>
            <a:r>
              <a:rPr lang="en-US" dirty="0"/>
              <a:t>Candidates</a:t>
            </a:r>
          </a:p>
        </p:txBody>
      </p:sp>
      <p:sp>
        <p:nvSpPr>
          <p:cNvPr id="12" name="Arrow: Right 11">
            <a:extLst>
              <a:ext uri="{FF2B5EF4-FFF2-40B4-BE49-F238E27FC236}">
                <a16:creationId xmlns:a16="http://schemas.microsoft.com/office/drawing/2014/main" id="{0393931E-E5BE-4053-8C18-A509F782F527}"/>
              </a:ext>
            </a:extLst>
          </p:cNvPr>
          <p:cNvSpPr/>
          <p:nvPr/>
        </p:nvSpPr>
        <p:spPr>
          <a:xfrm>
            <a:off x="2309331" y="2090787"/>
            <a:ext cx="827070" cy="339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3" name="Arrow: Right 12">
            <a:extLst>
              <a:ext uri="{FF2B5EF4-FFF2-40B4-BE49-F238E27FC236}">
                <a16:creationId xmlns:a16="http://schemas.microsoft.com/office/drawing/2014/main" id="{6CF37DF1-300D-443E-8DDD-7D264A94E6E7}"/>
              </a:ext>
            </a:extLst>
          </p:cNvPr>
          <p:cNvSpPr/>
          <p:nvPr/>
        </p:nvSpPr>
        <p:spPr>
          <a:xfrm>
            <a:off x="5133012" y="2090787"/>
            <a:ext cx="827070" cy="339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grpSp>
        <p:nvGrpSpPr>
          <p:cNvPr id="28" name="Group 27">
            <a:extLst>
              <a:ext uri="{FF2B5EF4-FFF2-40B4-BE49-F238E27FC236}">
                <a16:creationId xmlns:a16="http://schemas.microsoft.com/office/drawing/2014/main" id="{29764435-2748-4A09-AB98-45B29363592F}"/>
              </a:ext>
            </a:extLst>
          </p:cNvPr>
          <p:cNvGrpSpPr/>
          <p:nvPr/>
        </p:nvGrpSpPr>
        <p:grpSpPr>
          <a:xfrm>
            <a:off x="4300764" y="3474046"/>
            <a:ext cx="3613443" cy="2054946"/>
            <a:chOff x="398615" y="3758857"/>
            <a:chExt cx="3613443" cy="2054946"/>
          </a:xfrm>
        </p:grpSpPr>
        <p:pic>
          <p:nvPicPr>
            <p:cNvPr id="8" name="Picture 7">
              <a:extLst>
                <a:ext uri="{FF2B5EF4-FFF2-40B4-BE49-F238E27FC236}">
                  <a16:creationId xmlns:a16="http://schemas.microsoft.com/office/drawing/2014/main" id="{385623F9-7532-44A8-AC41-30BF379B23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615" y="3989443"/>
              <a:ext cx="3613443" cy="1824360"/>
            </a:xfrm>
            <a:prstGeom prst="rect">
              <a:avLst/>
            </a:prstGeom>
          </p:spPr>
        </p:pic>
        <p:sp>
          <p:nvSpPr>
            <p:cNvPr id="9" name="TextBox 8">
              <a:extLst>
                <a:ext uri="{FF2B5EF4-FFF2-40B4-BE49-F238E27FC236}">
                  <a16:creationId xmlns:a16="http://schemas.microsoft.com/office/drawing/2014/main" id="{3DF7471E-C437-402D-B773-30FCF1B589DC}"/>
                </a:ext>
              </a:extLst>
            </p:cNvPr>
            <p:cNvSpPr txBox="1"/>
            <p:nvPr/>
          </p:nvSpPr>
          <p:spPr>
            <a:xfrm>
              <a:off x="1304527" y="3758857"/>
              <a:ext cx="1557542" cy="369332"/>
            </a:xfrm>
            <a:prstGeom prst="rect">
              <a:avLst/>
            </a:prstGeom>
            <a:noFill/>
          </p:spPr>
          <p:txBody>
            <a:bodyPr wrap="none" rtlCol="0">
              <a:spAutoFit/>
            </a:bodyPr>
            <a:lstStyle/>
            <a:p>
              <a:r>
                <a:rPr lang="en-US" dirty="0"/>
                <a:t>Removed PPEs</a:t>
              </a:r>
            </a:p>
          </p:txBody>
        </p:sp>
      </p:grpSp>
      <p:grpSp>
        <p:nvGrpSpPr>
          <p:cNvPr id="7" name="Group 6">
            <a:extLst>
              <a:ext uri="{FF2B5EF4-FFF2-40B4-BE49-F238E27FC236}">
                <a16:creationId xmlns:a16="http://schemas.microsoft.com/office/drawing/2014/main" id="{5785AA80-02D2-42B0-9137-87CC8A546F22}"/>
              </a:ext>
            </a:extLst>
          </p:cNvPr>
          <p:cNvGrpSpPr/>
          <p:nvPr/>
        </p:nvGrpSpPr>
        <p:grpSpPr>
          <a:xfrm>
            <a:off x="4993992" y="3805265"/>
            <a:ext cx="1355949" cy="1531065"/>
            <a:chOff x="1091843" y="4090076"/>
            <a:chExt cx="1355949" cy="1531065"/>
          </a:xfrm>
        </p:grpSpPr>
        <p:sp>
          <p:nvSpPr>
            <p:cNvPr id="10" name="TextBox 9">
              <a:extLst>
                <a:ext uri="{FF2B5EF4-FFF2-40B4-BE49-F238E27FC236}">
                  <a16:creationId xmlns:a16="http://schemas.microsoft.com/office/drawing/2014/main" id="{061BC867-C2EC-4B29-BB3A-7D420994C567}"/>
                </a:ext>
              </a:extLst>
            </p:cNvPr>
            <p:cNvSpPr txBox="1"/>
            <p:nvPr/>
          </p:nvSpPr>
          <p:spPr>
            <a:xfrm>
              <a:off x="1091843" y="4090076"/>
              <a:ext cx="622286" cy="523220"/>
            </a:xfrm>
            <a:prstGeom prst="rect">
              <a:avLst/>
            </a:prstGeom>
            <a:noFill/>
          </p:spPr>
          <p:txBody>
            <a:bodyPr wrap="none" rtlCol="0">
              <a:spAutoFit/>
            </a:bodyPr>
            <a:lstStyle/>
            <a:p>
              <a:r>
                <a:rPr lang="en-US" sz="2800" dirty="0"/>
                <a:t>. . .</a:t>
              </a:r>
            </a:p>
          </p:txBody>
        </p:sp>
        <p:sp>
          <p:nvSpPr>
            <p:cNvPr id="15" name="TextBox 14">
              <a:extLst>
                <a:ext uri="{FF2B5EF4-FFF2-40B4-BE49-F238E27FC236}">
                  <a16:creationId xmlns:a16="http://schemas.microsoft.com/office/drawing/2014/main" id="{2DB7CF91-09CE-44B7-9561-FBF71A243575}"/>
                </a:ext>
              </a:extLst>
            </p:cNvPr>
            <p:cNvSpPr txBox="1"/>
            <p:nvPr/>
          </p:nvSpPr>
          <p:spPr>
            <a:xfrm>
              <a:off x="1091843" y="4728589"/>
              <a:ext cx="1355949" cy="369332"/>
            </a:xfrm>
            <a:prstGeom prst="rect">
              <a:avLst/>
            </a:prstGeom>
            <a:noFill/>
          </p:spPr>
          <p:txBody>
            <a:bodyPr wrap="none" rtlCol="0">
              <a:spAutoFit/>
            </a:bodyPr>
            <a:lstStyle/>
            <a:p>
              <a:r>
                <a:rPr lang="en-US" dirty="0" err="1"/>
                <a:t>Entities.map</a:t>
              </a:r>
              <a:endParaRPr lang="en-US" dirty="0"/>
            </a:p>
          </p:txBody>
        </p:sp>
        <p:sp>
          <p:nvSpPr>
            <p:cNvPr id="16" name="TextBox 15">
              <a:extLst>
                <a:ext uri="{FF2B5EF4-FFF2-40B4-BE49-F238E27FC236}">
                  <a16:creationId xmlns:a16="http://schemas.microsoft.com/office/drawing/2014/main" id="{9B572798-BFE6-44DC-827D-664A7EA566DC}"/>
                </a:ext>
              </a:extLst>
            </p:cNvPr>
            <p:cNvSpPr txBox="1"/>
            <p:nvPr/>
          </p:nvSpPr>
          <p:spPr>
            <a:xfrm>
              <a:off x="1091843" y="5097921"/>
              <a:ext cx="622286" cy="523220"/>
            </a:xfrm>
            <a:prstGeom prst="rect">
              <a:avLst/>
            </a:prstGeom>
            <a:noFill/>
          </p:spPr>
          <p:txBody>
            <a:bodyPr wrap="none" rtlCol="0">
              <a:spAutoFit/>
            </a:bodyPr>
            <a:lstStyle/>
            <a:p>
              <a:r>
                <a:rPr lang="en-US" sz="2800" dirty="0"/>
                <a:t>. . .</a:t>
              </a:r>
            </a:p>
          </p:txBody>
        </p:sp>
      </p:grpSp>
      <p:sp>
        <p:nvSpPr>
          <p:cNvPr id="20" name="Rectangle 19">
            <a:extLst>
              <a:ext uri="{FF2B5EF4-FFF2-40B4-BE49-F238E27FC236}">
                <a16:creationId xmlns:a16="http://schemas.microsoft.com/office/drawing/2014/main" id="{8B4AE7AC-9D30-4A35-A8B7-232CAB78F929}"/>
              </a:ext>
            </a:extLst>
          </p:cNvPr>
          <p:cNvSpPr/>
          <p:nvPr/>
        </p:nvSpPr>
        <p:spPr>
          <a:xfrm>
            <a:off x="477003" y="1795271"/>
            <a:ext cx="1712200" cy="928679"/>
          </a:xfrm>
          <a:prstGeom prst="rect">
            <a:avLst/>
          </a:prstGeom>
          <a:noFill/>
          <a:ln w="57150">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DEF25C0D-93B3-44CF-97AC-858FD2D88C2E}"/>
              </a:ext>
            </a:extLst>
          </p:cNvPr>
          <p:cNvGrpSpPr/>
          <p:nvPr/>
        </p:nvGrpSpPr>
        <p:grpSpPr>
          <a:xfrm>
            <a:off x="487889" y="4189408"/>
            <a:ext cx="3466261" cy="508739"/>
            <a:chOff x="309363" y="3042975"/>
            <a:chExt cx="3466261" cy="508739"/>
          </a:xfrm>
        </p:grpSpPr>
        <p:pic>
          <p:nvPicPr>
            <p:cNvPr id="21" name="Picture 20">
              <a:extLst>
                <a:ext uri="{FF2B5EF4-FFF2-40B4-BE49-F238E27FC236}">
                  <a16:creationId xmlns:a16="http://schemas.microsoft.com/office/drawing/2014/main" id="{7222EA51-4EC8-4A41-BEB6-1EAB84ECFD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9363" y="3042975"/>
              <a:ext cx="3376786" cy="508739"/>
            </a:xfrm>
            <a:prstGeom prst="rect">
              <a:avLst/>
            </a:prstGeom>
          </p:spPr>
        </p:pic>
        <p:sp>
          <p:nvSpPr>
            <p:cNvPr id="3" name="TextBox 2">
              <a:extLst>
                <a:ext uri="{FF2B5EF4-FFF2-40B4-BE49-F238E27FC236}">
                  <a16:creationId xmlns:a16="http://schemas.microsoft.com/office/drawing/2014/main" id="{C8EEED77-B18C-4100-BA2C-FE7D2E25EA3D}"/>
                </a:ext>
              </a:extLst>
            </p:cNvPr>
            <p:cNvSpPr txBox="1"/>
            <p:nvPr/>
          </p:nvSpPr>
          <p:spPr>
            <a:xfrm>
              <a:off x="398838" y="3104714"/>
              <a:ext cx="3376786" cy="369332"/>
            </a:xfrm>
            <a:prstGeom prst="rect">
              <a:avLst/>
            </a:prstGeom>
            <a:noFill/>
          </p:spPr>
          <p:txBody>
            <a:bodyPr wrap="none" rtlCol="0">
              <a:spAutoFit/>
            </a:bodyPr>
            <a:lstStyle/>
            <a:p>
              <a:r>
                <a:rPr lang="en-US" dirty="0"/>
                <a:t>Public Program Elements (PPEs)</a:t>
              </a:r>
            </a:p>
          </p:txBody>
        </p:sp>
      </p:grpSp>
    </p:spTree>
    <p:extLst>
      <p:ext uri="{BB962C8B-B14F-4D97-AF65-F5344CB8AC3E}">
        <p14:creationId xmlns:p14="http://schemas.microsoft.com/office/powerpoint/2010/main" val="3683889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4A17B-128D-4F7D-84AC-71ED400F41ED}"/>
              </a:ext>
            </a:extLst>
          </p:cNvPr>
          <p:cNvSpPr>
            <a:spLocks noGrp="1"/>
          </p:cNvSpPr>
          <p:nvPr>
            <p:ph type="title"/>
          </p:nvPr>
        </p:nvSpPr>
        <p:spPr/>
        <p:txBody>
          <a:bodyPr/>
          <a:lstStyle/>
          <a:p>
            <a:r>
              <a:rPr lang="en-US" dirty="0"/>
              <a:t>Repair Candidate Generator</a:t>
            </a:r>
          </a:p>
        </p:txBody>
      </p:sp>
      <p:sp>
        <p:nvSpPr>
          <p:cNvPr id="4" name="Rectangle 3">
            <a:extLst>
              <a:ext uri="{FF2B5EF4-FFF2-40B4-BE49-F238E27FC236}">
                <a16:creationId xmlns:a16="http://schemas.microsoft.com/office/drawing/2014/main" id="{452E3CE3-1D22-45F5-848A-04AE75F7A4F8}"/>
              </a:ext>
            </a:extLst>
          </p:cNvPr>
          <p:cNvSpPr/>
          <p:nvPr/>
        </p:nvSpPr>
        <p:spPr>
          <a:xfrm>
            <a:off x="628650" y="1926404"/>
            <a:ext cx="1410770" cy="6780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Compare </a:t>
            </a:r>
          </a:p>
          <a:p>
            <a:pPr algn="ctr"/>
            <a:r>
              <a:rPr lang="en-US" dirty="0"/>
              <a:t>P and P’</a:t>
            </a:r>
          </a:p>
        </p:txBody>
      </p:sp>
      <p:sp>
        <p:nvSpPr>
          <p:cNvPr id="5" name="Rectangle 4">
            <a:extLst>
              <a:ext uri="{FF2B5EF4-FFF2-40B4-BE49-F238E27FC236}">
                <a16:creationId xmlns:a16="http://schemas.microsoft.com/office/drawing/2014/main" id="{433F8958-2243-47CA-8292-0D295CFA47E5}"/>
              </a:ext>
            </a:extLst>
          </p:cNvPr>
          <p:cNvSpPr/>
          <p:nvPr/>
        </p:nvSpPr>
        <p:spPr>
          <a:xfrm>
            <a:off x="3388118" y="1926403"/>
            <a:ext cx="1410770" cy="6780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Analyze</a:t>
            </a:r>
          </a:p>
          <a:p>
            <a:pPr algn="ctr"/>
            <a:r>
              <a:rPr lang="en-US" dirty="0"/>
              <a:t>Broken Test</a:t>
            </a:r>
          </a:p>
        </p:txBody>
      </p:sp>
      <p:sp>
        <p:nvSpPr>
          <p:cNvPr id="6" name="Rectangle 5">
            <a:extLst>
              <a:ext uri="{FF2B5EF4-FFF2-40B4-BE49-F238E27FC236}">
                <a16:creationId xmlns:a16="http://schemas.microsoft.com/office/drawing/2014/main" id="{2C8EAC7F-68DD-407F-AD1E-2D3DB9050C47}"/>
              </a:ext>
            </a:extLst>
          </p:cNvPr>
          <p:cNvSpPr/>
          <p:nvPr/>
        </p:nvSpPr>
        <p:spPr>
          <a:xfrm>
            <a:off x="6147585" y="1921264"/>
            <a:ext cx="1410770" cy="6780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Generate</a:t>
            </a:r>
          </a:p>
          <a:p>
            <a:pPr algn="ctr"/>
            <a:r>
              <a:rPr lang="en-US" dirty="0"/>
              <a:t>Candidates</a:t>
            </a:r>
          </a:p>
        </p:txBody>
      </p:sp>
      <p:sp>
        <p:nvSpPr>
          <p:cNvPr id="12" name="Arrow: Right 11">
            <a:extLst>
              <a:ext uri="{FF2B5EF4-FFF2-40B4-BE49-F238E27FC236}">
                <a16:creationId xmlns:a16="http://schemas.microsoft.com/office/drawing/2014/main" id="{0393931E-E5BE-4053-8C18-A509F782F527}"/>
              </a:ext>
            </a:extLst>
          </p:cNvPr>
          <p:cNvSpPr/>
          <p:nvPr/>
        </p:nvSpPr>
        <p:spPr>
          <a:xfrm>
            <a:off x="2309331" y="2090787"/>
            <a:ext cx="827070" cy="339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3" name="Arrow: Right 12">
            <a:extLst>
              <a:ext uri="{FF2B5EF4-FFF2-40B4-BE49-F238E27FC236}">
                <a16:creationId xmlns:a16="http://schemas.microsoft.com/office/drawing/2014/main" id="{6CF37DF1-300D-443E-8DDD-7D264A94E6E7}"/>
              </a:ext>
            </a:extLst>
          </p:cNvPr>
          <p:cNvSpPr/>
          <p:nvPr/>
        </p:nvSpPr>
        <p:spPr>
          <a:xfrm>
            <a:off x="5133012" y="2090787"/>
            <a:ext cx="827070" cy="339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 name="Rectangle 6">
            <a:extLst>
              <a:ext uri="{FF2B5EF4-FFF2-40B4-BE49-F238E27FC236}">
                <a16:creationId xmlns:a16="http://schemas.microsoft.com/office/drawing/2014/main" id="{AB88C7B7-2A04-423B-B67E-5ACC867363FA}"/>
              </a:ext>
            </a:extLst>
          </p:cNvPr>
          <p:cNvSpPr/>
          <p:nvPr/>
        </p:nvSpPr>
        <p:spPr>
          <a:xfrm>
            <a:off x="333033" y="3041750"/>
            <a:ext cx="1758826" cy="294356"/>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0: Entities.&lt;</a:t>
            </a:r>
            <a:r>
              <a:rPr lang="en-US" sz="1600" dirty="0" err="1"/>
              <a:t>init</a:t>
            </a:r>
            <a:r>
              <a:rPr lang="en-US" sz="1600" dirty="0"/>
              <a:t>&gt;()</a:t>
            </a:r>
          </a:p>
        </p:txBody>
      </p:sp>
      <p:sp>
        <p:nvSpPr>
          <p:cNvPr id="14" name="Rectangle 13">
            <a:extLst>
              <a:ext uri="{FF2B5EF4-FFF2-40B4-BE49-F238E27FC236}">
                <a16:creationId xmlns:a16="http://schemas.microsoft.com/office/drawing/2014/main" id="{66393A9E-25BF-4364-B1DF-F20B6D88AF7C}"/>
              </a:ext>
            </a:extLst>
          </p:cNvPr>
          <p:cNvSpPr/>
          <p:nvPr/>
        </p:nvSpPr>
        <p:spPr>
          <a:xfrm>
            <a:off x="2309331" y="3043498"/>
            <a:ext cx="2665969" cy="292608"/>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2: </a:t>
            </a:r>
            <a:r>
              <a:rPr lang="en-US" sz="1600" dirty="0" err="1"/>
              <a:t>PrimitiveEntityMap</a:t>
            </a:r>
            <a:r>
              <a:rPr lang="en-US" sz="1600" dirty="0"/>
              <a:t>.&lt;</a:t>
            </a:r>
            <a:r>
              <a:rPr lang="en-US" sz="1600" dirty="0" err="1"/>
              <a:t>init</a:t>
            </a:r>
            <a:r>
              <a:rPr lang="en-US" sz="1600" dirty="0"/>
              <a:t>&gt;()</a:t>
            </a:r>
          </a:p>
        </p:txBody>
      </p:sp>
      <p:sp>
        <p:nvSpPr>
          <p:cNvPr id="16" name="Rectangle 15">
            <a:extLst>
              <a:ext uri="{FF2B5EF4-FFF2-40B4-BE49-F238E27FC236}">
                <a16:creationId xmlns:a16="http://schemas.microsoft.com/office/drawing/2014/main" id="{80C23EF3-263D-41A5-AF1D-4303D5A628C3}"/>
              </a:ext>
            </a:extLst>
          </p:cNvPr>
          <p:cNvSpPr/>
          <p:nvPr/>
        </p:nvSpPr>
        <p:spPr>
          <a:xfrm>
            <a:off x="483221" y="4684203"/>
            <a:ext cx="4155442" cy="292608"/>
          </a:xfrm>
          <a:prstGeom prst="rect">
            <a:avLst/>
          </a:prstGeom>
          <a:ln w="1905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FF0000"/>
                </a:solidFill>
              </a:rPr>
              <a:t>4: !set-field[Entities, map](Entities, </a:t>
            </a:r>
            <a:r>
              <a:rPr lang="en-US" sz="1600" dirty="0" err="1">
                <a:solidFill>
                  <a:srgbClr val="FF0000"/>
                </a:solidFill>
              </a:rPr>
              <a:t>EntityMap</a:t>
            </a:r>
            <a:r>
              <a:rPr lang="en-US" sz="1600" dirty="0">
                <a:solidFill>
                  <a:srgbClr val="FF0000"/>
                </a:solidFill>
              </a:rPr>
              <a:t>)</a:t>
            </a:r>
          </a:p>
        </p:txBody>
      </p:sp>
      <p:sp>
        <p:nvSpPr>
          <p:cNvPr id="9" name="Rectangle: Rounded Corners 8">
            <a:extLst>
              <a:ext uri="{FF2B5EF4-FFF2-40B4-BE49-F238E27FC236}">
                <a16:creationId xmlns:a16="http://schemas.microsoft.com/office/drawing/2014/main" id="{AFBE585A-0DF6-4EF7-8363-D93A04380154}"/>
              </a:ext>
            </a:extLst>
          </p:cNvPr>
          <p:cNvSpPr/>
          <p:nvPr/>
        </p:nvSpPr>
        <p:spPr>
          <a:xfrm>
            <a:off x="663822" y="3874750"/>
            <a:ext cx="1106301" cy="300257"/>
          </a:xfrm>
          <a:prstGeom prst="roundRect">
            <a:avLst/>
          </a:prstGeom>
          <a:ln w="19050">
            <a:prstDash val="lgDash"/>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1: Entities</a:t>
            </a:r>
          </a:p>
        </p:txBody>
      </p:sp>
      <p:sp>
        <p:nvSpPr>
          <p:cNvPr id="17" name="Rectangle: Rounded Corners 16">
            <a:extLst>
              <a:ext uri="{FF2B5EF4-FFF2-40B4-BE49-F238E27FC236}">
                <a16:creationId xmlns:a16="http://schemas.microsoft.com/office/drawing/2014/main" id="{74F0183C-8D9B-4176-A993-8D11042E91A5}"/>
              </a:ext>
            </a:extLst>
          </p:cNvPr>
          <p:cNvSpPr/>
          <p:nvPr/>
        </p:nvSpPr>
        <p:spPr>
          <a:xfrm>
            <a:off x="2628317" y="3881332"/>
            <a:ext cx="2038369" cy="292609"/>
          </a:xfrm>
          <a:prstGeom prst="roundRect">
            <a:avLst/>
          </a:prstGeom>
          <a:ln w="19050">
            <a:prstDash val="lgDash"/>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3: </a:t>
            </a:r>
            <a:r>
              <a:rPr lang="en-US" sz="1600" dirty="0" err="1"/>
              <a:t>PrimitiveEntityMap</a:t>
            </a:r>
            <a:endParaRPr lang="en-US" sz="1600" dirty="0"/>
          </a:p>
        </p:txBody>
      </p:sp>
      <p:sp>
        <p:nvSpPr>
          <p:cNvPr id="18" name="Rectangle: Rounded Corners 17">
            <a:extLst>
              <a:ext uri="{FF2B5EF4-FFF2-40B4-BE49-F238E27FC236}">
                <a16:creationId xmlns:a16="http://schemas.microsoft.com/office/drawing/2014/main" id="{9D90C11E-850A-48B0-BD26-70375FA19FD8}"/>
              </a:ext>
            </a:extLst>
          </p:cNvPr>
          <p:cNvSpPr/>
          <p:nvPr/>
        </p:nvSpPr>
        <p:spPr>
          <a:xfrm>
            <a:off x="2010223" y="5478343"/>
            <a:ext cx="1106301" cy="300257"/>
          </a:xfrm>
          <a:prstGeom prst="roundRect">
            <a:avLst/>
          </a:prstGeom>
          <a:ln w="19050">
            <a:prstDash val="lgDash"/>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5: Entities</a:t>
            </a:r>
          </a:p>
        </p:txBody>
      </p:sp>
      <p:cxnSp>
        <p:nvCxnSpPr>
          <p:cNvPr id="11" name="Straight Arrow Connector 10">
            <a:extLst>
              <a:ext uri="{FF2B5EF4-FFF2-40B4-BE49-F238E27FC236}">
                <a16:creationId xmlns:a16="http://schemas.microsoft.com/office/drawing/2014/main" id="{529A5766-9FFF-4C2C-9E83-A7D1E28B9A49}"/>
              </a:ext>
            </a:extLst>
          </p:cNvPr>
          <p:cNvCxnSpPr>
            <a:stCxn id="7" idx="2"/>
            <a:endCxn id="9" idx="0"/>
          </p:cNvCxnSpPr>
          <p:nvPr/>
        </p:nvCxnSpPr>
        <p:spPr>
          <a:xfrm>
            <a:off x="1212446" y="3336106"/>
            <a:ext cx="4527" cy="538644"/>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F785D231-340E-4FA1-A059-6C104BF76A16}"/>
              </a:ext>
            </a:extLst>
          </p:cNvPr>
          <p:cNvCxnSpPr>
            <a:stCxn id="14" idx="2"/>
            <a:endCxn id="17" idx="0"/>
          </p:cNvCxnSpPr>
          <p:nvPr/>
        </p:nvCxnSpPr>
        <p:spPr>
          <a:xfrm>
            <a:off x="3642316" y="3336106"/>
            <a:ext cx="5186" cy="54522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2160DBA1-A920-4499-A19D-516BB3C6A5B3}"/>
              </a:ext>
            </a:extLst>
          </p:cNvPr>
          <p:cNvCxnSpPr>
            <a:stCxn id="9" idx="2"/>
            <a:endCxn id="16" idx="0"/>
          </p:cNvCxnSpPr>
          <p:nvPr/>
        </p:nvCxnSpPr>
        <p:spPr>
          <a:xfrm>
            <a:off x="1216973" y="4175007"/>
            <a:ext cx="1343969" cy="50919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7A7122D7-F33C-4CBF-B45D-4EE240F2D2A6}"/>
              </a:ext>
            </a:extLst>
          </p:cNvPr>
          <p:cNvCxnSpPr>
            <a:stCxn id="17" idx="2"/>
            <a:endCxn id="16" idx="0"/>
          </p:cNvCxnSpPr>
          <p:nvPr/>
        </p:nvCxnSpPr>
        <p:spPr>
          <a:xfrm flipH="1">
            <a:off x="2560942" y="4173941"/>
            <a:ext cx="1086560" cy="51026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537364BD-DFC1-4661-98F3-98A896EAAF5E}"/>
              </a:ext>
            </a:extLst>
          </p:cNvPr>
          <p:cNvCxnSpPr>
            <a:stCxn id="16" idx="2"/>
            <a:endCxn id="18" idx="0"/>
          </p:cNvCxnSpPr>
          <p:nvPr/>
        </p:nvCxnSpPr>
        <p:spPr>
          <a:xfrm>
            <a:off x="2560942" y="4976811"/>
            <a:ext cx="2432" cy="50153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30" name="Rectangle 29">
            <a:extLst>
              <a:ext uri="{FF2B5EF4-FFF2-40B4-BE49-F238E27FC236}">
                <a16:creationId xmlns:a16="http://schemas.microsoft.com/office/drawing/2014/main" id="{0D04B273-F0C7-497C-BEC2-07EC69170498}"/>
              </a:ext>
            </a:extLst>
          </p:cNvPr>
          <p:cNvSpPr/>
          <p:nvPr/>
        </p:nvSpPr>
        <p:spPr>
          <a:xfrm>
            <a:off x="3249083" y="1795271"/>
            <a:ext cx="1712200" cy="928679"/>
          </a:xfrm>
          <a:prstGeom prst="rect">
            <a:avLst/>
          </a:prstGeom>
          <a:noFill/>
          <a:ln w="57150">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EEFA3CB-07A7-4A35-821C-839450948634}"/>
              </a:ext>
            </a:extLst>
          </p:cNvPr>
          <p:cNvSpPr/>
          <p:nvPr/>
        </p:nvSpPr>
        <p:spPr>
          <a:xfrm>
            <a:off x="711947" y="6251257"/>
            <a:ext cx="3716462" cy="292608"/>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tx1"/>
                </a:solidFill>
              </a:rPr>
              <a:t>6: Entities.fillWithHtml40Entities(Entities)</a:t>
            </a:r>
          </a:p>
        </p:txBody>
      </p:sp>
      <p:cxnSp>
        <p:nvCxnSpPr>
          <p:cNvPr id="33" name="Straight Arrow Connector 32">
            <a:extLst>
              <a:ext uri="{FF2B5EF4-FFF2-40B4-BE49-F238E27FC236}">
                <a16:creationId xmlns:a16="http://schemas.microsoft.com/office/drawing/2014/main" id="{65591BCB-F107-4D2D-A174-5E0651BDCCC0}"/>
              </a:ext>
            </a:extLst>
          </p:cNvPr>
          <p:cNvCxnSpPr>
            <a:cxnSpLocks/>
            <a:stCxn id="18" idx="2"/>
            <a:endCxn id="31" idx="0"/>
          </p:cNvCxnSpPr>
          <p:nvPr/>
        </p:nvCxnSpPr>
        <p:spPr>
          <a:xfrm>
            <a:off x="2563374" y="5778600"/>
            <a:ext cx="6804" cy="472657"/>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35" name="Rectangle 34">
            <a:extLst>
              <a:ext uri="{FF2B5EF4-FFF2-40B4-BE49-F238E27FC236}">
                <a16:creationId xmlns:a16="http://schemas.microsoft.com/office/drawing/2014/main" id="{422AA6C4-5557-428E-ABBB-93C0E49950E9}"/>
              </a:ext>
            </a:extLst>
          </p:cNvPr>
          <p:cNvSpPr/>
          <p:nvPr/>
        </p:nvSpPr>
        <p:spPr>
          <a:xfrm>
            <a:off x="477003" y="1795271"/>
            <a:ext cx="1712200" cy="928679"/>
          </a:xfrm>
          <a:prstGeom prst="rect">
            <a:avLst/>
          </a:prstGeom>
          <a:noFill/>
          <a:ln w="57150">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946E1734-A942-4DC7-877E-EF2D8750E7D4}"/>
              </a:ext>
            </a:extLst>
          </p:cNvPr>
          <p:cNvSpPr txBox="1"/>
          <p:nvPr/>
        </p:nvSpPr>
        <p:spPr>
          <a:xfrm>
            <a:off x="5420500" y="3142668"/>
            <a:ext cx="2853986" cy="1477328"/>
          </a:xfrm>
          <a:prstGeom prst="rect">
            <a:avLst/>
          </a:prstGeom>
          <a:noFill/>
        </p:spPr>
        <p:txBody>
          <a:bodyPr wrap="none" rtlCol="0">
            <a:spAutoFit/>
          </a:bodyPr>
          <a:lstStyle/>
          <a:p>
            <a:pPr marL="285750" indent="-285750">
              <a:buFont typeface="Arial" panose="020B0604020202020204" pitchFamily="34" charset="0"/>
              <a:buChar char="•"/>
            </a:pPr>
            <a:r>
              <a:rPr lang="en-US" dirty="0"/>
              <a:t>Parts that fail to compile</a:t>
            </a:r>
          </a:p>
          <a:p>
            <a:pPr marL="285750" indent="-285750">
              <a:buFont typeface="Arial" panose="020B0604020202020204" pitchFamily="34" charset="0"/>
              <a:buChar char="•"/>
            </a:pPr>
            <a:r>
              <a:rPr lang="en-US" dirty="0"/>
              <a:t>Parts that can be re-used</a:t>
            </a:r>
          </a:p>
          <a:p>
            <a:endParaRPr lang="en-US" dirty="0"/>
          </a:p>
          <a:p>
            <a:endParaRPr lang="en-US" dirty="0"/>
          </a:p>
          <a:p>
            <a:r>
              <a:rPr lang="en-US" dirty="0"/>
              <a:t>Data Flow Graph (DFG)</a:t>
            </a:r>
          </a:p>
        </p:txBody>
      </p:sp>
    </p:spTree>
    <p:extLst>
      <p:ext uri="{BB962C8B-B14F-4D97-AF65-F5344CB8AC3E}">
        <p14:creationId xmlns:p14="http://schemas.microsoft.com/office/powerpoint/2010/main" val="3580709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xit" presetSubtype="0" fill="hold" grpId="0" nodeType="withEffect">
                                  <p:stCondLst>
                                    <p:cond delay="0"/>
                                  </p:stCondLst>
                                  <p:childTnLst>
                                    <p:animEffect transition="out" filter="fade">
                                      <p:cBhvr>
                                        <p:cTn id="9" dur="500"/>
                                        <p:tgtEl>
                                          <p:spTgt spid="35"/>
                                        </p:tgtEl>
                                      </p:cBhvr>
                                    </p:animEffect>
                                    <p:set>
                                      <p:cBhvr>
                                        <p:cTn id="10" dur="1" fill="hold">
                                          <p:stCondLst>
                                            <p:cond delay="499"/>
                                          </p:stCondLst>
                                        </p:cTn>
                                        <p:tgtEl>
                                          <p:spTgt spid="3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animEffect transition="in" filter="fade">
                                      <p:cBhvr>
                                        <p:cTn id="15" dur="500"/>
                                        <p:tgtEl>
                                          <p:spTgt spid="8">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8">
                                            <p:txEl>
                                              <p:pRg st="1" end="1"/>
                                            </p:txEl>
                                          </p:spTgt>
                                        </p:tgtEl>
                                        <p:attrNameLst>
                                          <p:attrName>style.visibility</p:attrName>
                                        </p:attrNameLst>
                                      </p:cBhvr>
                                      <p:to>
                                        <p:strVal val="visible"/>
                                      </p:to>
                                    </p:set>
                                    <p:animEffect transition="in" filter="fade">
                                      <p:cBhvr>
                                        <p:cTn id="18" dur="500"/>
                                        <p:tgtEl>
                                          <p:spTgt spid="8">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animEffect transition="in" filter="fade">
                                      <p:cBhvr>
                                        <p:cTn id="23" dur="500"/>
                                        <p:tgtEl>
                                          <p:spTgt spid="8">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1"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par>
                                <p:cTn id="29" presetID="10" presetClass="entr" presetSubtype="0" fill="hold" grpId="1" nodeType="with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fade">
                                      <p:cBhvr>
                                        <p:cTn id="31" dur="500"/>
                                        <p:tgtEl>
                                          <p:spTgt spid="3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fade">
                                      <p:cBhvr>
                                        <p:cTn id="43" dur="500"/>
                                        <p:tgtEl>
                                          <p:spTgt spid="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500"/>
                                        <p:tgtEl>
                                          <p:spTgt spid="17"/>
                                        </p:tgtEl>
                                      </p:cBhvr>
                                    </p:animEffect>
                                  </p:childTnLst>
                                </p:cTn>
                              </p:par>
                              <p:par>
                                <p:cTn id="47" presetID="10" presetClass="entr" presetSubtype="0" fill="hold" nodeType="with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500"/>
                                        <p:tgtEl>
                                          <p:spTgt spid="11"/>
                                        </p:tgtEl>
                                      </p:cBhvr>
                                    </p:animEffect>
                                  </p:childTnLst>
                                </p:cTn>
                              </p:par>
                              <p:par>
                                <p:cTn id="50" presetID="10" presetClass="entr" presetSubtype="0" fill="hold" nodeType="with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fade">
                                      <p:cBhvr>
                                        <p:cTn id="52" dur="500"/>
                                        <p:tgtEl>
                                          <p:spTgt spid="22"/>
                                        </p:tgtEl>
                                      </p:cBhvr>
                                    </p:animEffect>
                                  </p:childTnLst>
                                </p:cTn>
                              </p:par>
                              <p:par>
                                <p:cTn id="53" presetID="10" presetClass="entr" presetSubtype="0" fill="hold" nodeType="with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fade">
                                      <p:cBhvr>
                                        <p:cTn id="55" dur="500"/>
                                        <p:tgtEl>
                                          <p:spTgt spid="24"/>
                                        </p:tgtEl>
                                      </p:cBhvr>
                                    </p:animEffect>
                                  </p:childTnLst>
                                </p:cTn>
                              </p:par>
                              <p:par>
                                <p:cTn id="56" presetID="10" presetClass="entr" presetSubtype="0" fill="hold" nodeType="with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fade">
                                      <p:cBhvr>
                                        <p:cTn id="58" dur="500"/>
                                        <p:tgtEl>
                                          <p:spTgt spid="26"/>
                                        </p:tgtEl>
                                      </p:cBhvr>
                                    </p:animEffect>
                                  </p:childTnLst>
                                </p:cTn>
                              </p:par>
                              <p:par>
                                <p:cTn id="59" presetID="10" presetClass="entr" presetSubtype="0" fill="hold" nodeType="withEffect">
                                  <p:stCondLst>
                                    <p:cond delay="0"/>
                                  </p:stCondLst>
                                  <p:childTnLst>
                                    <p:set>
                                      <p:cBhvr>
                                        <p:cTn id="60" dur="1" fill="hold">
                                          <p:stCondLst>
                                            <p:cond delay="0"/>
                                          </p:stCondLst>
                                        </p:cTn>
                                        <p:tgtEl>
                                          <p:spTgt spid="28"/>
                                        </p:tgtEl>
                                        <p:attrNameLst>
                                          <p:attrName>style.visibility</p:attrName>
                                        </p:attrNameLst>
                                      </p:cBhvr>
                                      <p:to>
                                        <p:strVal val="visible"/>
                                      </p:to>
                                    </p:set>
                                    <p:animEffect transition="in" filter="fade">
                                      <p:cBhvr>
                                        <p:cTn id="61" dur="500"/>
                                        <p:tgtEl>
                                          <p:spTgt spid="28"/>
                                        </p:tgtEl>
                                      </p:cBhvr>
                                    </p:animEffect>
                                  </p:childTnLst>
                                </p:cTn>
                              </p:par>
                              <p:par>
                                <p:cTn id="62" presetID="10" presetClass="entr" presetSubtype="0" fill="hold" nodeType="withEffect">
                                  <p:stCondLst>
                                    <p:cond delay="0"/>
                                  </p:stCondLst>
                                  <p:childTnLst>
                                    <p:set>
                                      <p:cBhvr>
                                        <p:cTn id="63" dur="1" fill="hold">
                                          <p:stCondLst>
                                            <p:cond delay="0"/>
                                          </p:stCondLst>
                                        </p:cTn>
                                        <p:tgtEl>
                                          <p:spTgt spid="33"/>
                                        </p:tgtEl>
                                        <p:attrNameLst>
                                          <p:attrName>style.visibility</p:attrName>
                                        </p:attrNameLst>
                                      </p:cBhvr>
                                      <p:to>
                                        <p:strVal val="visible"/>
                                      </p:to>
                                    </p:set>
                                    <p:animEffect transition="in" filter="fade">
                                      <p:cBhvr>
                                        <p:cTn id="64"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animBg="1"/>
      <p:bldP spid="16" grpId="0" animBg="1"/>
      <p:bldP spid="9" grpId="0" animBg="1"/>
      <p:bldP spid="17" grpId="0" animBg="1"/>
      <p:bldP spid="18" grpId="1" animBg="1"/>
      <p:bldP spid="30" grpId="0" animBg="1"/>
      <p:bldP spid="31" grpId="1" animBg="1"/>
      <p:bldP spid="3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4A17B-128D-4F7D-84AC-71ED400F41ED}"/>
              </a:ext>
            </a:extLst>
          </p:cNvPr>
          <p:cNvSpPr>
            <a:spLocks noGrp="1"/>
          </p:cNvSpPr>
          <p:nvPr>
            <p:ph type="title"/>
          </p:nvPr>
        </p:nvSpPr>
        <p:spPr/>
        <p:txBody>
          <a:bodyPr/>
          <a:lstStyle/>
          <a:p>
            <a:r>
              <a:rPr lang="en-US" dirty="0"/>
              <a:t>Repair Candidate Generator</a:t>
            </a:r>
          </a:p>
        </p:txBody>
      </p:sp>
      <p:grpSp>
        <p:nvGrpSpPr>
          <p:cNvPr id="15" name="Group 14">
            <a:extLst>
              <a:ext uri="{FF2B5EF4-FFF2-40B4-BE49-F238E27FC236}">
                <a16:creationId xmlns:a16="http://schemas.microsoft.com/office/drawing/2014/main" id="{428BFA77-0095-40F4-BC8F-84F2D3AEA189}"/>
              </a:ext>
            </a:extLst>
          </p:cNvPr>
          <p:cNvGrpSpPr/>
          <p:nvPr/>
        </p:nvGrpSpPr>
        <p:grpSpPr>
          <a:xfrm>
            <a:off x="333033" y="1795271"/>
            <a:ext cx="7941453" cy="4748594"/>
            <a:chOff x="333033" y="1795271"/>
            <a:chExt cx="7941453" cy="4748594"/>
          </a:xfrm>
        </p:grpSpPr>
        <p:sp>
          <p:nvSpPr>
            <p:cNvPr id="4" name="Rectangle 3">
              <a:extLst>
                <a:ext uri="{FF2B5EF4-FFF2-40B4-BE49-F238E27FC236}">
                  <a16:creationId xmlns:a16="http://schemas.microsoft.com/office/drawing/2014/main" id="{452E3CE3-1D22-45F5-848A-04AE75F7A4F8}"/>
                </a:ext>
              </a:extLst>
            </p:cNvPr>
            <p:cNvSpPr/>
            <p:nvPr/>
          </p:nvSpPr>
          <p:spPr>
            <a:xfrm>
              <a:off x="628650" y="1926404"/>
              <a:ext cx="1410770" cy="6780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Compare </a:t>
              </a:r>
            </a:p>
            <a:p>
              <a:pPr algn="ctr"/>
              <a:r>
                <a:rPr lang="en-US" dirty="0"/>
                <a:t>P and P’</a:t>
              </a:r>
            </a:p>
          </p:txBody>
        </p:sp>
        <p:sp>
          <p:nvSpPr>
            <p:cNvPr id="5" name="Rectangle 4">
              <a:extLst>
                <a:ext uri="{FF2B5EF4-FFF2-40B4-BE49-F238E27FC236}">
                  <a16:creationId xmlns:a16="http://schemas.microsoft.com/office/drawing/2014/main" id="{433F8958-2243-47CA-8292-0D295CFA47E5}"/>
                </a:ext>
              </a:extLst>
            </p:cNvPr>
            <p:cNvSpPr/>
            <p:nvPr/>
          </p:nvSpPr>
          <p:spPr>
            <a:xfrm>
              <a:off x="3388118" y="1926403"/>
              <a:ext cx="1410770" cy="6780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Analyze</a:t>
              </a:r>
            </a:p>
            <a:p>
              <a:pPr algn="ctr"/>
              <a:r>
                <a:rPr lang="en-US" dirty="0"/>
                <a:t>Broken Test</a:t>
              </a:r>
            </a:p>
          </p:txBody>
        </p:sp>
        <p:sp>
          <p:nvSpPr>
            <p:cNvPr id="6" name="Rectangle 5">
              <a:extLst>
                <a:ext uri="{FF2B5EF4-FFF2-40B4-BE49-F238E27FC236}">
                  <a16:creationId xmlns:a16="http://schemas.microsoft.com/office/drawing/2014/main" id="{2C8EAC7F-68DD-407F-AD1E-2D3DB9050C47}"/>
                </a:ext>
              </a:extLst>
            </p:cNvPr>
            <p:cNvSpPr/>
            <p:nvPr/>
          </p:nvSpPr>
          <p:spPr>
            <a:xfrm>
              <a:off x="6147585" y="1921264"/>
              <a:ext cx="1410770" cy="6780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Generate</a:t>
              </a:r>
            </a:p>
            <a:p>
              <a:pPr algn="ctr"/>
              <a:r>
                <a:rPr lang="en-US" dirty="0"/>
                <a:t>Candidates</a:t>
              </a:r>
            </a:p>
          </p:txBody>
        </p:sp>
        <p:sp>
          <p:nvSpPr>
            <p:cNvPr id="12" name="Arrow: Right 11">
              <a:extLst>
                <a:ext uri="{FF2B5EF4-FFF2-40B4-BE49-F238E27FC236}">
                  <a16:creationId xmlns:a16="http://schemas.microsoft.com/office/drawing/2014/main" id="{0393931E-E5BE-4053-8C18-A509F782F527}"/>
                </a:ext>
              </a:extLst>
            </p:cNvPr>
            <p:cNvSpPr/>
            <p:nvPr/>
          </p:nvSpPr>
          <p:spPr>
            <a:xfrm>
              <a:off x="2309331" y="2090787"/>
              <a:ext cx="827070" cy="339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3" name="Arrow: Right 12">
              <a:extLst>
                <a:ext uri="{FF2B5EF4-FFF2-40B4-BE49-F238E27FC236}">
                  <a16:creationId xmlns:a16="http://schemas.microsoft.com/office/drawing/2014/main" id="{6CF37DF1-300D-443E-8DDD-7D264A94E6E7}"/>
                </a:ext>
              </a:extLst>
            </p:cNvPr>
            <p:cNvSpPr/>
            <p:nvPr/>
          </p:nvSpPr>
          <p:spPr>
            <a:xfrm>
              <a:off x="5133012" y="2090787"/>
              <a:ext cx="827070" cy="339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 name="Rectangle 6">
              <a:extLst>
                <a:ext uri="{FF2B5EF4-FFF2-40B4-BE49-F238E27FC236}">
                  <a16:creationId xmlns:a16="http://schemas.microsoft.com/office/drawing/2014/main" id="{AB88C7B7-2A04-423B-B67E-5ACC867363FA}"/>
                </a:ext>
              </a:extLst>
            </p:cNvPr>
            <p:cNvSpPr/>
            <p:nvPr/>
          </p:nvSpPr>
          <p:spPr>
            <a:xfrm>
              <a:off x="333033" y="3041750"/>
              <a:ext cx="1758826" cy="294356"/>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0: Entities.&lt;</a:t>
              </a:r>
              <a:r>
                <a:rPr lang="en-US" sz="1600" dirty="0" err="1"/>
                <a:t>init</a:t>
              </a:r>
              <a:r>
                <a:rPr lang="en-US" sz="1600" dirty="0"/>
                <a:t>&gt;()</a:t>
              </a:r>
            </a:p>
          </p:txBody>
        </p:sp>
        <p:sp>
          <p:nvSpPr>
            <p:cNvPr id="14" name="Rectangle 13">
              <a:extLst>
                <a:ext uri="{FF2B5EF4-FFF2-40B4-BE49-F238E27FC236}">
                  <a16:creationId xmlns:a16="http://schemas.microsoft.com/office/drawing/2014/main" id="{66393A9E-25BF-4364-B1DF-F20B6D88AF7C}"/>
                </a:ext>
              </a:extLst>
            </p:cNvPr>
            <p:cNvSpPr/>
            <p:nvPr/>
          </p:nvSpPr>
          <p:spPr>
            <a:xfrm>
              <a:off x="2309331" y="3043498"/>
              <a:ext cx="2665969" cy="292608"/>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2: </a:t>
              </a:r>
              <a:r>
                <a:rPr lang="en-US" sz="1600" dirty="0" err="1"/>
                <a:t>PrimitiveEntityMap</a:t>
              </a:r>
              <a:r>
                <a:rPr lang="en-US" sz="1600" dirty="0"/>
                <a:t>.&lt;</a:t>
              </a:r>
              <a:r>
                <a:rPr lang="en-US" sz="1600" dirty="0" err="1"/>
                <a:t>init</a:t>
              </a:r>
              <a:r>
                <a:rPr lang="en-US" sz="1600" dirty="0"/>
                <a:t>&gt;()</a:t>
              </a:r>
            </a:p>
          </p:txBody>
        </p:sp>
        <p:sp>
          <p:nvSpPr>
            <p:cNvPr id="16" name="Rectangle 15">
              <a:extLst>
                <a:ext uri="{FF2B5EF4-FFF2-40B4-BE49-F238E27FC236}">
                  <a16:creationId xmlns:a16="http://schemas.microsoft.com/office/drawing/2014/main" id="{80C23EF3-263D-41A5-AF1D-4303D5A628C3}"/>
                </a:ext>
              </a:extLst>
            </p:cNvPr>
            <p:cNvSpPr/>
            <p:nvPr/>
          </p:nvSpPr>
          <p:spPr>
            <a:xfrm>
              <a:off x="483221" y="4684203"/>
              <a:ext cx="4155442" cy="292608"/>
            </a:xfrm>
            <a:prstGeom prst="rect">
              <a:avLst/>
            </a:prstGeom>
            <a:ln w="1905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FF0000"/>
                  </a:solidFill>
                </a:rPr>
                <a:t>4: !set-field[Entities, map](Entities, </a:t>
              </a:r>
              <a:r>
                <a:rPr lang="en-US" sz="1600" dirty="0" err="1">
                  <a:solidFill>
                    <a:srgbClr val="FF0000"/>
                  </a:solidFill>
                </a:rPr>
                <a:t>EntityMap</a:t>
              </a:r>
              <a:r>
                <a:rPr lang="en-US" sz="1600" dirty="0">
                  <a:solidFill>
                    <a:srgbClr val="FF0000"/>
                  </a:solidFill>
                </a:rPr>
                <a:t>)</a:t>
              </a:r>
            </a:p>
          </p:txBody>
        </p:sp>
        <p:sp>
          <p:nvSpPr>
            <p:cNvPr id="9" name="Rectangle: Rounded Corners 8">
              <a:extLst>
                <a:ext uri="{FF2B5EF4-FFF2-40B4-BE49-F238E27FC236}">
                  <a16:creationId xmlns:a16="http://schemas.microsoft.com/office/drawing/2014/main" id="{AFBE585A-0DF6-4EF7-8363-D93A04380154}"/>
                </a:ext>
              </a:extLst>
            </p:cNvPr>
            <p:cNvSpPr/>
            <p:nvPr/>
          </p:nvSpPr>
          <p:spPr>
            <a:xfrm>
              <a:off x="663822" y="3874750"/>
              <a:ext cx="1106301" cy="300257"/>
            </a:xfrm>
            <a:prstGeom prst="roundRect">
              <a:avLst/>
            </a:prstGeom>
            <a:ln w="19050">
              <a:prstDash val="lgDash"/>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1: Entities</a:t>
              </a:r>
            </a:p>
          </p:txBody>
        </p:sp>
        <p:sp>
          <p:nvSpPr>
            <p:cNvPr id="17" name="Rectangle: Rounded Corners 16">
              <a:extLst>
                <a:ext uri="{FF2B5EF4-FFF2-40B4-BE49-F238E27FC236}">
                  <a16:creationId xmlns:a16="http://schemas.microsoft.com/office/drawing/2014/main" id="{74F0183C-8D9B-4176-A993-8D11042E91A5}"/>
                </a:ext>
              </a:extLst>
            </p:cNvPr>
            <p:cNvSpPr/>
            <p:nvPr/>
          </p:nvSpPr>
          <p:spPr>
            <a:xfrm>
              <a:off x="2628317" y="3881332"/>
              <a:ext cx="2038369" cy="292609"/>
            </a:xfrm>
            <a:prstGeom prst="roundRect">
              <a:avLst/>
            </a:prstGeom>
            <a:ln w="19050">
              <a:prstDash val="lgDash"/>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3: </a:t>
              </a:r>
              <a:r>
                <a:rPr lang="en-US" sz="1600" dirty="0" err="1"/>
                <a:t>PrimitiveEntityMap</a:t>
              </a:r>
              <a:endParaRPr lang="en-US" sz="1600" dirty="0"/>
            </a:p>
          </p:txBody>
        </p:sp>
        <p:sp>
          <p:nvSpPr>
            <p:cNvPr id="18" name="Rectangle: Rounded Corners 17">
              <a:extLst>
                <a:ext uri="{FF2B5EF4-FFF2-40B4-BE49-F238E27FC236}">
                  <a16:creationId xmlns:a16="http://schemas.microsoft.com/office/drawing/2014/main" id="{9D90C11E-850A-48B0-BD26-70375FA19FD8}"/>
                </a:ext>
              </a:extLst>
            </p:cNvPr>
            <p:cNvSpPr/>
            <p:nvPr/>
          </p:nvSpPr>
          <p:spPr>
            <a:xfrm>
              <a:off x="2010223" y="5478343"/>
              <a:ext cx="1106301" cy="300257"/>
            </a:xfrm>
            <a:prstGeom prst="roundRect">
              <a:avLst/>
            </a:prstGeom>
            <a:ln w="19050">
              <a:prstDash val="lgDash"/>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5: Entities</a:t>
              </a:r>
            </a:p>
          </p:txBody>
        </p:sp>
        <p:cxnSp>
          <p:nvCxnSpPr>
            <p:cNvPr id="11" name="Straight Arrow Connector 10">
              <a:extLst>
                <a:ext uri="{FF2B5EF4-FFF2-40B4-BE49-F238E27FC236}">
                  <a16:creationId xmlns:a16="http://schemas.microsoft.com/office/drawing/2014/main" id="{529A5766-9FFF-4C2C-9E83-A7D1E28B9A49}"/>
                </a:ext>
              </a:extLst>
            </p:cNvPr>
            <p:cNvCxnSpPr>
              <a:stCxn id="7" idx="2"/>
              <a:endCxn id="9" idx="0"/>
            </p:cNvCxnSpPr>
            <p:nvPr/>
          </p:nvCxnSpPr>
          <p:spPr>
            <a:xfrm>
              <a:off x="1212446" y="3336106"/>
              <a:ext cx="4527" cy="538644"/>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F785D231-340E-4FA1-A059-6C104BF76A16}"/>
                </a:ext>
              </a:extLst>
            </p:cNvPr>
            <p:cNvCxnSpPr>
              <a:cxnSpLocks/>
              <a:stCxn id="14" idx="2"/>
              <a:endCxn id="17" idx="0"/>
            </p:cNvCxnSpPr>
            <p:nvPr/>
          </p:nvCxnSpPr>
          <p:spPr>
            <a:xfrm>
              <a:off x="3642316" y="3336106"/>
              <a:ext cx="5186" cy="54522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2160DBA1-A920-4499-A19D-516BB3C6A5B3}"/>
                </a:ext>
              </a:extLst>
            </p:cNvPr>
            <p:cNvCxnSpPr>
              <a:stCxn id="9" idx="2"/>
              <a:endCxn id="16" idx="0"/>
            </p:cNvCxnSpPr>
            <p:nvPr/>
          </p:nvCxnSpPr>
          <p:spPr>
            <a:xfrm>
              <a:off x="1216973" y="4175007"/>
              <a:ext cx="1343969" cy="50919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7A7122D7-F33C-4CBF-B45D-4EE240F2D2A6}"/>
                </a:ext>
              </a:extLst>
            </p:cNvPr>
            <p:cNvCxnSpPr>
              <a:cxnSpLocks/>
              <a:stCxn id="17" idx="2"/>
              <a:endCxn id="16" idx="0"/>
            </p:cNvCxnSpPr>
            <p:nvPr/>
          </p:nvCxnSpPr>
          <p:spPr>
            <a:xfrm flipH="1">
              <a:off x="2560942" y="4173941"/>
              <a:ext cx="1086560" cy="51026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537364BD-DFC1-4661-98F3-98A896EAAF5E}"/>
                </a:ext>
              </a:extLst>
            </p:cNvPr>
            <p:cNvCxnSpPr>
              <a:cxnSpLocks/>
              <a:stCxn id="16" idx="2"/>
              <a:endCxn id="18" idx="0"/>
            </p:cNvCxnSpPr>
            <p:nvPr/>
          </p:nvCxnSpPr>
          <p:spPr>
            <a:xfrm>
              <a:off x="2560942" y="4976811"/>
              <a:ext cx="2432" cy="50153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30" name="Rectangle 29">
              <a:extLst>
                <a:ext uri="{FF2B5EF4-FFF2-40B4-BE49-F238E27FC236}">
                  <a16:creationId xmlns:a16="http://schemas.microsoft.com/office/drawing/2014/main" id="{0D04B273-F0C7-497C-BEC2-07EC69170498}"/>
                </a:ext>
              </a:extLst>
            </p:cNvPr>
            <p:cNvSpPr/>
            <p:nvPr/>
          </p:nvSpPr>
          <p:spPr>
            <a:xfrm>
              <a:off x="3249083" y="1795271"/>
              <a:ext cx="1712200" cy="928679"/>
            </a:xfrm>
            <a:prstGeom prst="rect">
              <a:avLst/>
            </a:prstGeom>
            <a:noFill/>
            <a:ln w="57150">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EEFA3CB-07A7-4A35-821C-839450948634}"/>
                </a:ext>
              </a:extLst>
            </p:cNvPr>
            <p:cNvSpPr/>
            <p:nvPr/>
          </p:nvSpPr>
          <p:spPr>
            <a:xfrm>
              <a:off x="711947" y="6251257"/>
              <a:ext cx="3716462" cy="292608"/>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tx1"/>
                  </a:solidFill>
                </a:rPr>
                <a:t>6: Entities.fillWithHtml40Entities(Entities)</a:t>
              </a:r>
            </a:p>
          </p:txBody>
        </p:sp>
        <p:cxnSp>
          <p:nvCxnSpPr>
            <p:cNvPr id="33" name="Straight Arrow Connector 32">
              <a:extLst>
                <a:ext uri="{FF2B5EF4-FFF2-40B4-BE49-F238E27FC236}">
                  <a16:creationId xmlns:a16="http://schemas.microsoft.com/office/drawing/2014/main" id="{65591BCB-F107-4D2D-A174-5E0651BDCCC0}"/>
                </a:ext>
              </a:extLst>
            </p:cNvPr>
            <p:cNvCxnSpPr>
              <a:cxnSpLocks/>
              <a:stCxn id="18" idx="2"/>
              <a:endCxn id="31" idx="0"/>
            </p:cNvCxnSpPr>
            <p:nvPr/>
          </p:nvCxnSpPr>
          <p:spPr>
            <a:xfrm>
              <a:off x="2563374" y="5778600"/>
              <a:ext cx="6804" cy="472657"/>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946E1734-A942-4DC7-877E-EF2D8750E7D4}"/>
                </a:ext>
              </a:extLst>
            </p:cNvPr>
            <p:cNvSpPr txBox="1"/>
            <p:nvPr/>
          </p:nvSpPr>
          <p:spPr>
            <a:xfrm>
              <a:off x="5420500" y="3142668"/>
              <a:ext cx="2853986" cy="1477328"/>
            </a:xfrm>
            <a:prstGeom prst="rect">
              <a:avLst/>
            </a:prstGeom>
            <a:noFill/>
          </p:spPr>
          <p:txBody>
            <a:bodyPr wrap="none" rtlCol="0">
              <a:spAutoFit/>
            </a:bodyPr>
            <a:lstStyle/>
            <a:p>
              <a:pPr marL="285750" indent="-285750">
                <a:buFont typeface="Arial" panose="020B0604020202020204" pitchFamily="34" charset="0"/>
                <a:buChar char="•"/>
              </a:pPr>
              <a:r>
                <a:rPr lang="en-US" dirty="0"/>
                <a:t>Parts that fails to compile</a:t>
              </a:r>
            </a:p>
            <a:p>
              <a:pPr marL="285750" indent="-285750">
                <a:buFont typeface="Arial" panose="020B0604020202020204" pitchFamily="34" charset="0"/>
                <a:buChar char="•"/>
              </a:pPr>
              <a:r>
                <a:rPr lang="en-US" dirty="0"/>
                <a:t>Parts that can be re-used</a:t>
              </a:r>
            </a:p>
            <a:p>
              <a:endParaRPr lang="en-US" dirty="0"/>
            </a:p>
            <a:p>
              <a:endParaRPr lang="en-US" dirty="0"/>
            </a:p>
            <a:p>
              <a:r>
                <a:rPr lang="en-US" dirty="0"/>
                <a:t>Data Flow Graph (DFG)</a:t>
              </a:r>
            </a:p>
          </p:txBody>
        </p:sp>
      </p:grpSp>
      <p:pic>
        <p:nvPicPr>
          <p:cNvPr id="20" name="Picture 19">
            <a:extLst>
              <a:ext uri="{FF2B5EF4-FFF2-40B4-BE49-F238E27FC236}">
                <a16:creationId xmlns:a16="http://schemas.microsoft.com/office/drawing/2014/main" id="{FE7A5AAC-CBD5-4CB0-A653-F289CF1446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161" y="2770891"/>
            <a:ext cx="7438476" cy="3903171"/>
          </a:xfrm>
          <a:prstGeom prst="rect">
            <a:avLst/>
          </a:prstGeom>
        </p:spPr>
      </p:pic>
      <p:grpSp>
        <p:nvGrpSpPr>
          <p:cNvPr id="65" name="Group 64">
            <a:extLst>
              <a:ext uri="{FF2B5EF4-FFF2-40B4-BE49-F238E27FC236}">
                <a16:creationId xmlns:a16="http://schemas.microsoft.com/office/drawing/2014/main" id="{2E74D39B-BFB0-4656-A393-45ADEABEBFEB}"/>
              </a:ext>
            </a:extLst>
          </p:cNvPr>
          <p:cNvGrpSpPr/>
          <p:nvPr/>
        </p:nvGrpSpPr>
        <p:grpSpPr>
          <a:xfrm>
            <a:off x="1202176" y="4987950"/>
            <a:ext cx="2402958" cy="809252"/>
            <a:chOff x="1186418" y="4915483"/>
            <a:chExt cx="2402958" cy="809252"/>
          </a:xfrm>
          <a:solidFill>
            <a:srgbClr val="00B0F0"/>
          </a:solidFill>
        </p:grpSpPr>
        <p:sp>
          <p:nvSpPr>
            <p:cNvPr id="66" name="Rectangle 65">
              <a:extLst>
                <a:ext uri="{FF2B5EF4-FFF2-40B4-BE49-F238E27FC236}">
                  <a16:creationId xmlns:a16="http://schemas.microsoft.com/office/drawing/2014/main" id="{8B29FDE5-E9DD-4A16-A7CA-EAF54B0A4C97}"/>
                </a:ext>
              </a:extLst>
            </p:cNvPr>
            <p:cNvSpPr/>
            <p:nvPr/>
          </p:nvSpPr>
          <p:spPr>
            <a:xfrm>
              <a:off x="1186418" y="4919294"/>
              <a:ext cx="2402958" cy="80544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Isosceles Triangle 66">
              <a:extLst>
                <a:ext uri="{FF2B5EF4-FFF2-40B4-BE49-F238E27FC236}">
                  <a16:creationId xmlns:a16="http://schemas.microsoft.com/office/drawing/2014/main" id="{DD9B187F-7313-4EEB-9670-4306F8ED3FDD}"/>
                </a:ext>
              </a:extLst>
            </p:cNvPr>
            <p:cNvSpPr/>
            <p:nvPr/>
          </p:nvSpPr>
          <p:spPr>
            <a:xfrm rot="10800000">
              <a:off x="2131932" y="4915483"/>
              <a:ext cx="506612" cy="4367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8" name="Group 67">
            <a:extLst>
              <a:ext uri="{FF2B5EF4-FFF2-40B4-BE49-F238E27FC236}">
                <a16:creationId xmlns:a16="http://schemas.microsoft.com/office/drawing/2014/main" id="{D21AF447-24F1-4713-A675-8A9255FA621A}"/>
              </a:ext>
            </a:extLst>
          </p:cNvPr>
          <p:cNvGrpSpPr/>
          <p:nvPr/>
        </p:nvGrpSpPr>
        <p:grpSpPr>
          <a:xfrm>
            <a:off x="1196857" y="4039927"/>
            <a:ext cx="2408275" cy="1388489"/>
            <a:chOff x="1095153" y="2814681"/>
            <a:chExt cx="2408275" cy="1388489"/>
          </a:xfrm>
          <a:solidFill>
            <a:schemeClr val="accent2"/>
          </a:solidFill>
        </p:grpSpPr>
        <p:sp>
          <p:nvSpPr>
            <p:cNvPr id="69" name="Rectangle 68">
              <a:extLst>
                <a:ext uri="{FF2B5EF4-FFF2-40B4-BE49-F238E27FC236}">
                  <a16:creationId xmlns:a16="http://schemas.microsoft.com/office/drawing/2014/main" id="{B505B61A-D7AD-4481-9D72-D79753E8F8E2}"/>
                </a:ext>
              </a:extLst>
            </p:cNvPr>
            <p:cNvSpPr/>
            <p:nvPr/>
          </p:nvSpPr>
          <p:spPr>
            <a:xfrm>
              <a:off x="1095153" y="3087752"/>
              <a:ext cx="2408275" cy="68249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Isosceles Triangle 69">
              <a:extLst>
                <a:ext uri="{FF2B5EF4-FFF2-40B4-BE49-F238E27FC236}">
                  <a16:creationId xmlns:a16="http://schemas.microsoft.com/office/drawing/2014/main" id="{A4F883B5-3853-4A6B-9B47-120DECF0FD5A}"/>
                </a:ext>
              </a:extLst>
            </p:cNvPr>
            <p:cNvSpPr/>
            <p:nvPr/>
          </p:nvSpPr>
          <p:spPr>
            <a:xfrm rot="10800000">
              <a:off x="1447903" y="3087753"/>
              <a:ext cx="506612" cy="4367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Oval 70">
              <a:extLst>
                <a:ext uri="{FF2B5EF4-FFF2-40B4-BE49-F238E27FC236}">
                  <a16:creationId xmlns:a16="http://schemas.microsoft.com/office/drawing/2014/main" id="{F73583B6-87EA-4FDE-AF23-6EC6B14FB95B}"/>
                </a:ext>
              </a:extLst>
            </p:cNvPr>
            <p:cNvSpPr/>
            <p:nvPr/>
          </p:nvSpPr>
          <p:spPr>
            <a:xfrm>
              <a:off x="2614758" y="2814681"/>
              <a:ext cx="575857" cy="57585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72" name="Isosceles Triangle 71">
              <a:extLst>
                <a:ext uri="{FF2B5EF4-FFF2-40B4-BE49-F238E27FC236}">
                  <a16:creationId xmlns:a16="http://schemas.microsoft.com/office/drawing/2014/main" id="{02B51EEA-D501-41C5-9872-32BEED577797}"/>
                </a:ext>
              </a:extLst>
            </p:cNvPr>
            <p:cNvSpPr/>
            <p:nvPr/>
          </p:nvSpPr>
          <p:spPr>
            <a:xfrm rot="10800000">
              <a:off x="2045984" y="3766436"/>
              <a:ext cx="506612" cy="43673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3" name="Group 72">
            <a:extLst>
              <a:ext uri="{FF2B5EF4-FFF2-40B4-BE49-F238E27FC236}">
                <a16:creationId xmlns:a16="http://schemas.microsoft.com/office/drawing/2014/main" id="{CA31A487-723B-4A51-8F15-F2A234D76CC9}"/>
              </a:ext>
            </a:extLst>
          </p:cNvPr>
          <p:cNvGrpSpPr/>
          <p:nvPr/>
        </p:nvGrpSpPr>
        <p:grpSpPr>
          <a:xfrm>
            <a:off x="2405324" y="3630462"/>
            <a:ext cx="1201480" cy="985322"/>
            <a:chOff x="2301948" y="1460169"/>
            <a:chExt cx="1201480" cy="985322"/>
          </a:xfrm>
          <a:solidFill>
            <a:schemeClr val="accent6"/>
          </a:solidFill>
        </p:grpSpPr>
        <p:sp>
          <p:nvSpPr>
            <p:cNvPr id="74" name="Rectangle 73">
              <a:extLst>
                <a:ext uri="{FF2B5EF4-FFF2-40B4-BE49-F238E27FC236}">
                  <a16:creationId xmlns:a16="http://schemas.microsoft.com/office/drawing/2014/main" id="{705BB8D4-36A5-4B72-BC1E-C9F46FD7C1F8}"/>
                </a:ext>
              </a:extLst>
            </p:cNvPr>
            <p:cNvSpPr/>
            <p:nvPr/>
          </p:nvSpPr>
          <p:spPr>
            <a:xfrm>
              <a:off x="2301948" y="1460169"/>
              <a:ext cx="1201480" cy="68249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121922D5-7C9D-4767-A71A-B73F7828BB69}"/>
                </a:ext>
              </a:extLst>
            </p:cNvPr>
            <p:cNvSpPr/>
            <p:nvPr/>
          </p:nvSpPr>
          <p:spPr>
            <a:xfrm>
              <a:off x="2614759" y="1869634"/>
              <a:ext cx="575857" cy="5758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grpSp>
      <p:grpSp>
        <p:nvGrpSpPr>
          <p:cNvPr id="76" name="Group 75">
            <a:extLst>
              <a:ext uri="{FF2B5EF4-FFF2-40B4-BE49-F238E27FC236}">
                <a16:creationId xmlns:a16="http://schemas.microsoft.com/office/drawing/2014/main" id="{517E5055-DE86-4B9F-B6F7-1C4B09E0E9D3}"/>
              </a:ext>
            </a:extLst>
          </p:cNvPr>
          <p:cNvGrpSpPr/>
          <p:nvPr/>
        </p:nvGrpSpPr>
        <p:grpSpPr>
          <a:xfrm>
            <a:off x="1202175" y="3630462"/>
            <a:ext cx="1201480" cy="1119230"/>
            <a:chOff x="1456660" y="2301950"/>
            <a:chExt cx="898452" cy="836946"/>
          </a:xfrm>
        </p:grpSpPr>
        <p:sp>
          <p:nvSpPr>
            <p:cNvPr id="77" name="Rectangle 76">
              <a:extLst>
                <a:ext uri="{FF2B5EF4-FFF2-40B4-BE49-F238E27FC236}">
                  <a16:creationId xmlns:a16="http://schemas.microsoft.com/office/drawing/2014/main" id="{1FAB4F51-7A77-4A7B-A5DF-80195B814679}"/>
                </a:ext>
              </a:extLst>
            </p:cNvPr>
            <p:cNvSpPr/>
            <p:nvPr/>
          </p:nvSpPr>
          <p:spPr>
            <a:xfrm>
              <a:off x="1456660" y="2301950"/>
              <a:ext cx="898452" cy="5103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a:extLst>
                <a:ext uri="{FF2B5EF4-FFF2-40B4-BE49-F238E27FC236}">
                  <a16:creationId xmlns:a16="http://schemas.microsoft.com/office/drawing/2014/main" id="{33462814-C99D-4362-9FEF-75153358D80F}"/>
                </a:ext>
              </a:extLst>
            </p:cNvPr>
            <p:cNvSpPr/>
            <p:nvPr/>
          </p:nvSpPr>
          <p:spPr>
            <a:xfrm rot="10800000">
              <a:off x="1716467" y="2812312"/>
              <a:ext cx="378838" cy="32658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2" name="Group 91">
            <a:extLst>
              <a:ext uri="{FF2B5EF4-FFF2-40B4-BE49-F238E27FC236}">
                <a16:creationId xmlns:a16="http://schemas.microsoft.com/office/drawing/2014/main" id="{6332F053-3B69-44D1-8A24-6CC28F4EBBAC}"/>
              </a:ext>
            </a:extLst>
          </p:cNvPr>
          <p:cNvGrpSpPr/>
          <p:nvPr/>
        </p:nvGrpSpPr>
        <p:grpSpPr>
          <a:xfrm>
            <a:off x="4328348" y="3178005"/>
            <a:ext cx="2853986" cy="2994195"/>
            <a:chOff x="4328348" y="3178005"/>
            <a:chExt cx="2853986" cy="2994195"/>
          </a:xfrm>
        </p:grpSpPr>
        <p:grpSp>
          <p:nvGrpSpPr>
            <p:cNvPr id="79" name="Group 78">
              <a:extLst>
                <a:ext uri="{FF2B5EF4-FFF2-40B4-BE49-F238E27FC236}">
                  <a16:creationId xmlns:a16="http://schemas.microsoft.com/office/drawing/2014/main" id="{B82941FC-3337-407B-A935-B1BC9F53E9FE}"/>
                </a:ext>
              </a:extLst>
            </p:cNvPr>
            <p:cNvGrpSpPr/>
            <p:nvPr/>
          </p:nvGrpSpPr>
          <p:grpSpPr>
            <a:xfrm>
              <a:off x="4572000" y="3972692"/>
              <a:ext cx="2408275" cy="1388489"/>
              <a:chOff x="1095153" y="2814681"/>
              <a:chExt cx="2408275" cy="1388489"/>
            </a:xfrm>
            <a:solidFill>
              <a:schemeClr val="accent2"/>
            </a:solidFill>
          </p:grpSpPr>
          <p:sp>
            <p:nvSpPr>
              <p:cNvPr id="80" name="Rectangle 79">
                <a:extLst>
                  <a:ext uri="{FF2B5EF4-FFF2-40B4-BE49-F238E27FC236}">
                    <a16:creationId xmlns:a16="http://schemas.microsoft.com/office/drawing/2014/main" id="{E694DD88-E1F0-47A9-ABA7-CFF11AB74A54}"/>
                  </a:ext>
                </a:extLst>
              </p:cNvPr>
              <p:cNvSpPr/>
              <p:nvPr/>
            </p:nvSpPr>
            <p:spPr>
              <a:xfrm>
                <a:off x="1095153" y="3087752"/>
                <a:ext cx="2408275" cy="68249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Isosceles Triangle 80">
                <a:extLst>
                  <a:ext uri="{FF2B5EF4-FFF2-40B4-BE49-F238E27FC236}">
                    <a16:creationId xmlns:a16="http://schemas.microsoft.com/office/drawing/2014/main" id="{FA25A387-177B-40E0-A9A2-190AFB5196C6}"/>
                  </a:ext>
                </a:extLst>
              </p:cNvPr>
              <p:cNvSpPr/>
              <p:nvPr/>
            </p:nvSpPr>
            <p:spPr>
              <a:xfrm rot="10800000">
                <a:off x="1447903" y="3087753"/>
                <a:ext cx="506612" cy="43673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Oval 81">
                <a:extLst>
                  <a:ext uri="{FF2B5EF4-FFF2-40B4-BE49-F238E27FC236}">
                    <a16:creationId xmlns:a16="http://schemas.microsoft.com/office/drawing/2014/main" id="{49335AD2-19B3-4090-966C-8E5FF75846A1}"/>
                  </a:ext>
                </a:extLst>
              </p:cNvPr>
              <p:cNvSpPr/>
              <p:nvPr/>
            </p:nvSpPr>
            <p:spPr>
              <a:xfrm>
                <a:off x="2614758" y="2814681"/>
                <a:ext cx="575857" cy="57585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83" name="Isosceles Triangle 82">
                <a:extLst>
                  <a:ext uri="{FF2B5EF4-FFF2-40B4-BE49-F238E27FC236}">
                    <a16:creationId xmlns:a16="http://schemas.microsoft.com/office/drawing/2014/main" id="{D410283B-1A99-44C9-A269-261CD977449D}"/>
                  </a:ext>
                </a:extLst>
              </p:cNvPr>
              <p:cNvSpPr/>
              <p:nvPr/>
            </p:nvSpPr>
            <p:spPr>
              <a:xfrm rot="10800000">
                <a:off x="2045984" y="3766436"/>
                <a:ext cx="506612" cy="43673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1" name="Rectangle: Rounded Corners 20">
              <a:extLst>
                <a:ext uri="{FF2B5EF4-FFF2-40B4-BE49-F238E27FC236}">
                  <a16:creationId xmlns:a16="http://schemas.microsoft.com/office/drawing/2014/main" id="{2FE2E1D0-A8CE-4D34-87F8-9BFD1DDB1209}"/>
                </a:ext>
              </a:extLst>
            </p:cNvPr>
            <p:cNvSpPr/>
            <p:nvPr/>
          </p:nvSpPr>
          <p:spPr>
            <a:xfrm>
              <a:off x="4328348" y="3178005"/>
              <a:ext cx="2853986" cy="2994195"/>
            </a:xfrm>
            <a:prstGeom prst="roundRect">
              <a:avLst/>
            </a:prstGeom>
            <a:no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45939229-71F4-4FB1-A6B4-D63695BCE226}"/>
                </a:ext>
              </a:extLst>
            </p:cNvPr>
            <p:cNvSpPr txBox="1"/>
            <p:nvPr/>
          </p:nvSpPr>
          <p:spPr>
            <a:xfrm>
              <a:off x="4537720" y="3402371"/>
              <a:ext cx="2476832" cy="369332"/>
            </a:xfrm>
            <a:prstGeom prst="rect">
              <a:avLst/>
            </a:prstGeom>
            <a:noFill/>
          </p:spPr>
          <p:txBody>
            <a:bodyPr wrap="none" rtlCol="0">
              <a:spAutoFit/>
            </a:bodyPr>
            <a:lstStyle/>
            <a:p>
              <a:r>
                <a:rPr lang="en-US" dirty="0"/>
                <a:t>Input type requirements</a:t>
              </a:r>
            </a:p>
          </p:txBody>
        </p:sp>
        <p:sp>
          <p:nvSpPr>
            <p:cNvPr id="84" name="TextBox 83">
              <a:extLst>
                <a:ext uri="{FF2B5EF4-FFF2-40B4-BE49-F238E27FC236}">
                  <a16:creationId xmlns:a16="http://schemas.microsoft.com/office/drawing/2014/main" id="{53170301-7BF0-4C44-BB93-EA97CF3B9812}"/>
                </a:ext>
              </a:extLst>
            </p:cNvPr>
            <p:cNvSpPr txBox="1"/>
            <p:nvPr/>
          </p:nvSpPr>
          <p:spPr>
            <a:xfrm>
              <a:off x="5067448" y="5673017"/>
              <a:ext cx="1417376" cy="369332"/>
            </a:xfrm>
            <a:prstGeom prst="rect">
              <a:avLst/>
            </a:prstGeom>
            <a:noFill/>
          </p:spPr>
          <p:txBody>
            <a:bodyPr wrap="none" rtlCol="0">
              <a:spAutoFit/>
            </a:bodyPr>
            <a:lstStyle/>
            <a:p>
              <a:r>
                <a:rPr lang="en-US" dirty="0"/>
                <a:t>Output types</a:t>
              </a:r>
            </a:p>
          </p:txBody>
        </p:sp>
        <p:cxnSp>
          <p:nvCxnSpPr>
            <p:cNvPr id="86" name="Straight Arrow Connector 85">
              <a:extLst>
                <a:ext uri="{FF2B5EF4-FFF2-40B4-BE49-F238E27FC236}">
                  <a16:creationId xmlns:a16="http://schemas.microsoft.com/office/drawing/2014/main" id="{E1C510C7-5B44-4CDC-8B60-1AA79049FDFF}"/>
                </a:ext>
              </a:extLst>
            </p:cNvPr>
            <p:cNvCxnSpPr>
              <a:cxnSpLocks/>
              <a:stCxn id="25" idx="2"/>
            </p:cNvCxnSpPr>
            <p:nvPr/>
          </p:nvCxnSpPr>
          <p:spPr>
            <a:xfrm flipH="1">
              <a:off x="5157261" y="3771703"/>
              <a:ext cx="618875" cy="61126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F25FFAF5-5FA2-42E9-9327-B3ABD46CAA85}"/>
                </a:ext>
              </a:extLst>
            </p:cNvPr>
            <p:cNvCxnSpPr/>
            <p:nvPr/>
          </p:nvCxnSpPr>
          <p:spPr>
            <a:xfrm>
              <a:off x="5776136" y="3771703"/>
              <a:ext cx="603397" cy="55615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A0FAABCE-F1D4-4F93-9089-ED16CBE00EE0}"/>
                </a:ext>
              </a:extLst>
            </p:cNvPr>
            <p:cNvCxnSpPr>
              <a:stCxn id="84" idx="0"/>
            </p:cNvCxnSpPr>
            <p:nvPr/>
          </p:nvCxnSpPr>
          <p:spPr>
            <a:xfrm flipH="1" flipV="1">
              <a:off x="5755341" y="5055781"/>
              <a:ext cx="20795" cy="61723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93" name="TextBox 92">
            <a:extLst>
              <a:ext uri="{FF2B5EF4-FFF2-40B4-BE49-F238E27FC236}">
                <a16:creationId xmlns:a16="http://schemas.microsoft.com/office/drawing/2014/main" id="{F5A7E4A2-16C0-434F-A8C0-D1297FBFFC44}"/>
              </a:ext>
            </a:extLst>
          </p:cNvPr>
          <p:cNvSpPr txBox="1"/>
          <p:nvPr/>
        </p:nvSpPr>
        <p:spPr>
          <a:xfrm>
            <a:off x="1548580" y="3233146"/>
            <a:ext cx="490840" cy="369332"/>
          </a:xfrm>
          <a:prstGeom prst="rect">
            <a:avLst/>
          </a:prstGeom>
          <a:noFill/>
        </p:spPr>
        <p:txBody>
          <a:bodyPr wrap="none" rtlCol="0">
            <a:spAutoFit/>
          </a:bodyPr>
          <a:lstStyle/>
          <a:p>
            <a:r>
              <a:rPr lang="en-US" dirty="0"/>
              <a:t>①</a:t>
            </a:r>
          </a:p>
        </p:txBody>
      </p:sp>
      <p:sp>
        <p:nvSpPr>
          <p:cNvPr id="94" name="TextBox 93">
            <a:extLst>
              <a:ext uri="{FF2B5EF4-FFF2-40B4-BE49-F238E27FC236}">
                <a16:creationId xmlns:a16="http://schemas.microsoft.com/office/drawing/2014/main" id="{ACD65913-400F-4AAE-AEB8-6AFDBB643DF0}"/>
              </a:ext>
            </a:extLst>
          </p:cNvPr>
          <p:cNvSpPr txBox="1"/>
          <p:nvPr/>
        </p:nvSpPr>
        <p:spPr>
          <a:xfrm>
            <a:off x="2849526" y="3269512"/>
            <a:ext cx="490840" cy="369332"/>
          </a:xfrm>
          <a:prstGeom prst="rect">
            <a:avLst/>
          </a:prstGeom>
          <a:noFill/>
        </p:spPr>
        <p:txBody>
          <a:bodyPr wrap="none" rtlCol="0">
            <a:spAutoFit/>
          </a:bodyPr>
          <a:lstStyle/>
          <a:p>
            <a:r>
              <a:rPr lang="en-US" dirty="0"/>
              <a:t>②</a:t>
            </a:r>
          </a:p>
        </p:txBody>
      </p:sp>
      <p:sp>
        <p:nvSpPr>
          <p:cNvPr id="95" name="TextBox 94">
            <a:extLst>
              <a:ext uri="{FF2B5EF4-FFF2-40B4-BE49-F238E27FC236}">
                <a16:creationId xmlns:a16="http://schemas.microsoft.com/office/drawing/2014/main" id="{A5BC8FDE-A817-4D49-95A2-894D039B3B82}"/>
              </a:ext>
            </a:extLst>
          </p:cNvPr>
          <p:cNvSpPr txBox="1"/>
          <p:nvPr/>
        </p:nvSpPr>
        <p:spPr>
          <a:xfrm>
            <a:off x="775063" y="4469634"/>
            <a:ext cx="490840" cy="369332"/>
          </a:xfrm>
          <a:prstGeom prst="rect">
            <a:avLst/>
          </a:prstGeom>
          <a:noFill/>
        </p:spPr>
        <p:txBody>
          <a:bodyPr wrap="none" rtlCol="0">
            <a:spAutoFit/>
          </a:bodyPr>
          <a:lstStyle/>
          <a:p>
            <a:r>
              <a:rPr lang="en-US" dirty="0"/>
              <a:t>③</a:t>
            </a:r>
          </a:p>
        </p:txBody>
      </p:sp>
      <p:sp>
        <p:nvSpPr>
          <p:cNvPr id="96" name="TextBox 95">
            <a:extLst>
              <a:ext uri="{FF2B5EF4-FFF2-40B4-BE49-F238E27FC236}">
                <a16:creationId xmlns:a16="http://schemas.microsoft.com/office/drawing/2014/main" id="{929227A0-8FD9-4389-90AF-82F0F5A630B0}"/>
              </a:ext>
            </a:extLst>
          </p:cNvPr>
          <p:cNvSpPr txBox="1"/>
          <p:nvPr/>
        </p:nvSpPr>
        <p:spPr>
          <a:xfrm>
            <a:off x="2163460" y="5872347"/>
            <a:ext cx="490840" cy="369332"/>
          </a:xfrm>
          <a:prstGeom prst="rect">
            <a:avLst/>
          </a:prstGeom>
          <a:noFill/>
        </p:spPr>
        <p:txBody>
          <a:bodyPr wrap="none" rtlCol="0">
            <a:spAutoFit/>
          </a:bodyPr>
          <a:lstStyle/>
          <a:p>
            <a:r>
              <a:rPr lang="en-US" dirty="0"/>
              <a:t>④</a:t>
            </a:r>
          </a:p>
        </p:txBody>
      </p:sp>
      <p:sp>
        <p:nvSpPr>
          <p:cNvPr id="97" name="TextBox 96">
            <a:extLst>
              <a:ext uri="{FF2B5EF4-FFF2-40B4-BE49-F238E27FC236}">
                <a16:creationId xmlns:a16="http://schemas.microsoft.com/office/drawing/2014/main" id="{05D23AD5-59C9-4817-B24F-6A8E44EF990B}"/>
              </a:ext>
            </a:extLst>
          </p:cNvPr>
          <p:cNvSpPr txBox="1"/>
          <p:nvPr/>
        </p:nvSpPr>
        <p:spPr>
          <a:xfrm>
            <a:off x="1659542" y="4403866"/>
            <a:ext cx="1718740" cy="523220"/>
          </a:xfrm>
          <a:prstGeom prst="rect">
            <a:avLst/>
          </a:prstGeom>
          <a:noFill/>
        </p:spPr>
        <p:txBody>
          <a:bodyPr wrap="none" rtlCol="0">
            <a:spAutoFit/>
          </a:bodyPr>
          <a:lstStyle/>
          <a:p>
            <a:r>
              <a:rPr lang="en-US" sz="2800" dirty="0" err="1">
                <a:solidFill>
                  <a:schemeClr val="bg1"/>
                </a:solidFill>
              </a:rPr>
              <a:t>e.map</a:t>
            </a:r>
            <a:r>
              <a:rPr lang="en-US" sz="2800" dirty="0">
                <a:solidFill>
                  <a:schemeClr val="bg1"/>
                </a:solidFill>
              </a:rPr>
              <a:t> = ...</a:t>
            </a:r>
          </a:p>
        </p:txBody>
      </p:sp>
    </p:spTree>
    <p:extLst>
      <p:ext uri="{BB962C8B-B14F-4D97-AF65-F5344CB8AC3E}">
        <p14:creationId xmlns:p14="http://schemas.microsoft.com/office/powerpoint/2010/main" val="1399746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fade">
                                      <p:cBhvr>
                                        <p:cTn id="7" dur="500"/>
                                        <p:tgtEl>
                                          <p:spTgt spid="9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92"/>
                                        </p:tgtEl>
                                      </p:cBhvr>
                                    </p:animEffect>
                                    <p:set>
                                      <p:cBhvr>
                                        <p:cTn id="12" dur="1" fill="hold">
                                          <p:stCondLst>
                                            <p:cond delay="499"/>
                                          </p:stCondLst>
                                        </p:cTn>
                                        <p:tgtEl>
                                          <p:spTgt spid="92"/>
                                        </p:tgtEl>
                                        <p:attrNameLst>
                                          <p:attrName>style.visibility</p:attrName>
                                        </p:attrNameLst>
                                      </p:cBhvr>
                                      <p:to>
                                        <p:strVal val="hidden"/>
                                      </p:to>
                                    </p:set>
                                  </p:childTnLst>
                                </p:cTn>
                              </p:par>
                              <p:par>
                                <p:cTn id="13" presetID="10" presetClass="entr" presetSubtype="0" fill="hold" grpId="0" nodeType="withEffect">
                                  <p:stCondLst>
                                    <p:cond delay="0"/>
                                  </p:stCondLst>
                                  <p:childTnLst>
                                    <p:set>
                                      <p:cBhvr>
                                        <p:cTn id="14" dur="1" fill="hold">
                                          <p:stCondLst>
                                            <p:cond delay="0"/>
                                          </p:stCondLst>
                                        </p:cTn>
                                        <p:tgtEl>
                                          <p:spTgt spid="97"/>
                                        </p:tgtEl>
                                        <p:attrNameLst>
                                          <p:attrName>style.visibility</p:attrName>
                                        </p:attrNameLst>
                                      </p:cBhvr>
                                      <p:to>
                                        <p:strVal val="visible"/>
                                      </p:to>
                                    </p:set>
                                    <p:animEffect transition="in" filter="fade">
                                      <p:cBhvr>
                                        <p:cTn id="15"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10008</TotalTime>
  <Words>5412</Words>
  <Application>Microsoft Office PowerPoint</Application>
  <PresentationFormat>On-screen Show (4:3)</PresentationFormat>
  <Paragraphs>768</Paragraphs>
  <Slides>30</Slides>
  <Notes>30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Gill Sans Regular</vt:lpstr>
      <vt:lpstr>Arial</vt:lpstr>
      <vt:lpstr>Calibri</vt:lpstr>
      <vt:lpstr>Calibri Light</vt:lpstr>
      <vt:lpstr>Cambria Math</vt:lpstr>
      <vt:lpstr>Gill Sans Nova</vt:lpstr>
      <vt:lpstr>Wingdings</vt:lpstr>
      <vt:lpstr>Office Theme</vt:lpstr>
      <vt:lpstr>Intent-Preserving Test Repair</vt:lpstr>
      <vt:lpstr>Motivation</vt:lpstr>
      <vt:lpstr>Test Repair Example</vt:lpstr>
      <vt:lpstr>Our Approach</vt:lpstr>
      <vt:lpstr>Our Approach</vt:lpstr>
      <vt:lpstr>Repair Candidate Generator</vt:lpstr>
      <vt:lpstr>Repair Candidate Generator</vt:lpstr>
      <vt:lpstr>Repair Candidate Generator</vt:lpstr>
      <vt:lpstr>Repair Candidate Generator</vt:lpstr>
      <vt:lpstr>Repair Candidate Generator</vt:lpstr>
      <vt:lpstr>Repair Candidate Generator</vt:lpstr>
      <vt:lpstr>Repair Candidate Generator</vt:lpstr>
      <vt:lpstr>Repair Candidate Generator</vt:lpstr>
      <vt:lpstr>Repair Candidate Generator</vt:lpstr>
      <vt:lpstr>Test Intent Extractor</vt:lpstr>
      <vt:lpstr>Test Intent Extractor</vt:lpstr>
      <vt:lpstr>Test Intent Extractor</vt:lpstr>
      <vt:lpstr>Test Intent Comparator</vt:lpstr>
      <vt:lpstr>Test Intent Comparator</vt:lpstr>
      <vt:lpstr>Test Intent Comparator</vt:lpstr>
      <vt:lpstr>Test Intent Comparator</vt:lpstr>
      <vt:lpstr>Test Intent Comparator</vt:lpstr>
      <vt:lpstr>Test Intent Comparator</vt:lpstr>
      <vt:lpstr>Empirical Evaluation</vt:lpstr>
      <vt:lpstr>Empirical Evaluation</vt:lpstr>
      <vt:lpstr>Empirical Evaluation</vt:lpstr>
      <vt:lpstr>Empirical Evaluation</vt:lpstr>
      <vt:lpstr>PowerPoint Presentation</vt:lpstr>
      <vt:lpstr>Example Repairs</vt:lpstr>
      <vt:lpstr>Example Repairs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Intent-Preserving Test Repair</dc:title>
  <dc:creator>Xiangyu Li</dc:creator>
  <cp:lastModifiedBy>Xiangyu Li</cp:lastModifiedBy>
  <cp:revision>446</cp:revision>
  <dcterms:created xsi:type="dcterms:W3CDTF">2019-03-01T17:13:31Z</dcterms:created>
  <dcterms:modified xsi:type="dcterms:W3CDTF">2019-04-23T06:09:26Z</dcterms:modified>
</cp:coreProperties>
</file>