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269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70" r:id="rId20"/>
    <p:sldId id="272" r:id="rId21"/>
    <p:sldId id="280" r:id="rId22"/>
    <p:sldId id="281" r:id="rId23"/>
    <p:sldId id="278" r:id="rId24"/>
    <p:sldId id="279" r:id="rId25"/>
    <p:sldId id="273" r:id="rId26"/>
    <p:sldId id="287" r:id="rId27"/>
    <p:sldId id="291" r:id="rId28"/>
    <p:sldId id="288" r:id="rId29"/>
    <p:sldId id="289" r:id="rId30"/>
    <p:sldId id="286" r:id="rId31"/>
    <p:sldId id="290" r:id="rId32"/>
    <p:sldId id="302" r:id="rId33"/>
    <p:sldId id="299" r:id="rId34"/>
    <p:sldId id="303" r:id="rId35"/>
    <p:sldId id="304" r:id="rId36"/>
    <p:sldId id="305" r:id="rId37"/>
    <p:sldId id="306" r:id="rId38"/>
    <p:sldId id="307" r:id="rId39"/>
    <p:sldId id="300" r:id="rId40"/>
    <p:sldId id="293" r:id="rId41"/>
    <p:sldId id="282" r:id="rId42"/>
    <p:sldId id="294" r:id="rId43"/>
    <p:sldId id="298" r:id="rId44"/>
    <p:sldId id="325" r:id="rId45"/>
    <p:sldId id="271" r:id="rId46"/>
    <p:sldId id="262" r:id="rId47"/>
    <p:sldId id="263" r:id="rId48"/>
    <p:sldId id="264" r:id="rId49"/>
    <p:sldId id="268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6" autoAdjust="0"/>
    <p:restoredTop sz="87189" autoAdjust="0"/>
  </p:normalViewPr>
  <p:slideViewPr>
    <p:cSldViewPr snapToGrid="0">
      <p:cViewPr varScale="1">
        <p:scale>
          <a:sx n="85" d="100"/>
          <a:sy n="85" d="100"/>
        </p:scale>
        <p:origin x="10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26-Nov-17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26-Nov-17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26-Nov-17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26-Nov-17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26-Nov-17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26-Nov-17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21,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92889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3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</p:spTree>
    <p:extLst>
      <p:ext uri="{BB962C8B-B14F-4D97-AF65-F5344CB8AC3E}">
        <p14:creationId xmlns:p14="http://schemas.microsoft.com/office/powerpoint/2010/main" val="42281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9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</p:spTree>
    <p:extLst>
      <p:ext uri="{BB962C8B-B14F-4D97-AF65-F5344CB8AC3E}">
        <p14:creationId xmlns:p14="http://schemas.microsoft.com/office/powerpoint/2010/main" val="103821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60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</p:spTree>
    <p:extLst>
      <p:ext uri="{BB962C8B-B14F-4D97-AF65-F5344CB8AC3E}">
        <p14:creationId xmlns:p14="http://schemas.microsoft.com/office/powerpoint/2010/main" val="4750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322035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07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DA3793-9D6A-438A-92F2-8A639AFF4CC3}"/>
              </a:ext>
            </a:extLst>
          </p:cNvPr>
          <p:cNvSpPr txBox="1"/>
          <p:nvPr/>
        </p:nvSpPr>
        <p:spPr>
          <a:xfrm>
            <a:off x="4775200" y="2946400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9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952500" y="3467100"/>
            <a:ext cx="36195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</a:t>
            </a:r>
            <a:r>
              <a:rPr lang="pt-BR" err="1"/>
              <a:t>if</a:t>
            </a:r>
            <a:r>
              <a:rPr lang="pt-BR"/>
              <a:t>(x &gt; 10) {</a:t>
            </a:r>
          </a:p>
          <a:p>
            <a:r>
              <a:rPr lang="pt-BR"/>
              <a:t>	...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126A11-97C1-418E-8D7F-E4306E476705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802D60-2A63-43A8-9A8D-D100BA5FF8F8}"/>
              </a:ext>
            </a:extLst>
          </p:cNvPr>
          <p:cNvSpPr txBox="1"/>
          <p:nvPr/>
        </p:nvSpPr>
        <p:spPr>
          <a:xfrm>
            <a:off x="4773030" y="2946527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36C7AE-414C-4920-A7D7-937A6D596401}"/>
              </a:ext>
            </a:extLst>
          </p:cNvPr>
          <p:cNvSpPr txBox="1"/>
          <p:nvPr/>
        </p:nvSpPr>
        <p:spPr>
          <a:xfrm>
            <a:off x="6246293" y="483333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817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AAF3B-961D-4128-8271-90A488C43353}"/>
              </a:ext>
            </a:extLst>
          </p:cNvPr>
          <p:cNvSpPr txBox="1"/>
          <p:nvPr/>
        </p:nvSpPr>
        <p:spPr>
          <a:xfrm>
            <a:off x="838200" y="3228975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13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202829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95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5800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02057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02417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9838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</a:t>
            </a:r>
            <a:r>
              <a:rPr lang="en-US"/>
              <a:t>in some specification </a:t>
            </a:r>
            <a:r>
              <a:rPr lang="en-US" dirty="0"/>
              <a:t>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45332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462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18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13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99725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82586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14949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19805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451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68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27828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&gt;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0326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1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</a:t>
            </a:r>
            <a:r>
              <a:rPr lang="pt-BR" dirty="0" err="1"/>
              <a:t>infrastructure</a:t>
            </a:r>
            <a:r>
              <a:rPr lang="pt-BR" dirty="0"/>
              <a:t> </a:t>
            </a:r>
            <a:r>
              <a:rPr lang="pt-BR" dirty="0" err="1"/>
              <a:t>used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on-the-fly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3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Less effort on generating test inputs</a:t>
            </a:r>
          </a:p>
          <a:p>
            <a:r>
              <a:rPr lang="pt-BR" dirty="0"/>
              <a:t>Portability (Java)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Path explosion</a:t>
            </a:r>
          </a:p>
          <a:p>
            <a:r>
              <a:rPr lang="pt-BR" dirty="0"/>
              <a:t>Scalability</a:t>
            </a:r>
          </a:p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-it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4" name="Retângulo 4"/>
          <p:cNvSpPr/>
          <p:nvPr/>
        </p:nvSpPr>
        <p:spPr>
          <a:xfrm>
            <a:off x="2201408" y="5144366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155128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CBMC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 = x + 1</a:t>
            </a:r>
          </a:p>
          <a:p>
            <a:r>
              <a:rPr lang="en-US">
                <a:latin typeface="Consolas" panose="020B0609020204030204" pitchFamily="49" charset="0"/>
              </a:rPr>
              <a:t>if (x != 1) {</a:t>
            </a:r>
          </a:p>
          <a:p>
            <a:r>
              <a:rPr lang="en-US">
                <a:latin typeface="Consolas" panose="020B0609020204030204" pitchFamily="49" charset="0"/>
              </a:rPr>
              <a:t> x = 2;</a:t>
            </a:r>
          </a:p>
          <a:p>
            <a:r>
              <a:rPr lang="en-US">
                <a:latin typeface="Consolas" panose="020B0609020204030204" pitchFamily="49" charset="0"/>
              </a:rPr>
              <a:t> if (z) x++;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</a:t>
            </a:r>
          </a:p>
          <a:p>
            <a:r>
              <a:rPr lang="en-US">
                <a:latin typeface="Consolas" panose="020B0609020204030204" pitchFamily="49" charset="0"/>
              </a:rPr>
              <a:t>if 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!= 1) {</a:t>
            </a:r>
          </a:p>
          <a:p>
            <a:r>
              <a:rPr lang="en-US">
                <a:latin typeface="Consolas" panose="020B0609020204030204" pitchFamily="49" charset="0"/>
              </a:rPr>
              <a:t>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2;</a:t>
            </a:r>
          </a:p>
          <a:p>
            <a:r>
              <a:rPr lang="en-US">
                <a:latin typeface="Consolas" panose="020B0609020204030204" pitchFamily="49" charset="0"/>
              </a:rPr>
              <a:t> if 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+ 1;</a:t>
            </a:r>
          </a:p>
          <a:p>
            <a:r>
              <a:rPr lang="en-US">
                <a:latin typeface="Consolas" panose="020B0609020204030204" pitchFamily="49" charset="0"/>
              </a:rPr>
              <a:t> x4 = phi(x</a:t>
            </a:r>
            <a:r>
              <a:rPr lang="en-US" baseline="-25000">
                <a:latin typeface="Consolas" panose="020B0609020204030204" pitchFamily="49" charset="0"/>
              </a:rPr>
              <a:t>3,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x5 = phi(x</a:t>
            </a:r>
            <a:r>
              <a:rPr lang="en-US" baseline="-2500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assert (x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513410" y="274341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026908" y="1810512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latin typeface="Brush Script MT" panose="03060802040406070304" pitchFamily="66" charset="0"/>
              </a:rPr>
              <a:t>C</a:t>
            </a:r>
            <a:r>
              <a:rPr lang="en-US">
                <a:latin typeface="Consolas" panose="020B0609020204030204" pitchFamily="49" charset="0"/>
              </a:rPr>
              <a:t> := 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= 2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= 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+ 1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(z</a:t>
            </a:r>
            <a:r>
              <a:rPr lang="en-US" baseline="-25000"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 &amp;</a:t>
            </a:r>
          </a:p>
          <a:p>
            <a:r>
              <a:rPr lang="en-US">
                <a:latin typeface="Consolas" panose="020B0609020204030204" pitchFamily="49" charset="0"/>
              </a:rPr>
              <a:t>  x</a:t>
            </a:r>
            <a:r>
              <a:rPr lang="en-US" baseline="-25000">
                <a:latin typeface="Consolas" panose="020B0609020204030204" pitchFamily="49" charset="0"/>
              </a:rPr>
              <a:t>5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ite</a:t>
            </a:r>
            <a:r>
              <a:rPr lang="en-US">
                <a:latin typeface="Consolas" panose="020B0609020204030204" pitchFamily="49" charset="0"/>
              </a:rPr>
              <a:t>((x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!=1),x</a:t>
            </a:r>
            <a:r>
              <a:rPr lang="en-US" baseline="-25000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,x</a:t>
            </a:r>
            <a:r>
              <a:rPr lang="en-US" baseline="-25000"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Brush Script MT" panose="03060802040406070304" pitchFamily="66" charset="0"/>
              </a:rPr>
              <a:t>P</a:t>
            </a:r>
            <a:r>
              <a:rPr lang="en-US">
                <a:latin typeface="Consolas" panose="020B0609020204030204" pitchFamily="49" charset="0"/>
              </a:rPr>
              <a:t> := x</a:t>
            </a:r>
            <a:r>
              <a:rPr lang="en-US" baseline="-2500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 &lt;= 3;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>
            <a:endCxn id="11" idx="1"/>
          </p:cNvCxnSpPr>
          <p:nvPr/>
        </p:nvCxnSpPr>
        <p:spPr>
          <a:xfrm flipV="1">
            <a:off x="7001256" y="3337560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28" name="Conector de seta reta 27"/>
          <p:cNvCxnSpPr>
            <a:stCxn id="11" idx="3"/>
          </p:cNvCxnSpPr>
          <p:nvPr/>
        </p:nvCxnSpPr>
        <p:spPr>
          <a:xfrm flipV="1">
            <a:off x="11192256" y="2487090"/>
            <a:ext cx="1708332" cy="850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7067928" y="2600551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Logical </a:t>
            </a:r>
          </a:p>
          <a:p>
            <a:pPr algn="ctr"/>
            <a:r>
              <a:rPr lang="en-US"/>
              <a:t>Formula</a:t>
            </a:r>
          </a:p>
        </p:txBody>
      </p:sp>
      <p:cxnSp>
        <p:nvCxnSpPr>
          <p:cNvPr id="38" name="Conector de seta reta 37"/>
          <p:cNvCxnSpPr>
            <a:stCxn id="11" idx="3"/>
          </p:cNvCxnSpPr>
          <p:nvPr/>
        </p:nvCxnSpPr>
        <p:spPr>
          <a:xfrm>
            <a:off x="11192256" y="3337560"/>
            <a:ext cx="1728216" cy="758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[1] Clarke et al, DAC’03, </a:t>
            </a:r>
            <a:r>
              <a:rPr lang="en-US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/>
              <a:t>Challenges</a:t>
            </a:r>
          </a:p>
          <a:p>
            <a:pPr lvl="1"/>
            <a:r>
              <a:rPr lang="en-US"/>
              <a:t>Scalability: Formula can grow big!</a:t>
            </a:r>
          </a:p>
          <a:p>
            <a:pPr lvl="1"/>
            <a:r>
              <a:rPr lang="en-US"/>
              <a:t>Precision: Loops,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accent6"/>
                </a:solidFill>
                <a:sym typeface="Wingdings 2"/>
              </a:rPr>
              <a:t></a:t>
            </a:r>
            <a:endParaRPr lang="en-US" sz="360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rgbClr val="FF0000"/>
                </a:solidFill>
                <a:sym typeface="Wingdings 2"/>
              </a:rPr>
              <a:t>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368435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are encoded as Labeled Transition System (LTS)</a:t>
            </a:r>
          </a:p>
          <a:p>
            <a:pPr lvl="1"/>
            <a:r>
              <a:rPr lang="en-US" dirty="0"/>
              <a:t>Describe properties in some specification language (e.g., LTL, CTL)</a:t>
            </a:r>
          </a:p>
          <a:p>
            <a:pPr lvl="1"/>
            <a:r>
              <a:rPr lang="en-US" dirty="0"/>
              <a:t>Verify properties in LTS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07975" y="4853970"/>
            <a:ext cx="7159752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14217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gap between design and implementation</a:t>
            </a:r>
          </a:p>
          <a:p>
            <a:pPr lvl="1"/>
            <a:r>
              <a:rPr lang="en-US" dirty="0"/>
              <a:t>Correct design does not imply correct implementation</a:t>
            </a:r>
          </a:p>
          <a:p>
            <a:pPr lvl="1"/>
            <a:r>
              <a:rPr lang="en-US" dirty="0"/>
              <a:t>Systematic refinement of models is rare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2057400" y="353339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1354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r>
              <a:rPr lang="en-US" dirty="0"/>
              <a:t>State Representation: Explicit or Symbolic</a:t>
            </a:r>
          </a:p>
          <a:p>
            <a:pPr lvl="1"/>
            <a:r>
              <a:rPr lang="en-US" dirty="0"/>
              <a:t>Tradeoff between time and space</a:t>
            </a:r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Big source of problems. E.g., data races and deadlocks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416048" y="213969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10252</TotalTime>
  <Words>3776</Words>
  <Application>Microsoft Office PowerPoint</Application>
  <PresentationFormat>Widescreen</PresentationFormat>
  <Paragraphs>955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Model Checking (MC)</vt:lpstr>
      <vt:lpstr>Program Model Checking</vt:lpstr>
      <vt:lpstr>Program Model Checking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>Davino Junior</dc:creator>
  <cp:lastModifiedBy>Davino Junior</cp:lastModifiedBy>
  <cp:revision>243</cp:revision>
  <cp:lastPrinted>2017-10-24T15:03:52Z</cp:lastPrinted>
  <dcterms:created xsi:type="dcterms:W3CDTF">2012-07-27T01:16:44Z</dcterms:created>
  <dcterms:modified xsi:type="dcterms:W3CDTF">2017-11-27T02:58:50Z</dcterms:modified>
</cp:coreProperties>
</file>