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5" r:id="rId5"/>
    <p:sldId id="276" r:id="rId6"/>
    <p:sldId id="259" r:id="rId7"/>
    <p:sldId id="274" r:id="rId8"/>
    <p:sldId id="266" r:id="rId9"/>
    <p:sldId id="260" r:id="rId10"/>
    <p:sldId id="269" r:id="rId11"/>
    <p:sldId id="270" r:id="rId12"/>
    <p:sldId id="271" r:id="rId13"/>
    <p:sldId id="272" r:id="rId14"/>
    <p:sldId id="262" r:id="rId15"/>
    <p:sldId id="263" r:id="rId16"/>
    <p:sldId id="264" r:id="rId17"/>
    <p:sldId id="268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6" autoAdjust="0"/>
    <p:restoredTop sz="86833" autoAdjust="0"/>
  </p:normalViewPr>
  <p:slideViewPr>
    <p:cSldViewPr snapToGrid="0">
      <p:cViewPr>
        <p:scale>
          <a:sx n="83" d="100"/>
          <a:sy n="83" d="100"/>
        </p:scale>
        <p:origin x="-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EF8C-05DE-4EF1-B3D5-0FE0E7E6411E}" type="datetimeFigureOut">
              <a:rPr lang="en-US" smtClean="0"/>
              <a:t>25-Nov-17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A28C-25F3-4AA3-9620-7B93E7EDEB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463A-9E6F-40F4-A5F9-BE5B7336BBE0}" type="datetimeFigureOut">
              <a:rPr lang="en-US" smtClean="0"/>
              <a:t>25-Nov-17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134-AFFC-4877-846D-0D71DADB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403D-F9D5-4E12-9FC3-A142C89E8FE4}" type="datetime1">
              <a:rPr lang="en-US" smtClean="0"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945-34FB-4841-85EF-82FE234CE16D}" type="datetime1">
              <a:rPr lang="en-US" smtClean="0"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2040-6240-4480-B86B-46FD2270B915}" type="datetime1">
              <a:rPr lang="en-US" smtClean="0"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E4EC-DC2B-4063-90C4-2AAB316EFE42}" type="datetime1">
              <a:rPr lang="en-US" smtClean="0"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69-47C7-4569-933A-819CB0C63D49}" type="datetime1">
              <a:rPr lang="en-US" smtClean="0"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C984-AA3E-42FF-B0C7-BFAB32FF37DE}" type="datetime1">
              <a:rPr lang="en-US" smtClean="0"/>
              <a:t>25-Nov-17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E85C-7E1E-498C-B091-936310822C21}" type="datetime1">
              <a:rPr lang="en-US" smtClean="0"/>
              <a:t>25-Nov-17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078-E00E-4980-8268-C64DDD7EF834}" type="datetime1">
              <a:rPr lang="en-US" smtClean="0"/>
              <a:t>25-Nov-17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CACD-CFC9-4121-B51C-BF79103D5326}" type="datetime1">
              <a:rPr lang="en-US" smtClean="0"/>
              <a:t>25-Nov-17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B09-FBD4-4A88-B81D-9660505F98C6}" type="datetime1">
              <a:rPr lang="en-US" smtClean="0"/>
              <a:t>25-Nov-17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337B-8FB4-40EF-B0E7-B684B28D430D}" type="datetime1">
              <a:rPr lang="en-US" smtClean="0"/>
              <a:t>25-Nov-17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3BCD-6F12-4049-8D73-F3763E36230A}" type="datetime1">
              <a:rPr lang="en-US" smtClean="0"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damor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fish.arc.nasa.gov/trac/jpf/wiki/projects/jpf-symbc" TargetMode="External"/><Relationship Id="rId2" Type="http://schemas.openxmlformats.org/officeDocument/2006/relationships/hyperlink" Target="https://babelfish.arc.nasa.gov/trac/j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ffblue/cbm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45" y="1095375"/>
            <a:ext cx="11466542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Program Model Checking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275" y="3981449"/>
            <a:ext cx="9738985" cy="2141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 smtClean="0"/>
              <a:t>Davino</a:t>
            </a:r>
            <a:r>
              <a:rPr lang="en-US" sz="3200" dirty="0" smtClean="0"/>
              <a:t> Junior     Luis </a:t>
            </a:r>
            <a:r>
              <a:rPr lang="en-US" sz="3200" dirty="0" err="1" smtClean="0"/>
              <a:t>Melo</a:t>
            </a:r>
            <a:r>
              <a:rPr lang="en-US" sz="3200" dirty="0"/>
              <a:t> </a:t>
            </a:r>
            <a:r>
              <a:rPr lang="en-US" sz="3200" dirty="0" smtClean="0"/>
              <a:t>    Marcelo </a:t>
            </a:r>
            <a:r>
              <a:rPr lang="en-US" sz="3200" dirty="0" err="1"/>
              <a:t>d'Amorim</a:t>
            </a:r>
            <a:endParaRPr lang="en-US" sz="3200" dirty="0"/>
          </a:p>
          <a:p>
            <a:r>
              <a:rPr lang="en-US" sz="3200" dirty="0" err="1"/>
              <a:t>Universidade</a:t>
            </a:r>
            <a:r>
              <a:rPr lang="en-US" sz="3200" dirty="0"/>
              <a:t> Federal de Pernambuco (UFPE)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6457950"/>
            <a:ext cx="7574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SBMF Tutorial, November 21, </a:t>
            </a:r>
            <a:r>
              <a:rPr lang="en-US" dirty="0"/>
              <a:t>2017, </a:t>
            </a:r>
            <a:r>
              <a:rPr lang="en-US" dirty="0" smtClean="0"/>
              <a:t>Recife-PE, Brazil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Pathfinder (JPF)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Pathfinder (SPF)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CBMC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smtClean="0"/>
              <a:t>SE, inputs are symbolic</a:t>
            </a:r>
          </a:p>
          <a:p>
            <a:pPr lvl="1"/>
            <a:r>
              <a:rPr lang="en-US" dirty="0" smtClean="0"/>
              <a:t>But paths are not explored one-at-a-time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 of C [1]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414016"/>
            <a:ext cx="2350008" cy="18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= x + 1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(x != 1)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x = 2;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if (z) x++;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ssert (x &lt;= 3);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90060" y="214884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+ 1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!= 1)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= 2;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if (z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) 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x4 = phi(x</a:t>
            </a:r>
            <a:r>
              <a:rPr lang="en-US" baseline="-25000" dirty="0" smtClean="0">
                <a:latin typeface="Consolas" panose="020B0609020204030204" pitchFamily="49" charset="0"/>
              </a:rPr>
              <a:t>3,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x5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phi(x</a:t>
            </a:r>
            <a:r>
              <a:rPr lang="en-US" baseline="-25000" dirty="0" smtClean="0">
                <a:latin typeface="Consolas" panose="020B0609020204030204" pitchFamily="49" charset="0"/>
              </a:rPr>
              <a:t>4,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ssert (x</a:t>
            </a:r>
            <a:r>
              <a:rPr lang="en-US" baseline="-25000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&lt;= 3);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264408" y="334213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264408" y="2574434"/>
            <a:ext cx="100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goto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Clarke et al, DAC’03,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Behavioral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checking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8054340" y="211836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+ 1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!= 1)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= 2;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if (z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) 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x4 = phi(x</a:t>
            </a:r>
            <a:r>
              <a:rPr lang="en-US" baseline="-25000" dirty="0" smtClean="0">
                <a:latin typeface="Consolas" panose="020B0609020204030204" pitchFamily="49" charset="0"/>
              </a:rPr>
              <a:t>3,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x5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phi(x</a:t>
            </a:r>
            <a:r>
              <a:rPr lang="en-US" baseline="-25000" dirty="0" smtClean="0">
                <a:latin typeface="Consolas" panose="020B0609020204030204" pitchFamily="49" charset="0"/>
              </a:rPr>
              <a:t>4,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ssert (x</a:t>
            </a:r>
            <a:r>
              <a:rPr lang="en-US" baseline="-25000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&lt;= 3);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>
            <a:endCxn id="14" idx="1"/>
          </p:cNvCxnSpPr>
          <p:nvPr/>
        </p:nvCxnSpPr>
        <p:spPr>
          <a:xfrm>
            <a:off x="7028688" y="331165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277690" y="271293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</a:t>
            </a:r>
            <a:endParaRPr lang="en-US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0750296" y="3371539"/>
            <a:ext cx="15712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 of C [1]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Clarke et al, DAC’03,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Behavioral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checking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203192" y="258559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20387572">
            <a:off x="4856434" y="247564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Bit-Blasting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6650664" y="21344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solver</a:t>
            </a:r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7565064" y="258559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8202793" y="1665833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230845" y="256578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4203192" y="385429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6650664" y="432600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 solver</a:t>
            </a:r>
            <a:endParaRPr lang="en-US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7565064" y="478320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8202793" y="418507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230845" y="476338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037844" y="2091379"/>
            <a:ext cx="3165348" cy="305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Brush Script MT" panose="03060802040406070304" pitchFamily="66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:=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+ 1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= 2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smtClean="0">
                <a:latin typeface="Consolas" panose="020B0609020204030204" pitchFamily="49" charset="0"/>
              </a:rPr>
              <a:t>1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</a:rPr>
              <a:t>ite</a:t>
            </a:r>
            <a:r>
              <a:rPr lang="en-US" dirty="0" smtClean="0">
                <a:latin typeface="Consolas" panose="020B0609020204030204" pitchFamily="49" charset="0"/>
              </a:rPr>
              <a:t>(z</a:t>
            </a:r>
            <a:r>
              <a:rPr lang="en-US" baseline="-25000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,x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,x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)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ite</a:t>
            </a:r>
            <a:r>
              <a:rPr lang="en-US" dirty="0" smtClean="0">
                <a:latin typeface="Consolas" panose="020B0609020204030204" pitchFamily="49" charset="0"/>
              </a:rPr>
              <a:t>((x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!=1),x</a:t>
            </a:r>
            <a:r>
              <a:rPr lang="en-US" baseline="-25000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,x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Brush Script MT" panose="03060802040406070304" pitchFamily="66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 :=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&lt;=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rush Script MT" panose="03060802040406070304" pitchFamily="66" charset="0"/>
              </a:rPr>
              <a:t>C &amp; !</a:t>
            </a:r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>
            <a:endCxn id="17" idx="1"/>
          </p:cNvCxnSpPr>
          <p:nvPr/>
        </p:nvCxnSpPr>
        <p:spPr>
          <a:xfrm flipV="1">
            <a:off x="12192" y="3618427"/>
            <a:ext cx="1025652" cy="1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192" y="2820330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Logical </a:t>
            </a:r>
          </a:p>
          <a:p>
            <a:pPr algn="ctr"/>
            <a:r>
              <a:rPr lang="en-US" dirty="0" smtClean="0"/>
              <a:t>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 of C [1]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Clarke et al, DAC’03,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Behavioral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checking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5330952" y="1825625"/>
            <a:ext cx="6022848" cy="4351338"/>
          </a:xfrm>
        </p:spPr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Scalability: Formula can grow big!</a:t>
            </a:r>
          </a:p>
          <a:p>
            <a:pPr lvl="1"/>
            <a:r>
              <a:rPr lang="en-US" dirty="0" smtClean="0"/>
              <a:t>Precision: </a:t>
            </a:r>
            <a:r>
              <a:rPr lang="en-US" dirty="0" smtClean="0"/>
              <a:t>Pointers</a:t>
            </a:r>
            <a:r>
              <a:rPr lang="en-US" dirty="0" smtClean="0"/>
              <a:t>, reflection, etc.</a:t>
            </a:r>
            <a:endParaRPr lang="en-US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Bit-Blasting</a:t>
            </a:r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solver</a:t>
            </a:r>
            <a:endParaRPr lang="en-US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 solver</a:t>
            </a:r>
            <a:endParaRPr lang="en-US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" y="127381"/>
            <a:ext cx="10515600" cy="1325563"/>
          </a:xfrm>
        </p:spPr>
        <p:txBody>
          <a:bodyPr/>
          <a:lstStyle/>
          <a:p>
            <a:r>
              <a:rPr lang="en-US" dirty="0" smtClean="0"/>
              <a:t>Tutorial Website: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48967" y="1192881"/>
            <a:ext cx="1163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</a:t>
            </a:r>
            <a:r>
              <a:rPr lang="en-US" sz="4000" dirty="0" smtClean="0"/>
              <a:t>github.com/davinomjr/model-checking-tutorial</a:t>
            </a:r>
          </a:p>
        </p:txBody>
      </p:sp>
    </p:spTree>
    <p:extLst>
      <p:ext uri="{BB962C8B-B14F-4D97-AF65-F5344CB8AC3E}">
        <p14:creationId xmlns:p14="http://schemas.microsoft.com/office/powerpoint/2010/main" val="36843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48967" y="2983602"/>
            <a:ext cx="1163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</a:t>
            </a:r>
            <a:r>
              <a:rPr lang="en-US" sz="4000" dirty="0" smtClean="0"/>
              <a:t>github.com/davinomjr/model-checking-tutorial</a:t>
            </a:r>
          </a:p>
        </p:txBody>
      </p:sp>
    </p:spTree>
    <p:extLst>
      <p:ext uri="{BB962C8B-B14F-4D97-AF65-F5344CB8AC3E}">
        <p14:creationId xmlns:p14="http://schemas.microsoft.com/office/powerpoint/2010/main" val="41580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 (MC)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for checking properties in system designs</a:t>
            </a:r>
          </a:p>
          <a:p>
            <a:pPr lvl="1"/>
            <a:r>
              <a:rPr lang="en-US" dirty="0" smtClean="0"/>
              <a:t>Extremely popular in hardware verification!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Model </a:t>
            </a:r>
            <a:r>
              <a:rPr lang="en-US" dirty="0" smtClean="0"/>
              <a:t>are encoded as </a:t>
            </a:r>
            <a:r>
              <a:rPr lang="en-US" dirty="0" smtClean="0"/>
              <a:t>Labeled Transition System (LTS)</a:t>
            </a:r>
          </a:p>
          <a:p>
            <a:pPr lvl="1"/>
            <a:r>
              <a:rPr lang="en-US" dirty="0" smtClean="0"/>
              <a:t>Describe properties </a:t>
            </a:r>
            <a:r>
              <a:rPr lang="en-US" smtClean="0"/>
              <a:t>in </a:t>
            </a:r>
            <a:r>
              <a:rPr lang="en-US" smtClean="0"/>
              <a:t>some </a:t>
            </a:r>
            <a:r>
              <a:rPr lang="en-US" smtClean="0"/>
              <a:t>specification </a:t>
            </a:r>
            <a:r>
              <a:rPr lang="en-US" dirty="0" smtClean="0"/>
              <a:t>language </a:t>
            </a:r>
            <a:r>
              <a:rPr lang="en-US" dirty="0" smtClean="0"/>
              <a:t>(e.g., LTL, CTL)</a:t>
            </a:r>
          </a:p>
          <a:p>
            <a:pPr lvl="1"/>
            <a:r>
              <a:rPr lang="en-US" dirty="0" smtClean="0"/>
              <a:t>Verify </a:t>
            </a:r>
            <a:r>
              <a:rPr lang="en-US" dirty="0" smtClean="0"/>
              <a:t>properties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 (MC)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for checking properties in system designs</a:t>
            </a:r>
          </a:p>
          <a:p>
            <a:pPr lvl="1"/>
            <a:r>
              <a:rPr lang="en-US" dirty="0" smtClean="0"/>
              <a:t>Extremely popular in hardware verification!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Model </a:t>
            </a:r>
            <a:r>
              <a:rPr lang="en-US" dirty="0" smtClean="0"/>
              <a:t>are encoded as </a:t>
            </a:r>
            <a:r>
              <a:rPr lang="en-US" dirty="0" smtClean="0"/>
              <a:t>Labeled Transition System (LTS)</a:t>
            </a:r>
          </a:p>
          <a:p>
            <a:pPr lvl="1"/>
            <a:r>
              <a:rPr lang="en-US" dirty="0" smtClean="0"/>
              <a:t>Describe properties in </a:t>
            </a:r>
            <a:r>
              <a:rPr lang="en-US" dirty="0" smtClean="0"/>
              <a:t>some</a:t>
            </a:r>
            <a:r>
              <a:rPr lang="en-US" dirty="0" smtClean="0"/>
              <a:t> specification language </a:t>
            </a:r>
            <a:r>
              <a:rPr lang="en-US" dirty="0" smtClean="0"/>
              <a:t>(e.g., LTL, CTL)</a:t>
            </a:r>
          </a:p>
          <a:p>
            <a:pPr lvl="1"/>
            <a:r>
              <a:rPr lang="en-US" dirty="0" smtClean="0"/>
              <a:t>Verify </a:t>
            </a:r>
            <a:r>
              <a:rPr lang="en-US" dirty="0" smtClean="0"/>
              <a:t>properties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 (MC)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for checking properties in system designs</a:t>
            </a:r>
          </a:p>
          <a:p>
            <a:pPr lvl="1"/>
            <a:r>
              <a:rPr lang="en-US" dirty="0" smtClean="0"/>
              <a:t>Extremely popular in hardware verification!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Model </a:t>
            </a:r>
            <a:r>
              <a:rPr lang="en-US" dirty="0" smtClean="0"/>
              <a:t>are encoded as </a:t>
            </a:r>
            <a:r>
              <a:rPr lang="en-US" dirty="0" smtClean="0"/>
              <a:t>Labeled Transition System (LTS)</a:t>
            </a:r>
          </a:p>
          <a:p>
            <a:pPr lvl="1"/>
            <a:r>
              <a:rPr lang="en-US" dirty="0" smtClean="0"/>
              <a:t>Describe properties in </a:t>
            </a:r>
            <a:r>
              <a:rPr lang="en-US" dirty="0" smtClean="0"/>
              <a:t>some</a:t>
            </a:r>
            <a:r>
              <a:rPr lang="en-US" dirty="0" smtClean="0"/>
              <a:t> specification language </a:t>
            </a:r>
            <a:r>
              <a:rPr lang="en-US" dirty="0" smtClean="0"/>
              <a:t>(e.g., LTL, CTL)</a:t>
            </a:r>
          </a:p>
          <a:p>
            <a:pPr lvl="1"/>
            <a:r>
              <a:rPr lang="en-US" dirty="0" smtClean="0"/>
              <a:t>Verify </a:t>
            </a:r>
            <a:r>
              <a:rPr lang="en-US" dirty="0" smtClean="0"/>
              <a:t>properties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8" descr="Resultado de imagem para model 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7937"/>
            <a:ext cx="2168815" cy="2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sultado de imagem para spin model che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2606959"/>
            <a:ext cx="214393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sultado de imagem para alloy model check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983026"/>
            <a:ext cx="1856105" cy="27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07975" y="4853970"/>
            <a:ext cx="7159752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Vast literature!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8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Model Checking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gap between design and implementation</a:t>
            </a:r>
          </a:p>
          <a:p>
            <a:pPr lvl="1"/>
            <a:r>
              <a:rPr lang="en-US" dirty="0" smtClean="0"/>
              <a:t>Correct </a:t>
            </a:r>
            <a:r>
              <a:rPr lang="en-US" dirty="0"/>
              <a:t>d</a:t>
            </a:r>
            <a:r>
              <a:rPr lang="en-US" dirty="0" smtClean="0"/>
              <a:t>esign does not imply correct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Systematic</a:t>
            </a:r>
            <a:r>
              <a:rPr lang="en-US" dirty="0" smtClean="0"/>
              <a:t> refinement of models is rare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Model Checking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gap between design and implementation</a:t>
            </a:r>
          </a:p>
          <a:p>
            <a:pPr lvl="1"/>
            <a:r>
              <a:rPr lang="en-US" dirty="0" smtClean="0"/>
              <a:t>Correct </a:t>
            </a:r>
            <a:r>
              <a:rPr lang="en-US" dirty="0"/>
              <a:t>d</a:t>
            </a:r>
            <a:r>
              <a:rPr lang="en-US" dirty="0" smtClean="0"/>
              <a:t>esign does not imply correct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/>
              <a:t>Systematic refinement of models is rare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2057400" y="3533394"/>
            <a:ext cx="8069580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This tutorial is about </a:t>
            </a:r>
            <a:r>
              <a:rPr lang="en-US" sz="3200" dirty="0" smtClean="0"/>
              <a:t>Program Model </a:t>
            </a:r>
            <a:r>
              <a:rPr lang="en-US" sz="3200" dirty="0" smtClean="0"/>
              <a:t>Checking </a:t>
            </a:r>
            <a:r>
              <a:rPr lang="en-US" sz="3200" dirty="0" smtClean="0"/>
              <a:t>as </a:t>
            </a:r>
            <a:r>
              <a:rPr lang="en-US" sz="3200" dirty="0" smtClean="0"/>
              <a:t>opposed to </a:t>
            </a:r>
            <a:r>
              <a:rPr lang="en-US" sz="3200" dirty="0" smtClean="0"/>
              <a:t>Model </a:t>
            </a:r>
            <a:r>
              <a:rPr lang="en-US" sz="3200" dirty="0" smtClean="0"/>
              <a:t>Checking of </a:t>
            </a:r>
            <a:r>
              <a:rPr lang="en-US" sz="3200" dirty="0" smtClean="0"/>
              <a:t>Designs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27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Can make a huge difference in complexity.  Think of pointers, dynamic binding, reflection, native methods, libraries, etc.</a:t>
            </a:r>
          </a:p>
          <a:p>
            <a:r>
              <a:rPr lang="en-US" dirty="0" smtClean="0"/>
              <a:t>State Representation: Explicit or Symbolic</a:t>
            </a:r>
          </a:p>
          <a:p>
            <a:pPr lvl="1"/>
            <a:r>
              <a:rPr lang="en-US" dirty="0" smtClean="0"/>
              <a:t>Tradeoff between time and space</a:t>
            </a:r>
          </a:p>
          <a:p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Big </a:t>
            </a:r>
            <a:r>
              <a:rPr lang="en-US" dirty="0" smtClean="0"/>
              <a:t>source of </a:t>
            </a:r>
            <a:r>
              <a:rPr lang="en-US" dirty="0" smtClean="0"/>
              <a:t>problems. E.g., data races </a:t>
            </a:r>
            <a:r>
              <a:rPr lang="en-US" dirty="0" smtClean="0"/>
              <a:t>and </a:t>
            </a:r>
            <a:r>
              <a:rPr lang="en-US" dirty="0" smtClean="0"/>
              <a:t>deadlocks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Tutorial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04250"/>
              </p:ext>
            </p:extLst>
          </p:nvPr>
        </p:nvGraphicFramePr>
        <p:xfrm>
          <a:off x="2416048" y="2139696"/>
          <a:ext cx="8783192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6555"/>
                <a:gridCol w="1660207"/>
                <a:gridCol w="2744534"/>
                <a:gridCol w="2731896"/>
              </a:tblGrid>
              <a:tr h="52459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Language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State Representation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Concurrency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JPF [1]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Java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Explicit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SPF [2]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Java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Symbolic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Wingdings 2"/>
                        </a:rPr>
                        <a:t></a:t>
                      </a:r>
                      <a:endParaRPr 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CBMC [3]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 </a:t>
                      </a:r>
                      <a:r>
                        <a:rPr lang="en-US" sz="2800" dirty="0" err="1" smtClean="0"/>
                        <a:t>ou</a:t>
                      </a:r>
                      <a:r>
                        <a:rPr lang="en-US" sz="2800" dirty="0" smtClean="0"/>
                        <a:t> Java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Symbolic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Wingdings 2"/>
                        </a:rPr>
                        <a:t>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-45720" y="5971032"/>
            <a:ext cx="835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 smtClean="0"/>
              <a:t>Java Pathfinder website.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://babelfish.arc.nasa.gov/trac/jpf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[2] </a:t>
            </a:r>
            <a:r>
              <a:rPr lang="en-US" dirty="0"/>
              <a:t>Symbolic </a:t>
            </a:r>
            <a:r>
              <a:rPr lang="en-US" dirty="0" smtClean="0"/>
              <a:t>Pathfinder.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babelfish.arc.nasa.gov/trac/jpf/wiki/projects/jpf-symbc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 smtClean="0"/>
              <a:t>CBMC website.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://github.com/diffblue/cbmc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1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9183</TotalTime>
  <Words>688</Words>
  <Application>Microsoft Office PowerPoint</Application>
  <PresentationFormat>Personalizar</PresentationFormat>
  <Paragraphs>150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Program Model Checking</vt:lpstr>
      <vt:lpstr>Website</vt:lpstr>
      <vt:lpstr>Model Checking (MC)</vt:lpstr>
      <vt:lpstr>Model Checking (MC)</vt:lpstr>
      <vt:lpstr>Model Checking (MC)</vt:lpstr>
      <vt:lpstr>Program Model Checking</vt:lpstr>
      <vt:lpstr>Program Model Checking</vt:lpstr>
      <vt:lpstr>Design Choices</vt:lpstr>
      <vt:lpstr>This Tutorial</vt:lpstr>
      <vt:lpstr>Java Pathfinder (JPF)</vt:lpstr>
      <vt:lpstr>Symbolic Pathfinder (SPF)</vt:lpstr>
      <vt:lpstr>CBMC</vt:lpstr>
      <vt:lpstr>Bounded Model Checking</vt:lpstr>
      <vt:lpstr>Bounded Model Checking of C [1]</vt:lpstr>
      <vt:lpstr>Bounded Model Checking of C [1]</vt:lpstr>
      <vt:lpstr>Bounded Model Checking of C [1]</vt:lpstr>
      <vt:lpstr>Tutorial Website: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Dynamic Slicing to Improve Statistical Fault Localization</dc:title>
  <dc:creator/>
  <cp:lastModifiedBy>Marcelo d'Amorim</cp:lastModifiedBy>
  <cp:revision>191</cp:revision>
  <cp:lastPrinted>2017-10-24T15:03:52Z</cp:lastPrinted>
  <dcterms:created xsi:type="dcterms:W3CDTF">2012-07-27T01:16:44Z</dcterms:created>
  <dcterms:modified xsi:type="dcterms:W3CDTF">2017-11-25T23:22:36Z</dcterms:modified>
</cp:coreProperties>
</file>