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0" r:id="rId3"/>
    <p:sldId id="258" r:id="rId4"/>
    <p:sldId id="279" r:id="rId5"/>
    <p:sldId id="277" r:id="rId6"/>
    <p:sldId id="278" r:id="rId7"/>
    <p:sldId id="280" r:id="rId8"/>
    <p:sldId id="281" r:id="rId9"/>
    <p:sldId id="283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271" r:id="rId47"/>
    <p:sldId id="272" r:id="rId48"/>
    <p:sldId id="262" r:id="rId49"/>
    <p:sldId id="263" r:id="rId50"/>
    <p:sldId id="264" r:id="rId51"/>
    <p:sldId id="319" r:id="rId5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86833" autoAdjust="0"/>
  </p:normalViewPr>
  <p:slideViewPr>
    <p:cSldViewPr snapToGrid="0">
      <p:cViewPr>
        <p:scale>
          <a:sx n="83" d="100"/>
          <a:sy n="83" d="100"/>
        </p:scale>
        <p:origin x="-2088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 smtClean="0"/>
              <a:t>Davino</a:t>
            </a:r>
            <a:r>
              <a:rPr lang="en-US" sz="3200" dirty="0" smtClean="0"/>
              <a:t> Junior     Luis </a:t>
            </a:r>
            <a:r>
              <a:rPr lang="en-US" sz="3200" dirty="0" err="1" smtClean="0"/>
              <a:t>Melo</a:t>
            </a:r>
            <a:r>
              <a:rPr lang="en-US" sz="3200" dirty="0"/>
              <a:t> </a:t>
            </a:r>
            <a:r>
              <a:rPr lang="en-US" sz="3200" dirty="0" smtClean="0"/>
              <a:t>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SBMF Tutorial, November 21, </a:t>
            </a:r>
            <a:r>
              <a:rPr lang="en-US" dirty="0"/>
              <a:t>2017, </a:t>
            </a:r>
            <a:r>
              <a:rPr lang="en-US" dirty="0" smtClean="0"/>
              <a:t>Recife-PE, Brazil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65334"/>
              </p:ext>
            </p:extLst>
          </p:nvPr>
        </p:nvGraphicFramePr>
        <p:xfrm>
          <a:off x="1867408" y="212826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/>
                <a:gridCol w="1660207"/>
                <a:gridCol w="2744534"/>
                <a:gridCol w="2731896"/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Language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 Representation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Concurrency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JPF [1]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Explicit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SPF [2]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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CBMC [3]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 </a:t>
                      </a:r>
                      <a:r>
                        <a:rPr lang="en-US" sz="2800" dirty="0" err="1" smtClean="0"/>
                        <a:t>ou</a:t>
                      </a:r>
                      <a:r>
                        <a:rPr lang="en-US" sz="2800" dirty="0" smtClean="0"/>
                        <a:t> 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Java Pathfinder website.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://babelfish.arc.nasa.gov/trac/jpf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/>
              <a:t>Symbolic </a:t>
            </a:r>
            <a:r>
              <a:rPr lang="en-US" dirty="0" smtClean="0"/>
              <a:t>Pathfinder.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babelfish.arc.nasa.gov/trac/jpf/wiki/projects/jpf-symbc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smtClean="0"/>
              <a:t>CBMC website.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://github.com/diffblue/cbmc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Your program won’t just work</a:t>
            </a:r>
          </a:p>
          <a:p>
            <a:pPr lvl="1"/>
            <a:r>
              <a:rPr lang="pt-BR" dirty="0"/>
              <a:t>You probably still need to make some modeling</a:t>
            </a:r>
          </a:p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88182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xmlns="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62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BDA3793-9D6A-438A-92F2-8A639AFF4CC3}"/>
              </a:ext>
            </a:extLst>
          </p:cNvPr>
          <p:cNvSpPr txBox="1"/>
          <p:nvPr/>
        </p:nvSpPr>
        <p:spPr>
          <a:xfrm>
            <a:off x="4775200" y="2946400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xmlns="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46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AE9AAF3B-961D-4128-8271-90A488C43353}"/>
              </a:ext>
            </a:extLst>
          </p:cNvPr>
          <p:cNvSpPr txBox="1"/>
          <p:nvPr/>
        </p:nvSpPr>
        <p:spPr>
          <a:xfrm>
            <a:off x="952500" y="3467100"/>
            <a:ext cx="36195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</a:t>
            </a:r>
            <a:r>
              <a:rPr lang="pt-BR" err="1"/>
              <a:t>if</a:t>
            </a:r>
            <a:r>
              <a:rPr lang="pt-BR"/>
              <a:t>(x &gt; 10) {</a:t>
            </a:r>
          </a:p>
          <a:p>
            <a:r>
              <a:rPr lang="pt-BR"/>
              <a:t>	...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4126A11-97C1-418E-8D7F-E4306E476705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3802D60-2A63-43A8-9A8D-D100BA5FF8F8}"/>
              </a:ext>
            </a:extLst>
          </p:cNvPr>
          <p:cNvSpPr txBox="1"/>
          <p:nvPr/>
        </p:nvSpPr>
        <p:spPr>
          <a:xfrm>
            <a:off x="4773030" y="2946527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436C7AE-414C-4920-A7D7-937A6D596401}"/>
              </a:ext>
            </a:extLst>
          </p:cNvPr>
          <p:cNvSpPr txBox="1"/>
          <p:nvPr/>
        </p:nvSpPr>
        <p:spPr>
          <a:xfrm>
            <a:off x="6246293" y="483333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73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AE9AAF3B-961D-4128-8271-90A488C43353}"/>
              </a:ext>
            </a:extLst>
          </p:cNvPr>
          <p:cNvSpPr txBox="1"/>
          <p:nvPr/>
        </p:nvSpPr>
        <p:spPr>
          <a:xfrm>
            <a:off x="838200" y="3228975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xmlns="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344670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65238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xmlns="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28691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xmlns="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xmlns="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xmlns="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xmlns="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2666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/>
              <a:t>is encoded </a:t>
            </a:r>
            <a:r>
              <a:rPr lang="en-US" dirty="0" smtClean="0"/>
              <a:t>as Labeled Transition System (LTS)</a:t>
            </a:r>
          </a:p>
          <a:p>
            <a:pPr lvl="1"/>
            <a:r>
              <a:rPr lang="en-US" dirty="0" smtClean="0"/>
              <a:t>Property is described in </a:t>
            </a:r>
            <a:r>
              <a:rPr lang="en-US" dirty="0" smtClean="0"/>
              <a:t>some specification language (e.g., LTL, CTL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Verification translated to graph </a:t>
            </a:r>
            <a:r>
              <a:rPr lang="en-US" dirty="0" err="1" smtClean="0"/>
              <a:t>algo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xmlns="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xmlns="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84438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xmlns="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xmlns="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xmlns="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xmlns="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2501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74962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5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0605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36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5600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355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7539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60269" y="5111618"/>
            <a:ext cx="3410077" cy="96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Vast literature!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0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xmlns="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xmlns="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xmlns="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xmlns="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xmlns="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xmlns="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xmlns="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xmlns="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xmlns="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5926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xmlns="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xmlns="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xmlns="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xmlns="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xmlns="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xmlns="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xmlns="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xmlns="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xmlns="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xmlns="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xmlns="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xmlns="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xmlns="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xmlns="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3065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xmlns="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xmlns="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xmlns="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xmlns="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xmlns="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xmlns="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xmlns="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xmlns="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xmlns="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817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3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7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4" name="Retângulo 4"/>
          <p:cNvSpPr/>
          <p:nvPr/>
        </p:nvSpPr>
        <p:spPr>
          <a:xfrm>
            <a:off x="2201408" y="5144366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4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-US" dirty="0" smtClean="0"/>
              <a:t>Translates program into formula (in some decidable theory) and uses a </a:t>
            </a:r>
            <a:r>
              <a:rPr lang="en-US" dirty="0"/>
              <a:t>(SAT, SMT) </a:t>
            </a:r>
            <a:r>
              <a:rPr lang="en-US" dirty="0" smtClean="0"/>
              <a:t>solver to find counter-examples</a:t>
            </a:r>
            <a:endParaRPr lang="en-US" dirty="0" smtClean="0"/>
          </a:p>
          <a:p>
            <a:r>
              <a:rPr lang="en-US" dirty="0" smtClean="0"/>
              <a:t>Compared to Symbolic Execution (SE):</a:t>
            </a:r>
            <a:endParaRPr lang="en-US" dirty="0" smtClean="0"/>
          </a:p>
          <a:p>
            <a:pPr lvl="1"/>
            <a:r>
              <a:rPr lang="en-US" dirty="0" smtClean="0"/>
              <a:t>Both BMC and SE: use symbolic inputs and use solvers to find bugs</a:t>
            </a:r>
          </a:p>
          <a:p>
            <a:pPr lvl="1"/>
            <a:r>
              <a:rPr lang="en-US" dirty="0" smtClean="0"/>
              <a:t>BMC </a:t>
            </a:r>
            <a:r>
              <a:rPr lang="en-US" dirty="0" smtClean="0"/>
              <a:t>explores several paths simultaneously; SE explores paths one-at-a-time</a:t>
            </a:r>
          </a:p>
          <a:p>
            <a:pPr lvl="2"/>
            <a:r>
              <a:rPr lang="en-US" dirty="0" smtClean="0"/>
              <a:t>Tradeoff between time and space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x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 &lt;= 3);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64408" y="2574434"/>
            <a:ext cx="100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goto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8054340" y="211836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)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x4 = phi(x</a:t>
            </a:r>
            <a:r>
              <a:rPr lang="en-US" baseline="-25000" dirty="0" smtClean="0">
                <a:latin typeface="Consolas" panose="020B0609020204030204" pitchFamily="49" charset="0"/>
              </a:rPr>
              <a:t>3,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x5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phi(x</a:t>
            </a:r>
            <a:r>
              <a:rPr lang="en-US" baseline="-25000" dirty="0" smtClean="0">
                <a:latin typeface="Consolas" panose="020B0609020204030204" pitchFamily="49" charset="0"/>
              </a:rPr>
              <a:t>4,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&lt;= 3);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>
            <a:endCxn id="14" idx="1"/>
          </p:cNvCxnSpPr>
          <p:nvPr/>
        </p:nvCxnSpPr>
        <p:spPr>
          <a:xfrm>
            <a:off x="7028688" y="331165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77690" y="271293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</a:t>
            </a:r>
            <a:endParaRPr lang="en-US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0750296" y="3371539"/>
            <a:ext cx="1571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203192" y="258559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4856434" y="247564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6650664" y="21344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565064" y="258559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202793" y="1848713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30845" y="256578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203192" y="385429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650664" y="43260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1037844" y="2091379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rush Script MT" panose="03060802040406070304" pitchFamily="66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:=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</a:rPr>
              <a:t>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(z</a:t>
            </a:r>
            <a:r>
              <a:rPr lang="en-US" baseline="-25000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!=1),x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Brush Script MT" panose="03060802040406070304" pitchFamily="66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 := 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</a:t>
            </a:r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>
            <a:endCxn id="17" idx="1"/>
          </p:cNvCxnSpPr>
          <p:nvPr/>
        </p:nvCxnSpPr>
        <p:spPr>
          <a:xfrm flipV="1">
            <a:off x="12192" y="3618427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192" y="282033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Logical </a:t>
            </a:r>
          </a:p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72549" y="1910908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972549" y="2689037"/>
            <a:ext cx="213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roperties hold up to some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symmetric processes with one shared semaphore</a:t>
            </a:r>
          </a:p>
          <a:p>
            <a:r>
              <a:rPr lang="en-US" dirty="0" smtClean="0"/>
              <a:t>Each process (1, 2) has three states:</a:t>
            </a:r>
          </a:p>
          <a:p>
            <a:pPr lvl="1"/>
            <a:r>
              <a:rPr lang="en-US" dirty="0" smtClean="0"/>
              <a:t>Non-critical region – N1, N2</a:t>
            </a:r>
          </a:p>
          <a:p>
            <a:pPr lvl="1"/>
            <a:r>
              <a:rPr lang="en-US" dirty="0" smtClean="0"/>
              <a:t>Trying to acquire semaphore – T1, T2</a:t>
            </a:r>
          </a:p>
          <a:p>
            <a:pPr lvl="1"/>
            <a:r>
              <a:rPr lang="en-US" dirty="0" smtClean="0"/>
              <a:t>Critical region – C1, C2</a:t>
            </a:r>
          </a:p>
          <a:p>
            <a:r>
              <a:rPr lang="en-US" dirty="0" smtClean="0"/>
              <a:t>Semaphore can be available or not – S0 or S1</a:t>
            </a:r>
          </a:p>
          <a:p>
            <a:r>
              <a:rPr lang="en-US" dirty="0" smtClean="0"/>
              <a:t>Initial states: N1 &amp; N2 &amp; S0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50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Scalability: Formula can grow big!</a:t>
            </a:r>
          </a:p>
          <a:p>
            <a:pPr lvl="1"/>
            <a:r>
              <a:rPr lang="en-US" dirty="0" smtClean="0"/>
              <a:t>Precision: Pointers, reflection, etc.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51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40306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symmetric processes with one shared semaphore</a:t>
            </a:r>
          </a:p>
          <a:p>
            <a:r>
              <a:rPr lang="en-US" dirty="0" smtClean="0"/>
              <a:t>Each process (1, 2) has three states:</a:t>
            </a:r>
          </a:p>
          <a:p>
            <a:pPr lvl="1"/>
            <a:r>
              <a:rPr lang="en-US" dirty="0" smtClean="0"/>
              <a:t>Non-critical region – N1, N2</a:t>
            </a:r>
          </a:p>
          <a:p>
            <a:pPr lvl="1"/>
            <a:r>
              <a:rPr lang="en-US" dirty="0" smtClean="0"/>
              <a:t>Trying to acquire semaphore – T1, T2</a:t>
            </a:r>
          </a:p>
          <a:p>
            <a:pPr lvl="1"/>
            <a:r>
              <a:rPr lang="en-US" dirty="0" smtClean="0"/>
              <a:t>Critical region – C1, C2</a:t>
            </a:r>
          </a:p>
          <a:p>
            <a:r>
              <a:rPr lang="en-US" dirty="0" smtClean="0"/>
              <a:t>Semaphore can be available or not – S0 or S1</a:t>
            </a:r>
          </a:p>
          <a:p>
            <a:r>
              <a:rPr lang="en-US" dirty="0" smtClean="0"/>
              <a:t>Initial states: N1 &amp; N2 &amp; S0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625787" y="5397460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N1 -&gt; T1</a:t>
            </a:r>
          </a:p>
          <a:p>
            <a:r>
              <a:rPr lang="en-US" dirty="0" smtClean="0"/>
              <a:t>T1 &amp; S0 -&gt; C1 &amp; S1</a:t>
            </a:r>
          </a:p>
          <a:p>
            <a:r>
              <a:rPr lang="en-US" dirty="0" smtClean="0"/>
              <a:t>C1 -&gt; N1 &amp; S0</a:t>
            </a:r>
            <a:endParaRPr lang="en-US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7403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8927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12777" y="5404425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N2 -&gt; T2</a:t>
            </a:r>
          </a:p>
          <a:p>
            <a:r>
              <a:rPr lang="en-US" dirty="0" smtClean="0"/>
              <a:t>T2 &amp; S0 -&gt; C2 &amp; S1</a:t>
            </a:r>
          </a:p>
          <a:p>
            <a:r>
              <a:rPr lang="en-US" dirty="0" smtClean="0"/>
              <a:t>C2 -&gt; N2 &amp; S0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428750" y="5303520"/>
            <a:ext cx="4914900" cy="112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522633" y="52460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Model: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01513" y="5252322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Property: AG EF (N1 &amp; N2 &amp; S0)</a:t>
            </a:r>
            <a:endParaRPr lang="en-US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8183430" y="3891736"/>
            <a:ext cx="3722820" cy="805636"/>
          </a:xfrm>
          <a:prstGeom prst="wedgeRectCallout">
            <a:avLst>
              <a:gd name="adj1" fmla="val -46225"/>
              <a:gd name="adj2" fmla="val 1129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should always be possible to eventually get back to the initial state</a:t>
            </a:r>
            <a:endParaRPr lang="en-US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6678480" y="5897880"/>
            <a:ext cx="3722820" cy="899576"/>
          </a:xfrm>
          <a:prstGeom prst="wedgeRectCallout">
            <a:avLst>
              <a:gd name="adj1" fmla="val -2013"/>
              <a:gd name="adj2" fmla="val -82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property holds for this model. This is verified searching the graph induced by model and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Big gap between design and implementation 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Big gap between design and implementation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17270" y="1136142"/>
            <a:ext cx="10081260" cy="1138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-&gt; Correct designs do not imply correct implementations</a:t>
            </a:r>
          </a:p>
          <a:p>
            <a:r>
              <a:rPr lang="en-US" sz="3200" dirty="0" smtClean="0"/>
              <a:t>-&gt; Systematic refinement of models is expensive (and rare)</a:t>
            </a:r>
            <a:endParaRPr lang="en-US" sz="3200" dirty="0"/>
          </a:p>
        </p:txBody>
      </p:sp>
      <p:sp>
        <p:nvSpPr>
          <p:cNvPr id="7" name="Retângulo 6"/>
          <p:cNvSpPr/>
          <p:nvPr/>
        </p:nvSpPr>
        <p:spPr>
          <a:xfrm>
            <a:off x="2023110" y="455066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tutorial is about Program Model Checking as opposed to Model Checking of Designs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7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5340" y="1817370"/>
            <a:ext cx="10515600" cy="4351338"/>
          </a:xfrm>
        </p:spPr>
        <p:txBody>
          <a:bodyPr/>
          <a:lstStyle/>
          <a:p>
            <a:r>
              <a:rPr lang="en-US" dirty="0" smtClean="0"/>
              <a:t>Path Exploration: </a:t>
            </a:r>
            <a:r>
              <a:rPr lang="en-US" dirty="0" err="1" smtClean="0"/>
              <a:t>Stateful</a:t>
            </a:r>
            <a:r>
              <a:rPr lang="en-US" dirty="0" smtClean="0"/>
              <a:t> or Stateless</a:t>
            </a:r>
          </a:p>
          <a:p>
            <a:r>
              <a:rPr lang="en-US" dirty="0" smtClean="0"/>
              <a:t>State </a:t>
            </a:r>
            <a:r>
              <a:rPr lang="en-US" dirty="0"/>
              <a:t>Representation: Explicit or </a:t>
            </a:r>
            <a:r>
              <a:rPr lang="en-US" dirty="0" smtClean="0"/>
              <a:t>Symbolic</a:t>
            </a:r>
          </a:p>
          <a:p>
            <a:r>
              <a:rPr lang="en-US" dirty="0"/>
              <a:t>Handling Concurrency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important </a:t>
            </a:r>
            <a:r>
              <a:rPr lang="en-US" dirty="0"/>
              <a:t>source of problems. E.g., data races and </a:t>
            </a:r>
            <a:r>
              <a:rPr lang="en-US" dirty="0" smtClean="0"/>
              <a:t>deadlocks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7498080" y="1817370"/>
            <a:ext cx="11430" cy="937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612380" y="2055614"/>
            <a:ext cx="43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Tradeoff between time and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9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10495</TotalTime>
  <Words>4038</Words>
  <Application>Microsoft Office PowerPoint</Application>
  <PresentationFormat>Personalizar</PresentationFormat>
  <Paragraphs>997</Paragraphs>
  <Slides>51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Office Theme</vt:lpstr>
      <vt:lpstr>Program Model Checking</vt:lpstr>
      <vt:lpstr>Website</vt:lpstr>
      <vt:lpstr>Model Checking (MC)</vt:lpstr>
      <vt:lpstr>Model Checking (MC)</vt:lpstr>
      <vt:lpstr>Example</vt:lpstr>
      <vt:lpstr>Example</vt:lpstr>
      <vt:lpstr>Apresentação do PowerPoint</vt:lpstr>
      <vt:lpstr>Apresentação do PowerPoint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/>
  <cp:lastModifiedBy>Marcelo d'Amorim</cp:lastModifiedBy>
  <cp:revision>199</cp:revision>
  <cp:lastPrinted>2017-10-24T15:03:52Z</cp:lastPrinted>
  <dcterms:created xsi:type="dcterms:W3CDTF">2012-07-27T01:16:44Z</dcterms:created>
  <dcterms:modified xsi:type="dcterms:W3CDTF">2017-11-27T12:06:13Z</dcterms:modified>
</cp:coreProperties>
</file>