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0" r:id="rId3"/>
    <p:sldId id="258" r:id="rId4"/>
    <p:sldId id="279" r:id="rId5"/>
    <p:sldId id="277" r:id="rId6"/>
    <p:sldId id="278" r:id="rId7"/>
    <p:sldId id="280" r:id="rId8"/>
    <p:sldId id="281" r:id="rId9"/>
    <p:sldId id="283" r:id="rId10"/>
    <p:sldId id="26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21" r:id="rId22"/>
    <p:sldId id="322" r:id="rId23"/>
    <p:sldId id="323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271" r:id="rId45"/>
    <p:sldId id="272" r:id="rId46"/>
    <p:sldId id="262" r:id="rId47"/>
    <p:sldId id="263" r:id="rId48"/>
    <p:sldId id="264" r:id="rId49"/>
    <p:sldId id="319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6" autoAdjust="0"/>
    <p:restoredTop sz="86833" autoAdjust="0"/>
  </p:normalViewPr>
  <p:slideViewPr>
    <p:cSldViewPr snapToGrid="0">
      <p:cViewPr varScale="1">
        <p:scale>
          <a:sx n="98" d="100"/>
          <a:sy n="98" d="100"/>
        </p:scale>
        <p:origin x="12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403D-F9D5-4E12-9FC3-A142C89E8FE4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945-34FB-4841-85EF-82FE234CE16D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2040-6240-4480-B86B-46FD2270B915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E4EC-DC2B-4063-90C4-2AAB316EFE42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69-47C7-4569-933A-819CB0C63D49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C984-AA3E-42FF-B0C7-BFAB32FF37DE}" type="datetime1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E85C-7E1E-498C-B091-936310822C21}" type="datetime1">
              <a:rPr lang="en-US" smtClean="0"/>
              <a:t>05-Dec-17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078-E00E-4980-8268-C64DDD7EF834}" type="datetime1">
              <a:rPr lang="en-US" smtClean="0"/>
              <a:t>05-Dec-17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ACD-CFC9-4121-B51C-BF79103D5326}" type="datetime1">
              <a:rPr lang="en-US" smtClean="0"/>
              <a:t>05-Dec-17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09-FBD4-4A88-B81D-9660505F98C6}" type="datetime1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337B-8FB4-40EF-B0E7-B684B28D430D}" type="datetime1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BCD-6F12-4049-8D73-F3763E36230A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Davino</a:t>
            </a:r>
            <a:r>
              <a:rPr lang="en-US" sz="3200" dirty="0"/>
              <a:t> Junior     Luis </a:t>
            </a:r>
            <a:r>
              <a:rPr lang="en-US" sz="3200" dirty="0" err="1"/>
              <a:t>Melo</a:t>
            </a:r>
            <a:r>
              <a:rPr lang="en-US" sz="3200" dirty="0"/>
              <a:t> 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SBMF Tutorial, November 21, 2017, Recife-PE, Brazil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65334"/>
              </p:ext>
            </p:extLst>
          </p:nvPr>
        </p:nvGraphicFramePr>
        <p:xfrm>
          <a:off x="1867408" y="212826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JPF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SPF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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CBMC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 </a:t>
                      </a:r>
                      <a:r>
                        <a:rPr lang="en-US" sz="2800" dirty="0" err="1"/>
                        <a:t>ou</a:t>
                      </a:r>
                      <a:r>
                        <a:rPr lang="en-US" sz="2800" dirty="0"/>
                        <a:t>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Java Pathfinder website. </a:t>
            </a:r>
            <a:r>
              <a:rPr lang="en-US" dirty="0">
                <a:hlinkClick r:id="rId2"/>
              </a:rPr>
              <a:t>https://babelfish.arc.nasa.gov/trac/jpf/</a:t>
            </a:r>
            <a:endParaRPr lang="en-US" dirty="0"/>
          </a:p>
          <a:p>
            <a:r>
              <a:rPr lang="en-US" dirty="0"/>
              <a:t>[2] Symbolic Pathfinder. </a:t>
            </a:r>
            <a:r>
              <a:rPr lang="en-US" dirty="0">
                <a:hlinkClick r:id="rId3"/>
              </a:rPr>
              <a:t>https://babelfish.arc.nasa.gov/trac/jpf/wiki/projects/jpf-symbc</a:t>
            </a:r>
            <a:endParaRPr lang="en-US" dirty="0"/>
          </a:p>
          <a:p>
            <a:r>
              <a:rPr lang="en-US" dirty="0"/>
              <a:t>[3] CBMC website. </a:t>
            </a:r>
            <a:r>
              <a:rPr lang="en-US" dirty="0">
                <a:hlinkClick r:id="rId4"/>
              </a:rPr>
              <a:t>https://github.com/diffblue/cbmc/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1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Pathfinder (JPF)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JPF?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Virtual Machine for Java with several tweaks;</a:t>
            </a:r>
          </a:p>
          <a:p>
            <a:pPr lvl="1"/>
            <a:r>
              <a:rPr lang="pt-BR" dirty="0"/>
              <a:t>Theoretically executes a Java program in all possible ways</a:t>
            </a:r>
          </a:p>
          <a:p>
            <a:r>
              <a:rPr lang="pt-BR" dirty="0"/>
              <a:t>Checks for concurrency issues (e.g., deadlocks, and race conditions)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Essential capabilities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5776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Backtracking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can restore previous execution states, to see if there are unexplored choices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create your own ChoiceGenerator.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explore in a DFS or your own search heuristic.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State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checks every new state if it already has been explored, in which case is not explored anymore.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550" y="1514475"/>
            <a:ext cx="5851525" cy="45211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42946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MyRaceCondition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7768" y="1342946"/>
            <a:ext cx="47383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gov.nasa.jpf.listener.PreciseRaceDetector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race for field Racer$Pair@15e.x</a:t>
            </a:r>
          </a:p>
          <a:p>
            <a:pPr marL="0" indent="0">
              <a:buNone/>
            </a:pPr>
            <a:r>
              <a:rPr lang="pt-BR" dirty="0"/>
              <a:t>  Thread-1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WRITE: putfield Racer$Pair.x</a:t>
            </a:r>
          </a:p>
          <a:p>
            <a:pPr marL="0" indent="0">
              <a:buNone/>
            </a:pPr>
            <a:r>
              <a:rPr lang="pt-BR" dirty="0"/>
              <a:t>  Thread-2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READ:  getfield Racer$Pair.x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88017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MyDeadlock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1459" y="1057522"/>
            <a:ext cx="4191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gov.nasa.jpf.vm.NotDeadlockedProperty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deadlock encountered:</a:t>
            </a:r>
          </a:p>
          <a:p>
            <a:pPr marL="0" indent="0">
              <a:buNone/>
            </a:pPr>
            <a:r>
              <a:rPr lang="pt-BR" dirty="0"/>
              <a:t>  thread java.lang.Thread:{id:0,name:main,status:WAITING,priority:5,isDaemon:false,lockCount:0,suspendCount:0}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Racer$RC1:{id:1,name:Thread-1,status:BLOCKED,priority:5,isDaemon:false,lockCount:0,suspendCount:0}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Racer$RC2:{id:2,name:Thread-2,status:BLOCKED,priority:5,isDaemon:false,lockCount:0,suspendCount:0}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There is no free lunch!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Your program won’t just work</a:t>
            </a:r>
          </a:p>
          <a:p>
            <a:pPr lvl="1"/>
            <a:r>
              <a:rPr lang="pt-BR" dirty="0"/>
              <a:t>You probably still need to make some modeling</a:t>
            </a:r>
          </a:p>
          <a:p>
            <a:r>
              <a:rPr lang="pt-BR" dirty="0"/>
              <a:t>Scalability Issues</a:t>
            </a:r>
          </a:p>
          <a:p>
            <a:pPr lvl="1"/>
            <a:r>
              <a:rPr lang="pt-BR" dirty="0"/>
              <a:t>Your program will run on top a tweaked JVM on top of the JVM.</a:t>
            </a:r>
          </a:p>
          <a:p>
            <a:r>
              <a:rPr lang="pt-BR" dirty="0"/>
              <a:t>Only works on closed systems</a:t>
            </a:r>
          </a:p>
          <a:p>
            <a:pPr lvl="1"/>
            <a:r>
              <a:rPr lang="pt-BR" dirty="0"/>
              <a:t>JPF cannot I/O and GUI.</a:t>
            </a:r>
          </a:p>
          <a:p>
            <a:r>
              <a:rPr lang="pt-BR" dirty="0"/>
              <a:t>You will possibly encounter unimplemented/missing parts</a:t>
            </a:r>
          </a:p>
          <a:p>
            <a:pPr lvl="1"/>
            <a:r>
              <a:rPr lang="pt-BR" dirty="0"/>
              <a:t>State-relevant native libraries (e.g., java.io and java.net)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docker run -it –rm </a:t>
            </a:r>
            <a:r>
              <a:rPr lang="pt-BR" b="1" dirty="0"/>
              <a:t>lhsm/jpf-examples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6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88182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Pathfinder (SPF)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FA60C776-EB66-49FC-97D6-57AF02F18803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foo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r>
              <a:rPr lang="pt-BR" dirty="0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 dirty="0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 dirty="0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 dirty="0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 dirty="0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37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DEEC83BA-F513-4F94-8681-8E854C320611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1F6C9A31-020F-4B54-A008-58215DA6293D}"/>
              </a:ext>
            </a:extLst>
          </p:cNvPr>
          <p:cNvSpPr txBox="1"/>
          <p:nvPr/>
        </p:nvSpPr>
        <p:spPr>
          <a:xfrm>
            <a:off x="4773031" y="2937002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8" name="CaixaDeTexto 11">
            <a:extLst>
              <a:ext uri="{FF2B5EF4-FFF2-40B4-BE49-F238E27FC236}">
                <a16:creationId xmlns:a16="http://schemas.microsoft.com/office/drawing/2014/main" id="{9BF658BA-8DB8-48CC-B261-AE5A817192D9}"/>
              </a:ext>
            </a:extLst>
          </p:cNvPr>
          <p:cNvSpPr txBox="1"/>
          <p:nvPr/>
        </p:nvSpPr>
        <p:spPr>
          <a:xfrm>
            <a:off x="6246526" y="4829175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4DD78255-77C3-4AF8-A6BD-87D6402C6EAA}"/>
              </a:ext>
            </a:extLst>
          </p:cNvPr>
          <p:cNvSpPr txBox="1"/>
          <p:nvPr/>
        </p:nvSpPr>
        <p:spPr>
          <a:xfrm>
            <a:off x="8354081" y="279039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test3(){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(10);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10" name="Conector de Seta Reta 6">
            <a:extLst>
              <a:ext uri="{FF2B5EF4-FFF2-40B4-BE49-F238E27FC236}">
                <a16:creationId xmlns:a16="http://schemas.microsoft.com/office/drawing/2014/main" id="{75EF95C5-9DA5-4FCE-A045-1DAD6F537634}"/>
              </a:ext>
            </a:extLst>
          </p:cNvPr>
          <p:cNvCxnSpPr/>
          <p:nvPr/>
        </p:nvCxnSpPr>
        <p:spPr>
          <a:xfrm>
            <a:off x="8192143" y="1556385"/>
            <a:ext cx="940246" cy="1405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ixaDeTexto 7">
            <a:extLst>
              <a:ext uri="{FF2B5EF4-FFF2-40B4-BE49-F238E27FC236}">
                <a16:creationId xmlns:a16="http://schemas.microsoft.com/office/drawing/2014/main" id="{70DEC30F-AA86-4FFC-954B-271D2A06222E}"/>
              </a:ext>
            </a:extLst>
          </p:cNvPr>
          <p:cNvSpPr txBox="1"/>
          <p:nvPr/>
        </p:nvSpPr>
        <p:spPr>
          <a:xfrm>
            <a:off x="6096000" y="1129402"/>
            <a:ext cx="47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Triggers ArithmeticException (DivisionByZero)</a:t>
            </a:r>
          </a:p>
        </p:txBody>
      </p:sp>
    </p:spTree>
    <p:extLst>
      <p:ext uri="{BB962C8B-B14F-4D97-AF65-F5344CB8AC3E}">
        <p14:creationId xmlns:p14="http://schemas.microsoft.com/office/powerpoint/2010/main" val="13061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DD92-F670-44C9-A70D-C2A1C07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Symbolic Execution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1E368-9A3F-4E5A-9966-8071C004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Symbolic Execution [1]	</a:t>
            </a:r>
          </a:p>
          <a:p>
            <a:pPr lvl="1"/>
            <a:r>
              <a:rPr lang="pt-BR" dirty="0"/>
              <a:t>Execute the program on symbolic inputs</a:t>
            </a:r>
          </a:p>
          <a:p>
            <a:pPr lvl="1"/>
            <a:r>
              <a:rPr lang="pt-BR" dirty="0"/>
              <a:t>Symbolic values represent sets of concrete values</a:t>
            </a:r>
          </a:p>
          <a:p>
            <a:pPr lvl="1"/>
            <a:r>
              <a:rPr lang="pt-BR" dirty="0"/>
              <a:t>Build symbolic tree which encodes many execution paths</a:t>
            </a:r>
          </a:p>
          <a:p>
            <a:pPr lvl="1"/>
            <a:endParaRPr lang="pt-BR" dirty="0"/>
          </a:p>
          <a:p>
            <a:r>
              <a:rPr lang="pt-BR" dirty="0"/>
              <a:t>For each possible execution path</a:t>
            </a:r>
          </a:p>
          <a:p>
            <a:pPr lvl="1"/>
            <a:r>
              <a:rPr lang="pt-BR" dirty="0"/>
              <a:t>Build a </a:t>
            </a:r>
            <a:r>
              <a:rPr lang="pt-BR" b="1" dirty="0"/>
              <a:t>path condition (PC)</a:t>
            </a:r>
          </a:p>
          <a:p>
            <a:pPr lvl="1"/>
            <a:r>
              <a:rPr lang="pt-BR" dirty="0"/>
              <a:t>Check condition satisfability with </a:t>
            </a:r>
            <a:r>
              <a:rPr lang="pt-BR" b="1" dirty="0"/>
              <a:t>solvers</a:t>
            </a:r>
          </a:p>
          <a:p>
            <a:pPr lvl="1"/>
            <a:r>
              <a:rPr lang="pt-BR" dirty="0"/>
              <a:t>Model checker backtracks if path becomes unfeasible</a:t>
            </a:r>
          </a:p>
          <a:p>
            <a:pPr lvl="1"/>
            <a:r>
              <a:rPr lang="pt-BR" dirty="0"/>
              <a:t>Uses SMT solvers to get test inputs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BA07A-8B22-443B-BD89-5FF826D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86E75D-CEE1-4A8F-8217-90ED1384215C}"/>
              </a:ext>
            </a:extLst>
          </p:cNvPr>
          <p:cNvSpPr/>
          <p:nvPr/>
        </p:nvSpPr>
        <p:spPr>
          <a:xfrm>
            <a:off x="698500" y="6151344"/>
            <a:ext cx="1038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33333"/>
                </a:solidFill>
              </a:rPr>
              <a:t>[1]</a:t>
            </a:r>
            <a:r>
              <a:rPr lang="en-US">
                <a:solidFill>
                  <a:srgbClr val="333333"/>
                </a:solidFill>
              </a:rPr>
              <a:t> King, J.C.: Symbolic execution and program testing. </a:t>
            </a:r>
            <a:r>
              <a:rPr lang="en-US" err="1">
                <a:solidFill>
                  <a:srgbClr val="333333"/>
                </a:solidFill>
              </a:rPr>
              <a:t>Commun</a:t>
            </a:r>
            <a:r>
              <a:rPr lang="en-US">
                <a:solidFill>
                  <a:srgbClr val="333333"/>
                </a:solidFill>
              </a:rPr>
              <a:t>. ACM </a:t>
            </a:r>
            <a:r>
              <a:rPr lang="en-US" b="1">
                <a:solidFill>
                  <a:srgbClr val="333333"/>
                </a:solidFill>
              </a:rPr>
              <a:t>19</a:t>
            </a:r>
            <a:r>
              <a:rPr lang="en-US">
                <a:solidFill>
                  <a:srgbClr val="333333"/>
                </a:solidFill>
              </a:rPr>
              <a:t>, 385–394 (1976).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9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F2033-A4C9-4ED9-A044-157D59CA9F4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D5D8F0-40E8-44D7-9ADF-DE8721042617}"/>
              </a:ext>
            </a:extLst>
          </p:cNvPr>
          <p:cNvCxnSpPr/>
          <p:nvPr/>
        </p:nvCxnSpPr>
        <p:spPr>
          <a:xfrm flipH="1">
            <a:off x="7696200" y="800100"/>
            <a:ext cx="787400" cy="6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5ECB0F-648E-45CA-9952-87CAB5B18420}"/>
              </a:ext>
            </a:extLst>
          </p:cNvPr>
          <p:cNvSpPr txBox="1"/>
          <p:nvPr/>
        </p:nvSpPr>
        <p:spPr>
          <a:xfrm>
            <a:off x="8382000" y="4307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Program Counter</a:t>
            </a: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65238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6C99B2-7F58-4F06-B446-1FAB4D4FC0F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0164A0-8853-4908-A6F2-0DD51B7C3D4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EF41BDD-0769-4401-8E67-BE28CA7EC7B6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9DB2F5-712F-4A69-A4C5-B5ADC9DA4BD0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2957CB-AEF8-42E4-BD0C-18EF02961B2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B6A21-DE51-43C5-9FA2-6F71A78FDEB9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286914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0D8B5E-6083-46FD-AB1E-B13E89868B4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EF4D2-F109-46BF-9948-BAB85CBDF0AF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38C557-E136-48DC-84EA-2F475842FFC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E9DD285-E2C0-4201-B927-BF37C4ED7AA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1815A1-2901-4AEC-96C0-DBD3CB257DD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D48729F-3BBF-4EA6-98E3-6FA491C558B7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F3773D-0FDF-45C9-8A8C-581612E0C5D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C4D47A8-452E-40F6-96A4-21E895D804E9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2C61E2-AC01-4FF0-AF17-F62EC6375216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7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1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26664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1A7427-F76E-449F-BB92-6B78C5357D6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BC2E04F-93A0-4E19-9827-E2E96DC727E5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BF3CDBC-D81E-46AE-88E6-6E0ED759F0D6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3A25A64-E8FB-4FE3-8C22-8E391D4488DE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A4631DD-FDD6-449D-9EB2-20C58071490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C8F55A5-9BCF-40BC-A27C-3533C58F2E7A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941C956-29DC-41F6-B1FE-5682A8326FAC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840B68-5DDB-4A1D-AEC9-276C1C5FE6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E36D73A-B77D-4E9D-8B3E-661ED7038F5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7C941E-A0D5-4174-A2B5-98B0724CA93E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45815E-389A-40CA-A042-45C3C5F05F0D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3AC1DE-6708-4B5B-9B95-5EE7C9098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6F5B01-800C-4D12-90E9-AE70E647E66F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844387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0132AB-B2AB-49B8-938D-16CE117C756A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E93333-31E2-4215-AB40-95418DF8A78F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34BABB3-6000-41BA-B1D7-EAA9B1CA12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DAEBA0B-47E1-4249-B7B9-74F4DEC43B46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5E476AC-9FFC-497A-936D-339A7593056D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B0513B-C3B5-4BC1-A327-F31E070EF703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60340FB-222D-4E41-912F-5E23B8B876C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TRUE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B7A1E2A-E4E2-4B57-9431-1999323C55C8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803977D-78C3-4259-BDE4-7BB0AA8EBEC5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DC6B360-BD0C-43B9-A0C6-0BEF49A077FD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203B1FB-067A-4681-8949-12F14480B979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372CF9-E759-420C-9EAB-761D621D2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3728A6C-E790-4E8B-953D-77BC97F6B2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53A56CD-0211-4BB9-9B08-CD31578B84B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24D0A0C-70E4-43D5-A4E8-34E1B095CF0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D54B4F2-8AF5-43AF-BAA2-7FD69DE7CBDD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6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32501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is encoded as Labeled Transition System (LTS)</a:t>
            </a:r>
          </a:p>
          <a:p>
            <a:pPr lvl="1"/>
            <a:r>
              <a:rPr lang="en-US" dirty="0"/>
              <a:t>Property is described in some specification language (e.g., LTL, CTL)</a:t>
            </a:r>
          </a:p>
          <a:p>
            <a:pPr lvl="1"/>
            <a:r>
              <a:rPr lang="en-US" dirty="0"/>
              <a:t>Verification translated to graph </a:t>
            </a:r>
            <a:r>
              <a:rPr lang="en-US" dirty="0" err="1"/>
              <a:t>algo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2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74962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34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5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23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56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7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55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69456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28210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0605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0367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560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93557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75398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DA1ACDB-1A51-42A6-A619-CF823A98A708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&lt;=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93A45749-C528-46DE-B3AA-A03513204234}"/>
              </a:ext>
            </a:extLst>
          </p:cNvPr>
          <p:cNvSpPr/>
          <p:nvPr/>
        </p:nvSpPr>
        <p:spPr>
          <a:xfrm>
            <a:off x="8610600" y="2713845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7DFF8C-AC2F-482D-B495-9F48B6F7D274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61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>
                <a:solidFill>
                  <a:schemeClr val="accent1"/>
                </a:solidFill>
              </a:rPr>
              <a:t>print</a:t>
            </a:r>
            <a:r>
              <a:rPr lang="pt-BR" dirty="0">
                <a:solidFill>
                  <a:schemeClr val="accent1"/>
                </a:solidFill>
              </a:rPr>
              <a:t>(x, y);</a:t>
            </a:r>
          </a:p>
        </p:txBody>
      </p:sp>
      <p:sp>
        <p:nvSpPr>
          <p:cNvPr id="37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8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5926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67" name="Espaço Reservado para Número de Slide 3">
            <a:extLst>
              <a:ext uri="{FF2B5EF4-FFF2-40B4-BE49-F238E27FC236}">
                <a16:creationId xmlns:a16="http://schemas.microsoft.com/office/drawing/2014/main" id="{1DFC3EA0-F9D4-4455-AF6D-D1A5516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D903C6E-27E4-4281-B230-F41B058B953D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E3D9A8C-6ED2-4B19-B630-EAB9D342E8D6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7F020A-02AC-4370-B665-56A93CA51C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96D08A2-E21C-423D-8CF5-72649E07960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8FB22EE-434D-4365-B364-9796ED6A4773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3169EF2-33D4-44AD-B0A8-7F4CD648C624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4BEC18C-91E9-4A8D-B76B-E93028978372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4839A05-5C69-472D-99F4-0A83E4240593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956CCD-D690-448E-92E2-70751645DAE1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&lt;= $B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0E4C0435-AA4C-447B-816B-B8B710C4455B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C14A1A9-8191-41F2-95C9-04648227CEA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58F35F7-94FA-4065-A706-95F66C5FC2EB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B59D352-2E21-4DAE-973D-4F63CFCAB3A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7E8E06B-6F10-492B-9CF4-8558A5EC10CD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E4FE8F1-51A8-43EA-9425-CF14AB796E33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20C93D43-3D01-448B-A484-E86BB0651A72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AFDAC3D-8075-425E-A0E3-1A4FA3928B95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986D683-D963-4274-A30C-8B2D8384C62D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3C460C4B-0838-4B41-AAF0-4A7A91C9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30658"/>
              </p:ext>
            </p:extLst>
          </p:nvPr>
        </p:nvGraphicFramePr>
        <p:xfrm>
          <a:off x="6521449" y="3561038"/>
          <a:ext cx="5657852" cy="1938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951">
                  <a:extLst>
                    <a:ext uri="{9D8B030D-6E8A-4147-A177-3AD203B41FA5}">
                      <a16:colId xmlns:a16="http://schemas.microsoft.com/office/drawing/2014/main" val="3890586717"/>
                    </a:ext>
                  </a:extLst>
                </a:gridCol>
                <a:gridCol w="2635894">
                  <a:extLst>
                    <a:ext uri="{9D8B030D-6E8A-4147-A177-3AD203B41FA5}">
                      <a16:colId xmlns:a16="http://schemas.microsoft.com/office/drawing/2014/main" val="1700539460"/>
                    </a:ext>
                  </a:extLst>
                </a:gridCol>
                <a:gridCol w="1644007">
                  <a:extLst>
                    <a:ext uri="{9D8B030D-6E8A-4147-A177-3AD203B41FA5}">
                      <a16:colId xmlns:a16="http://schemas.microsoft.com/office/drawing/2014/main" val="3444594255"/>
                    </a:ext>
                  </a:extLst>
                </a:gridCol>
              </a:tblGrid>
              <a:tr h="48452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Program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3728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&lt;=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= 1,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19061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PC: $A &gt; $B &amp; $B &lt;= 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= 2,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88533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&gt; $B &amp; $B</a:t>
                      </a:r>
                      <a:r>
                        <a:rPr lang="pt-BR" baseline="0" dirty="0"/>
                        <a:t> &gt; $A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39051"/>
                  </a:ext>
                </a:extLst>
              </a:tr>
            </a:tbl>
          </a:graphicData>
        </a:graphic>
      </p:graphicFrame>
      <p:sp>
        <p:nvSpPr>
          <p:cNvPr id="102" name="Retângulo 101">
            <a:extLst>
              <a:ext uri="{FF2B5EF4-FFF2-40B4-BE49-F238E27FC236}">
                <a16:creationId xmlns:a16="http://schemas.microsoft.com/office/drawing/2014/main" id="{B0741FF5-A695-49F0-B660-DCB723D946E7}"/>
              </a:ext>
            </a:extLst>
          </p:cNvPr>
          <p:cNvSpPr/>
          <p:nvPr/>
        </p:nvSpPr>
        <p:spPr>
          <a:xfrm>
            <a:off x="8020052" y="3104038"/>
            <a:ext cx="2603496" cy="427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SMT Solver Results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8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9817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is encoded as Labeled Transition System (LTS)</a:t>
            </a:r>
          </a:p>
          <a:p>
            <a:pPr lvl="1"/>
            <a:r>
              <a:rPr lang="en-US" dirty="0"/>
              <a:t>Property is described in some specification language (e.g., LTL, CTL)</a:t>
            </a:r>
          </a:p>
          <a:p>
            <a:pPr lvl="1"/>
            <a:r>
              <a:rPr lang="en-US" dirty="0"/>
              <a:t>Verification translated to graph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160269" y="5111618"/>
            <a:ext cx="3410077" cy="966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Vast literature!</a:t>
            </a:r>
          </a:p>
        </p:txBody>
      </p:sp>
    </p:spTree>
    <p:extLst>
      <p:ext uri="{BB962C8B-B14F-4D97-AF65-F5344CB8AC3E}">
        <p14:creationId xmlns:p14="http://schemas.microsoft.com/office/powerpoint/2010/main" val="1947087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555C-A549-4FE7-B923-4F2567A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Symbolic Pathfinder (SPF)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1F634-7122-4665-9F48-F2A93767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Performs symbolic execution of Java bytecodes</a:t>
            </a:r>
          </a:p>
          <a:p>
            <a:r>
              <a:rPr lang="pt-BR" dirty="0"/>
              <a:t>Built as a JPF module</a:t>
            </a:r>
          </a:p>
          <a:p>
            <a:pPr lvl="1"/>
            <a:r>
              <a:rPr lang="pt-BR" dirty="0"/>
              <a:t>Search engine used to explore symbolic execution tree</a:t>
            </a:r>
          </a:p>
          <a:p>
            <a:r>
              <a:rPr lang="pt-BR" dirty="0"/>
              <a:t>Multiple decision procedures/contraint solvers</a:t>
            </a:r>
          </a:p>
          <a:p>
            <a:pPr lvl="1"/>
            <a:r>
              <a:rPr lang="pt-BR" dirty="0"/>
              <a:t>Used to check path conditions </a:t>
            </a:r>
          </a:p>
          <a:p>
            <a:r>
              <a:rPr lang="pt-BR" dirty="0"/>
              <a:t>Test suites with high coverage</a:t>
            </a:r>
          </a:p>
          <a:p>
            <a:pPr lvl="1"/>
            <a:r>
              <a:rPr lang="pt-BR" dirty="0"/>
              <a:t>Generates JUnit tests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E402B-D879-48BD-AE6B-3FE23EC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748E-568A-4AC8-A9B9-649B708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Implementation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A3157-34EE-42E4-B91E-AB9F9DD5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JPF infrastructure</a:t>
            </a:r>
          </a:p>
          <a:p>
            <a:pPr lvl="1"/>
            <a:r>
              <a:rPr lang="pt-BR" dirty="0"/>
              <a:t>Replaces/extend standard concrete with symbolic execution </a:t>
            </a:r>
          </a:p>
          <a:p>
            <a:r>
              <a:rPr lang="pt-BR" dirty="0"/>
              <a:t>Attributes associated with program state</a:t>
            </a:r>
          </a:p>
          <a:p>
            <a:pPr lvl="1"/>
            <a:r>
              <a:rPr lang="pt-BR" dirty="0" err="1"/>
              <a:t>Fields</a:t>
            </a:r>
            <a:r>
              <a:rPr lang="pt-BR" dirty="0"/>
              <a:t>,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operands</a:t>
            </a:r>
            <a:r>
              <a:rPr lang="pt-BR" dirty="0"/>
              <a:t>, </a:t>
            </a:r>
            <a:r>
              <a:rPr lang="pt-BR" dirty="0" err="1"/>
              <a:t>variables</a:t>
            </a:r>
            <a:r>
              <a:rPr lang="pt-BR" dirty="0"/>
              <a:t> </a:t>
            </a:r>
            <a:r>
              <a:rPr lang="pt-BR" dirty="0" err="1"/>
              <a:t>stored</a:t>
            </a:r>
            <a:r>
              <a:rPr lang="pt-BR" dirty="0"/>
              <a:t> as </a:t>
            </a:r>
            <a:r>
              <a:rPr lang="pt-BR" b="1" dirty="0" err="1"/>
              <a:t>symbolic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</a:p>
          <a:p>
            <a:r>
              <a:rPr lang="pt-BR" dirty="0"/>
              <a:t>Allows mixed concrete and symbolic execution</a:t>
            </a:r>
          </a:p>
          <a:p>
            <a:pPr lvl="1"/>
            <a:r>
              <a:rPr lang="pt-BR" dirty="0"/>
              <a:t>Can change from concrete to symbolic execution on-the-fly</a:t>
            </a:r>
          </a:p>
          <a:p>
            <a:r>
              <a:rPr lang="pt-BR" dirty="0"/>
              <a:t>Listeners</a:t>
            </a:r>
          </a:p>
          <a:p>
            <a:pPr lvl="1"/>
            <a:r>
              <a:rPr lang="pt-BR" dirty="0" err="1"/>
              <a:t>Act</a:t>
            </a:r>
            <a:r>
              <a:rPr lang="pt-BR" dirty="0"/>
              <a:t> as </a:t>
            </a:r>
            <a:r>
              <a:rPr lang="pt-BR" dirty="0" err="1"/>
              <a:t>monitors</a:t>
            </a:r>
            <a:r>
              <a:rPr lang="pt-BR" dirty="0"/>
              <a:t> for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analysis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FE652-ECCD-4ED9-8F77-4BF133C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1353-1DFD-427F-88FE-0CD3DF05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6FBDC-4152-4846-9F66-B6FA8D1A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Pros (+)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B4500-826A-499A-B1ED-94A5F07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/>
          <a:lstStyle/>
          <a:p>
            <a:r>
              <a:rPr lang="pt-BR" dirty="0"/>
              <a:t>Automatic generation of inputs</a:t>
            </a:r>
          </a:p>
          <a:p>
            <a:r>
              <a:rPr lang="pt-BR" dirty="0"/>
              <a:t>Availability (Open source)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22215-DC25-4A6A-83CD-49BA14AF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000"/>
              <a:t>Cons (-)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4F77A-8746-49B2-8705-8C811C2F6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JPF limitations</a:t>
            </a: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B30AA-955B-4901-A79E-8C8091C0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7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Samples -&gt; docker run –it --rm </a:t>
            </a:r>
            <a:r>
              <a:rPr lang="pt-BR" b="1" dirty="0"/>
              <a:t>davinomjr/spf-examples</a:t>
            </a:r>
          </a:p>
          <a:p>
            <a:pPr lvl="1"/>
            <a:r>
              <a:rPr lang="pt-BR" dirty="0"/>
              <a:t>Modify files -&gt; docker run -it –rm </a:t>
            </a:r>
            <a:r>
              <a:rPr lang="pt-BR" b="1" dirty="0"/>
              <a:t>davinomjr/spf-examples bash</a:t>
            </a:r>
          </a:p>
          <a:p>
            <a:pPr lvl="1"/>
            <a:endParaRPr lang="pt-B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4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CBMC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-US" dirty="0"/>
              <a:t>Translates program into formula (in some decidable theory) and uses a (SAT, SMT) solver to find counter-examples</a:t>
            </a:r>
          </a:p>
          <a:p>
            <a:r>
              <a:rPr lang="en-US" dirty="0"/>
              <a:t>Compared to Symbolic Execution (SE):</a:t>
            </a:r>
          </a:p>
          <a:p>
            <a:pPr lvl="1"/>
            <a:r>
              <a:rPr lang="en-US" dirty="0"/>
              <a:t>Both BMC and SE: use symbolic inputs and use solvers to find bugs</a:t>
            </a:r>
          </a:p>
          <a:p>
            <a:pPr lvl="1"/>
            <a:r>
              <a:rPr lang="en-US" dirty="0"/>
              <a:t>BMC explores several paths simultaneously; SE explores paths one-at-a-time</a:t>
            </a:r>
          </a:p>
          <a:p>
            <a:pPr lvl="2"/>
            <a:r>
              <a:rPr lang="en-US" dirty="0"/>
              <a:t>Tradeoff between time and space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46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 = x + 1</a:t>
            </a:r>
          </a:p>
          <a:p>
            <a:r>
              <a:rPr lang="en-US" dirty="0">
                <a:latin typeface="Consolas" panose="020B0609020204030204" pitchFamily="49" charset="0"/>
              </a:rPr>
              <a:t>if (x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assert (x &lt;= 3);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 = x + 1</a:t>
            </a:r>
          </a:p>
          <a:p>
            <a:r>
              <a:rPr lang="en-US" dirty="0">
                <a:latin typeface="Consolas" panose="020B0609020204030204" pitchFamily="49" charset="0"/>
              </a:rPr>
              <a:t>if (x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assert (x &lt;= 3);</a:t>
            </a: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264408" y="2574434"/>
            <a:ext cx="100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goto</a:t>
            </a:r>
            <a:r>
              <a:rPr lang="en-US" dirty="0"/>
              <a:t> program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Clarke et al, DAC’03,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 dirty="0"/>
              <a:t>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054340" y="211836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+ 1</a:t>
            </a:r>
          </a:p>
          <a:p>
            <a:r>
              <a:rPr lang="en-US" dirty="0">
                <a:latin typeface="Consolas" panose="020B0609020204030204" pitchFamily="49" charset="0"/>
              </a:rPr>
              <a:t>if (x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 x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latin typeface="Consolas" panose="020B0609020204030204" pitchFamily="49" charset="0"/>
              </a:rPr>
              <a:t> x4 = phi(x</a:t>
            </a:r>
            <a:r>
              <a:rPr lang="en-US" baseline="-25000" dirty="0">
                <a:latin typeface="Consolas" panose="020B0609020204030204" pitchFamily="49" charset="0"/>
              </a:rPr>
              <a:t>3,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x5 = phi(x</a:t>
            </a:r>
            <a:r>
              <a:rPr lang="en-US" baseline="-25000" dirty="0">
                <a:latin typeface="Consolas" panose="020B0609020204030204" pitchFamily="49" charset="0"/>
              </a:rPr>
              <a:t>4,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assert (x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&lt;= 3);</a:t>
            </a:r>
          </a:p>
        </p:txBody>
      </p:sp>
      <p:cxnSp>
        <p:nvCxnSpPr>
          <p:cNvPr id="15" name="Conector de seta reta 14"/>
          <p:cNvCxnSpPr>
            <a:endCxn id="14" idx="1"/>
          </p:cNvCxnSpPr>
          <p:nvPr/>
        </p:nvCxnSpPr>
        <p:spPr>
          <a:xfrm>
            <a:off x="7028688" y="331165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277690" y="271293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SSA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0750296" y="3371539"/>
            <a:ext cx="15712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47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Clarke et al, DAC’03,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 dirty="0"/>
              <a:t>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203192" y="258559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4856434" y="247564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Bit-Blasting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650664" y="21344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 solver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7565064" y="258559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8202793" y="1848713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230845" y="256578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4203192" y="385429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6650664" y="432600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solver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37844" y="2091379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rush Script MT" panose="03060802040406070304" pitchFamily="66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 := 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+ 1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= 2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+ 1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ite</a:t>
            </a:r>
            <a:r>
              <a:rPr lang="en-US" dirty="0">
                <a:latin typeface="Consolas" panose="020B0609020204030204" pitchFamily="49" charset="0"/>
              </a:rPr>
              <a:t>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,x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ite</a:t>
            </a:r>
            <a:r>
              <a:rPr lang="en-US" dirty="0">
                <a:latin typeface="Consolas" panose="020B0609020204030204" pitchFamily="49" charset="0"/>
              </a:rPr>
              <a:t>((x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!=1),x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Brush Script MT" panose="03060802040406070304" pitchFamily="66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:= x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&lt;=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rush Script MT" panose="03060802040406070304" pitchFamily="66" charset="0"/>
              </a:rPr>
              <a:t>C &amp; !P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>
            <a:endCxn id="17" idx="1"/>
          </p:cNvCxnSpPr>
          <p:nvPr/>
        </p:nvCxnSpPr>
        <p:spPr>
          <a:xfrm flipV="1">
            <a:off x="12192" y="3618427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192" y="2820330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Logical </a:t>
            </a:r>
          </a:p>
          <a:p>
            <a:pPr algn="ctr"/>
            <a:r>
              <a:rPr lang="en-US" dirty="0"/>
              <a:t>Formula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972549" y="1910908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counterexample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972549" y="2689037"/>
            <a:ext cx="213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 hold up to some bound</a:t>
            </a:r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48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Clarke et al, DAC’03,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 dirty="0"/>
              <a:t> </a:t>
            </a:r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Scalability: Formula can grow big!</a:t>
            </a:r>
          </a:p>
          <a:p>
            <a:pPr lvl="1"/>
            <a:r>
              <a:rPr lang="en-US" dirty="0"/>
              <a:t>Precision: Pointers, reflection, etc.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Bit-Blasting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 solver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solver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49</a:t>
            </a:fld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04850" y="469900"/>
            <a:ext cx="10515600" cy="1325563"/>
          </a:xfrm>
        </p:spPr>
        <p:txBody>
          <a:bodyPr/>
          <a:lstStyle/>
          <a:p>
            <a:r>
              <a:rPr lang="en-US" dirty="0"/>
              <a:t>Tutorial Website: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403060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symmetric processes with one shared semaphore</a:t>
            </a:r>
          </a:p>
          <a:p>
            <a:r>
              <a:rPr lang="en-US" dirty="0"/>
              <a:t>Each process (1, 2) has three states:</a:t>
            </a:r>
          </a:p>
          <a:p>
            <a:pPr lvl="1"/>
            <a:r>
              <a:rPr lang="en-US" dirty="0"/>
              <a:t>Non-critical region – N1, N2</a:t>
            </a:r>
          </a:p>
          <a:p>
            <a:pPr lvl="1"/>
            <a:r>
              <a:rPr lang="en-US" dirty="0"/>
              <a:t>Trying to acquire semaphore – T1, T2</a:t>
            </a:r>
          </a:p>
          <a:p>
            <a:pPr lvl="1"/>
            <a:r>
              <a:rPr lang="en-US" dirty="0"/>
              <a:t>Critical region – C1, C2</a:t>
            </a:r>
          </a:p>
          <a:p>
            <a:r>
              <a:rPr lang="en-US" dirty="0"/>
              <a:t>Semaphore can be available or not – S0 or S1</a:t>
            </a:r>
          </a:p>
          <a:p>
            <a:r>
              <a:rPr lang="en-US" dirty="0"/>
              <a:t>Initial states: N1 &amp; N2 &amp; S0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symmetric processes with one shared semaphore</a:t>
            </a:r>
          </a:p>
          <a:p>
            <a:r>
              <a:rPr lang="en-US" dirty="0"/>
              <a:t>Each process (1, 2) has three states:</a:t>
            </a:r>
          </a:p>
          <a:p>
            <a:pPr lvl="1"/>
            <a:r>
              <a:rPr lang="en-US" dirty="0"/>
              <a:t>Non-critical region – N1, N2</a:t>
            </a:r>
          </a:p>
          <a:p>
            <a:pPr lvl="1"/>
            <a:r>
              <a:rPr lang="en-US" dirty="0"/>
              <a:t>Trying to acquire semaphore – T1, T2</a:t>
            </a:r>
          </a:p>
          <a:p>
            <a:pPr lvl="1"/>
            <a:r>
              <a:rPr lang="en-US" dirty="0"/>
              <a:t>Critical region – C1, C2</a:t>
            </a:r>
          </a:p>
          <a:p>
            <a:r>
              <a:rPr lang="en-US" dirty="0"/>
              <a:t>Semaphore can be available or not – S0 or S1</a:t>
            </a:r>
          </a:p>
          <a:p>
            <a:r>
              <a:rPr lang="en-US" dirty="0"/>
              <a:t>Initial states: N1 &amp; N2 &amp; S0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1625787" y="5397460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N1 -&gt; T1</a:t>
            </a:r>
          </a:p>
          <a:p>
            <a:r>
              <a:rPr lang="en-US" dirty="0"/>
              <a:t>T1 &amp; S0 -&gt; C1 &amp; S1</a:t>
            </a:r>
          </a:p>
          <a:p>
            <a:r>
              <a:rPr lang="en-US" dirty="0"/>
              <a:t>C1 -&gt; N1 &amp; S0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3740337" y="5591770"/>
            <a:ext cx="11430" cy="5486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892737" y="5591770"/>
            <a:ext cx="11430" cy="5486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12777" y="5404425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N2 -&gt; T2</a:t>
            </a:r>
          </a:p>
          <a:p>
            <a:r>
              <a:rPr lang="en-US" dirty="0"/>
              <a:t>T2 &amp; S0 -&gt; C2 &amp; S1</a:t>
            </a:r>
          </a:p>
          <a:p>
            <a:r>
              <a:rPr lang="en-US" dirty="0"/>
              <a:t>C2 -&gt; N2 &amp; S0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28750" y="5303520"/>
            <a:ext cx="4914900" cy="112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522633" y="52460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01513" y="5252322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Property: AG EF (N1 &amp; N2 &amp; S0)</a:t>
            </a:r>
          </a:p>
        </p:txBody>
      </p:sp>
      <p:sp>
        <p:nvSpPr>
          <p:cNvPr id="12" name="Texto explicativo retangular 11"/>
          <p:cNvSpPr/>
          <p:nvPr/>
        </p:nvSpPr>
        <p:spPr>
          <a:xfrm>
            <a:off x="8183430" y="3891736"/>
            <a:ext cx="3722820" cy="805636"/>
          </a:xfrm>
          <a:prstGeom prst="wedgeRectCallout">
            <a:avLst>
              <a:gd name="adj1" fmla="val -46225"/>
              <a:gd name="adj2" fmla="val 1129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should always be possible to eventually get back to the initial state</a:t>
            </a:r>
          </a:p>
        </p:txBody>
      </p:sp>
      <p:sp>
        <p:nvSpPr>
          <p:cNvPr id="13" name="Texto explicativo retangular 12"/>
          <p:cNvSpPr/>
          <p:nvPr/>
        </p:nvSpPr>
        <p:spPr>
          <a:xfrm>
            <a:off x="6678480" y="5897880"/>
            <a:ext cx="3722820" cy="899576"/>
          </a:xfrm>
          <a:prstGeom prst="wedgeRectCallout">
            <a:avLst>
              <a:gd name="adj1" fmla="val -2013"/>
              <a:gd name="adj2" fmla="val -82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property holds for this model. This is verified searching the graph induced by model and property.</a:t>
            </a:r>
          </a:p>
        </p:txBody>
      </p:sp>
    </p:spTree>
    <p:extLst>
      <p:ext uri="{BB962C8B-B14F-4D97-AF65-F5344CB8AC3E}">
        <p14:creationId xmlns:p14="http://schemas.microsoft.com/office/powerpoint/2010/main" val="318213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0" y="2503170"/>
            <a:ext cx="1193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Big gap between design and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403016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0" y="2503170"/>
            <a:ext cx="1193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Big gap between design and implementation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17270" y="1136142"/>
            <a:ext cx="10081260" cy="1138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-&gt; Correct designs do not imply correct implementations</a:t>
            </a:r>
          </a:p>
          <a:p>
            <a:r>
              <a:rPr lang="en-US" sz="3200" dirty="0"/>
              <a:t>-&gt; Systematic refinement of models is expensive (and rare)</a:t>
            </a:r>
          </a:p>
        </p:txBody>
      </p:sp>
      <p:sp>
        <p:nvSpPr>
          <p:cNvPr id="7" name="Retângulo 6"/>
          <p:cNvSpPr/>
          <p:nvPr/>
        </p:nvSpPr>
        <p:spPr>
          <a:xfrm>
            <a:off x="2023110" y="4550664"/>
            <a:ext cx="8069580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tutorial is about Program Model Checking as opposed to Model Checking of Designs</a:t>
            </a:r>
          </a:p>
        </p:txBody>
      </p:sp>
    </p:spTree>
    <p:extLst>
      <p:ext uri="{BB962C8B-B14F-4D97-AF65-F5344CB8AC3E}">
        <p14:creationId xmlns:p14="http://schemas.microsoft.com/office/powerpoint/2010/main" val="34575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5340" y="1817370"/>
            <a:ext cx="10515600" cy="4351338"/>
          </a:xfrm>
        </p:spPr>
        <p:txBody>
          <a:bodyPr/>
          <a:lstStyle/>
          <a:p>
            <a:r>
              <a:rPr lang="en-US" dirty="0"/>
              <a:t>Path Exploration: </a:t>
            </a:r>
            <a:r>
              <a:rPr lang="en-US" dirty="0" err="1"/>
              <a:t>Stateful</a:t>
            </a:r>
            <a:r>
              <a:rPr lang="en-US" dirty="0"/>
              <a:t> or Stateless</a:t>
            </a:r>
          </a:p>
          <a:p>
            <a:r>
              <a:rPr lang="en-US" dirty="0"/>
              <a:t>State Representation: Explicit or Symbolic</a:t>
            </a:r>
          </a:p>
          <a:p>
            <a:r>
              <a:rPr lang="en-US" dirty="0"/>
              <a:t>Handling Concurrency</a:t>
            </a:r>
          </a:p>
          <a:p>
            <a:pPr lvl="1"/>
            <a:r>
              <a:rPr lang="en-US" dirty="0"/>
              <a:t>Often important source of problems. E.g., data races and deadlocks</a:t>
            </a:r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Can make a huge difference in complexity.  Think of pointers, dynamic binding, reflection, native methods, libraries,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Conector reto 5"/>
          <p:cNvCxnSpPr/>
          <p:nvPr/>
        </p:nvCxnSpPr>
        <p:spPr>
          <a:xfrm flipH="1">
            <a:off x="7498080" y="1817370"/>
            <a:ext cx="11430" cy="937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612380" y="2055614"/>
            <a:ext cx="436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Tradeoff between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14369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10531</TotalTime>
  <Words>3958</Words>
  <Application>Microsoft Office PowerPoint</Application>
  <PresentationFormat>Widescreen</PresentationFormat>
  <Paragraphs>931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Brush Script MT</vt:lpstr>
      <vt:lpstr>Calibri</vt:lpstr>
      <vt:lpstr>Calibri Light</vt:lpstr>
      <vt:lpstr>Consolas</vt:lpstr>
      <vt:lpstr>Courier New</vt:lpstr>
      <vt:lpstr>Webdings</vt:lpstr>
      <vt:lpstr>Wingdings 2</vt:lpstr>
      <vt:lpstr>Office Theme</vt:lpstr>
      <vt:lpstr>Program Model Checking</vt:lpstr>
      <vt:lpstr>Website</vt:lpstr>
      <vt:lpstr>Model Checking (MC)</vt:lpstr>
      <vt:lpstr>Model Checking (MC)</vt:lpstr>
      <vt:lpstr>Example</vt:lpstr>
      <vt:lpstr>Example</vt:lpstr>
      <vt:lpstr>PowerPoint Presentation</vt:lpstr>
      <vt:lpstr>PowerPoint Presentation</vt:lpstr>
      <vt:lpstr>Design Choices</vt:lpstr>
      <vt:lpstr>This Tutorial</vt:lpstr>
      <vt:lpstr>Java Pathfinder (JPF)</vt:lpstr>
      <vt:lpstr>What is JPF?</vt:lpstr>
      <vt:lpstr>Essential capabilities</vt:lpstr>
      <vt:lpstr>Example Race Condition</vt:lpstr>
      <vt:lpstr>Example Race Condition</vt:lpstr>
      <vt:lpstr>Example Deadlock</vt:lpstr>
      <vt:lpstr>Example Deadlock</vt:lpstr>
      <vt:lpstr>There is no free lunch!</vt:lpstr>
      <vt:lpstr>Demo</vt:lpstr>
      <vt:lpstr>Symbolic Pathfinder (SPF)</vt:lpstr>
      <vt:lpstr>Motivation</vt:lpstr>
      <vt:lpstr>Motivation</vt:lpstr>
      <vt:lpstr>Motivation</vt:lpstr>
      <vt:lpstr>SPF: Symbolic Execution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Symbolic Pathfinder (SPF)</vt:lpstr>
      <vt:lpstr>SPF: Implementation</vt:lpstr>
      <vt:lpstr>SPF</vt:lpstr>
      <vt:lpstr>Demo</vt:lpstr>
      <vt:lpstr>CBMC</vt:lpstr>
      <vt:lpstr>Bounded Model Checking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>Davino Junior</dc:creator>
  <cp:lastModifiedBy>Davino Junior</cp:lastModifiedBy>
  <cp:revision>202</cp:revision>
  <cp:lastPrinted>2017-10-24T15:03:52Z</cp:lastPrinted>
  <dcterms:created xsi:type="dcterms:W3CDTF">2012-07-27T01:16:44Z</dcterms:created>
  <dcterms:modified xsi:type="dcterms:W3CDTF">2017-12-05T18:34:42Z</dcterms:modified>
</cp:coreProperties>
</file>