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320" r:id="rId3"/>
    <p:sldId id="258" r:id="rId4"/>
    <p:sldId id="279" r:id="rId5"/>
    <p:sldId id="277" r:id="rId6"/>
    <p:sldId id="278" r:id="rId7"/>
    <p:sldId id="280" r:id="rId8"/>
    <p:sldId id="281" r:id="rId9"/>
    <p:sldId id="283" r:id="rId10"/>
    <p:sldId id="260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321" r:id="rId22"/>
    <p:sldId id="322" r:id="rId23"/>
    <p:sldId id="323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271" r:id="rId45"/>
    <p:sldId id="272" r:id="rId46"/>
    <p:sldId id="262" r:id="rId47"/>
    <p:sldId id="263" r:id="rId48"/>
    <p:sldId id="264" r:id="rId49"/>
    <p:sldId id="319" r:id="rId50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56" autoAdjust="0"/>
    <p:restoredTop sz="86833" autoAdjust="0"/>
  </p:normalViewPr>
  <p:slideViewPr>
    <p:cSldViewPr snapToGrid="0">
      <p:cViewPr varScale="1">
        <p:scale>
          <a:sx n="98" d="100"/>
          <a:sy n="98" d="100"/>
        </p:scale>
        <p:origin x="120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BEF8C-05DE-4EF1-B3D5-0FE0E7E6411E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CA28C-25F3-4AA3-9620-7B93E7EDE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830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3463A-9E6F-40F4-A5F9-BE5B7336BBE0}" type="datetimeFigureOut">
              <a:rPr lang="en-US" smtClean="0"/>
              <a:t>27-Nov-17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D3134-AFFC-4877-846D-0D71DADBA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1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134-AFFC-4877-846D-0D71DADBA2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D3134-AFFC-4877-846D-0D71DADBA2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48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2403D-F9D5-4E12-9FC3-A142C89E8FE4}" type="datetime1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6945-34FB-4841-85EF-82FE234CE16D}" type="datetime1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72040-6240-4480-B86B-46FD2270B915}" type="datetime1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E4EC-DC2B-4063-90C4-2AAB316EFE42}" type="datetime1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E669-47C7-4569-933A-819CB0C63D49}" type="datetime1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C984-AA3E-42FF-B0C7-BFAB32FF37DE}" type="datetime1">
              <a:rPr lang="en-US" smtClean="0"/>
              <a:t>27-Nov-17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9E85C-7E1E-498C-B091-936310822C21}" type="datetime1">
              <a:rPr lang="en-US" smtClean="0"/>
              <a:t>27-Nov-17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11078-E00E-4980-8268-C64DDD7EF834}" type="datetime1">
              <a:rPr lang="en-US" smtClean="0"/>
              <a:t>27-Nov-17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0CACD-CFC9-4121-B51C-BF79103D5326}" type="datetime1">
              <a:rPr lang="en-US" smtClean="0"/>
              <a:t>27-Nov-17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E4B09-FBD4-4A88-B81D-9660505F98C6}" type="datetime1">
              <a:rPr lang="en-US" smtClean="0"/>
              <a:t>27-Nov-17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337B-8FB4-40EF-B0E7-B684B28D430D}" type="datetime1">
              <a:rPr lang="en-US" smtClean="0"/>
              <a:t>27-Nov-17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13BCD-6F12-4049-8D73-F3763E36230A}" type="datetime1">
              <a:rPr lang="en-US" smtClean="0"/>
              <a:t>27-Nov-17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n.ufpe.br/~damori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abelfish.arc.nasa.gov/trac/jpf/wiki/projects/jpf-symbc" TargetMode="External"/><Relationship Id="rId2" Type="http://schemas.openxmlformats.org/officeDocument/2006/relationships/hyperlink" Target="https://babelfish.arc.nasa.gov/trac/jpf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iffblue/cbmc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245" y="1095375"/>
            <a:ext cx="11466542" cy="2387600"/>
          </a:xfrm>
        </p:spPr>
        <p:txBody>
          <a:bodyPr>
            <a:normAutofit/>
          </a:bodyPr>
          <a:lstStyle/>
          <a:p>
            <a:r>
              <a:rPr lang="en-US" dirty="0"/>
              <a:t>Program Model Checking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4275" y="3981449"/>
            <a:ext cx="9738985" cy="21412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Davino</a:t>
            </a:r>
            <a:r>
              <a:rPr lang="en-US" sz="3200" dirty="0"/>
              <a:t> Junior     Luis </a:t>
            </a:r>
            <a:r>
              <a:rPr lang="en-US" sz="3200" dirty="0" err="1"/>
              <a:t>Melo</a:t>
            </a:r>
            <a:r>
              <a:rPr lang="en-US" sz="3200" dirty="0"/>
              <a:t>     Marcelo </a:t>
            </a:r>
            <a:r>
              <a:rPr lang="en-US" sz="3200" dirty="0" err="1"/>
              <a:t>d'Amorim</a:t>
            </a:r>
            <a:endParaRPr lang="en-US" sz="3200" dirty="0"/>
          </a:p>
          <a:p>
            <a:r>
              <a:rPr lang="en-US" sz="3200" dirty="0" err="1"/>
              <a:t>Universidade</a:t>
            </a:r>
            <a:r>
              <a:rPr lang="en-US" sz="3200" dirty="0"/>
              <a:t> Federal de Pernambuco (UFPE)</a:t>
            </a:r>
          </a:p>
          <a:p>
            <a:endParaRPr lang="en-US" dirty="0">
              <a:hlinkClick r:id="rId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2675" y="6457950"/>
            <a:ext cx="757423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SBMF Tutorial, November 21, 2017, Recife-PE, Brazil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12192000" cy="73152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Tutorial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65334"/>
              </p:ext>
            </p:extLst>
          </p:nvPr>
        </p:nvGraphicFramePr>
        <p:xfrm>
          <a:off x="1867408" y="2128266"/>
          <a:ext cx="8783192" cy="2499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6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594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State Representation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Concurrency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JPF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Explicit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SPF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Wingdings 2"/>
                        </a:rPr>
                        <a:t>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CBMC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 </a:t>
                      </a:r>
                      <a:r>
                        <a:rPr lang="en-US" sz="2800" dirty="0" err="1"/>
                        <a:t>ou</a:t>
                      </a:r>
                      <a:r>
                        <a:rPr lang="en-US" sz="2800" dirty="0"/>
                        <a:t> 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ym typeface="Wingdings 2"/>
                        </a:rPr>
                        <a:t>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aixaDeTexto 6"/>
          <p:cNvSpPr txBox="1"/>
          <p:nvPr/>
        </p:nvSpPr>
        <p:spPr>
          <a:xfrm>
            <a:off x="-45720" y="5971032"/>
            <a:ext cx="8356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Java Pathfinder website. </a:t>
            </a:r>
            <a:r>
              <a:rPr lang="en-US" dirty="0">
                <a:hlinkClick r:id="rId2"/>
              </a:rPr>
              <a:t>https://babelfish.arc.nasa.gov/trac/jpf/</a:t>
            </a:r>
            <a:endParaRPr lang="en-US" dirty="0"/>
          </a:p>
          <a:p>
            <a:r>
              <a:rPr lang="en-US" dirty="0"/>
              <a:t>[2] Symbolic Pathfinder. </a:t>
            </a:r>
            <a:r>
              <a:rPr lang="en-US" dirty="0">
                <a:hlinkClick r:id="rId3"/>
              </a:rPr>
              <a:t>https://babelfish.arc.nasa.gov/trac/jpf/wiki/projects/jpf-symbc</a:t>
            </a:r>
            <a:endParaRPr lang="en-US" dirty="0"/>
          </a:p>
          <a:p>
            <a:r>
              <a:rPr lang="en-US" dirty="0"/>
              <a:t>[3] CBMC website. </a:t>
            </a:r>
            <a:r>
              <a:rPr lang="en-US" dirty="0">
                <a:hlinkClick r:id="rId4"/>
              </a:rPr>
              <a:t>https://github.com/diffblue/cbmc/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1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Pathfinder (JPF)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JPF?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Virtual Machine for Java with several tweaks;</a:t>
            </a:r>
          </a:p>
          <a:p>
            <a:pPr lvl="1"/>
            <a:r>
              <a:rPr lang="pt-BR" dirty="0"/>
              <a:t>Theoretically executes a Java program in all possible ways</a:t>
            </a:r>
          </a:p>
          <a:p>
            <a:r>
              <a:rPr lang="pt-BR" dirty="0"/>
              <a:t>Checks for concurrency issues (e.g., deadlocks, and race conditions)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7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Essential capabilities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5776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Backtracking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can restore previous execution states, to see if there are unexplored choices left.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allows you to create your own ChoiceGenerator.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allows you to explore in a DFS or your own search heuristic.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State 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800" dirty="0"/>
              <a:t>JPF checks every new state if it already has been explored, in which case is not explored anymore.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7550" y="1514475"/>
            <a:ext cx="5851525" cy="452112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Race Condition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342946"/>
            <a:ext cx="426191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MyRaceCondition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x = "x";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y = "y";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x + y +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57768" y="1342946"/>
            <a:ext cx="473838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 rc1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 rc2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RC();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rc1.p = p;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rc2.p = p;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400" dirty="0"/>
              <a:t>"x: " + </a:t>
            </a:r>
            <a:r>
              <a:rPr lang="en-US" altLang="pt-BR" sz="1400" dirty="0" err="1"/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77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search started: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error 1</a:t>
            </a:r>
          </a:p>
          <a:p>
            <a:pPr marL="0" indent="0">
              <a:buNone/>
            </a:pPr>
            <a:r>
              <a:rPr lang="pt-BR" dirty="0"/>
              <a:t>gov.nasa.jpf.listener.PreciseRaceDetector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race for field Racer$Pair@15e.x</a:t>
            </a:r>
          </a:p>
          <a:p>
            <a:pPr marL="0" indent="0">
              <a:buNone/>
            </a:pPr>
            <a:r>
              <a:rPr lang="pt-BR" dirty="0"/>
              <a:t>  Thread-1 at Racer$Pair.update(Racer.java:7)</a:t>
            </a:r>
          </a:p>
          <a:p>
            <a:pPr marL="0" indent="0">
              <a:buNone/>
            </a:pPr>
            <a:r>
              <a:rPr lang="pt-BR" dirty="0"/>
              <a:t>		"x = x + y + x;"  WRITE: putfield Racer$Pair.x</a:t>
            </a:r>
          </a:p>
          <a:p>
            <a:pPr marL="0" indent="0">
              <a:buNone/>
            </a:pPr>
            <a:r>
              <a:rPr lang="pt-BR" dirty="0"/>
              <a:t>  Thread-2 at Racer$Pair.update(Racer.java:7)</a:t>
            </a:r>
          </a:p>
          <a:p>
            <a:pPr marL="0" indent="0">
              <a:buNone/>
            </a:pPr>
            <a:r>
              <a:rPr lang="pt-BR" dirty="0"/>
              <a:t>		"x = x + y + x;"  READ:  getfield Racer$Pair.x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4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Deadlock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288017"/>
            <a:ext cx="4261919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MyDeadlock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x = "x";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y = "y";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update()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x = x + y +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}}}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31459" y="1057522"/>
            <a:ext cx="41910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RC2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Thread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p;</a:t>
            </a:r>
          </a:p>
          <a:p>
            <a:pPr>
              <a:lnSpc>
                <a:spcPct val="80000"/>
              </a:lnSpc>
            </a:pPr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			synchronized(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  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p.update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 }}}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Pair p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Pair();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rc1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RC1();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Thread rc2 = </a:t>
            </a:r>
            <a:r>
              <a:rPr lang="en-US" alt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RC2();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rc1.p = p;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rc2.p = p;</a:t>
            </a:r>
          </a:p>
          <a:p>
            <a:endParaRPr lang="en-US" alt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rc2.start();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rc1.join();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rc2.join();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400" dirty="0"/>
              <a:t>"x: " + </a:t>
            </a:r>
            <a:r>
              <a:rPr lang="en-US" altLang="pt-BR" sz="1400" dirty="0" err="1"/>
              <a:t>p.x</a:t>
            </a:r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7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search started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r>
              <a:rPr lang="pt-BR" dirty="0"/>
              <a:t>x: xyxyxyx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====================================================== error 1</a:t>
            </a:r>
          </a:p>
          <a:p>
            <a:pPr marL="0" indent="0">
              <a:buNone/>
            </a:pPr>
            <a:r>
              <a:rPr lang="pt-BR" dirty="0"/>
              <a:t>gov.nasa.jpf.vm.NotDeadlockedProperty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deadlock encountered:</a:t>
            </a:r>
          </a:p>
          <a:p>
            <a:pPr marL="0" indent="0">
              <a:buNone/>
            </a:pPr>
            <a:r>
              <a:rPr lang="pt-BR" dirty="0"/>
              <a:t>  thread java.lang.Thread:{id:0,name:main,status:WAITING,priority:5,isDaemon:false,lockCount:0,suspendCount:0}</a:t>
            </a:r>
          </a:p>
          <a:p>
            <a:pPr marL="0" indent="0">
              <a:buNone/>
            </a:pPr>
            <a:r>
              <a:rPr lang="pt-BR" dirty="0"/>
              <a:t>  thread Racer$RC1:{id:1,name:Thread-1,status:BLOCKED,priority:5,isDaemon:false,lockCount:0,suspendCount:0}</a:t>
            </a:r>
          </a:p>
          <a:p>
            <a:pPr marL="0" indent="0">
              <a:buNone/>
            </a:pPr>
            <a:r>
              <a:rPr lang="pt-BR" dirty="0"/>
              <a:t>  thread Racer$RC2:{id:2,name:Thread-2,status:BLOCKED,priority:5,isDaemon:false,lockCount:0,suspendCount:0}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2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There is no free lunch!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Your program won’t just work</a:t>
            </a:r>
          </a:p>
          <a:p>
            <a:pPr lvl="1"/>
            <a:r>
              <a:rPr lang="pt-BR" dirty="0"/>
              <a:t>You probably still need to make some modeling</a:t>
            </a:r>
          </a:p>
          <a:p>
            <a:r>
              <a:rPr lang="pt-BR" dirty="0"/>
              <a:t>Scalability Issues</a:t>
            </a:r>
          </a:p>
          <a:p>
            <a:pPr lvl="1"/>
            <a:r>
              <a:rPr lang="pt-BR" dirty="0"/>
              <a:t>Your program will run on top a tweaked JVM on top of the JVM.</a:t>
            </a:r>
          </a:p>
          <a:p>
            <a:r>
              <a:rPr lang="pt-BR" dirty="0"/>
              <a:t>Only works on closed systems</a:t>
            </a:r>
          </a:p>
          <a:p>
            <a:pPr lvl="1"/>
            <a:r>
              <a:rPr lang="pt-BR" dirty="0"/>
              <a:t>JPF cannot I/O and GUI.</a:t>
            </a:r>
          </a:p>
          <a:p>
            <a:r>
              <a:rPr lang="pt-BR" dirty="0"/>
              <a:t>You will possibly encounter unimplemented/missing parts</a:t>
            </a:r>
          </a:p>
          <a:p>
            <a:pPr lvl="1"/>
            <a:r>
              <a:rPr lang="pt-BR" dirty="0"/>
              <a:t>State-relevant native libraries (e.g., java.io and java.net)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88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r>
              <a:rPr lang="pt-BR" dirty="0"/>
              <a:t>Software Requirements:</a:t>
            </a:r>
          </a:p>
          <a:p>
            <a:pPr lvl="1"/>
            <a:r>
              <a:rPr lang="pt-BR" dirty="0"/>
              <a:t>Docker &gt;= 17.09-CE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Running:</a:t>
            </a:r>
          </a:p>
          <a:p>
            <a:pPr lvl="1"/>
            <a:r>
              <a:rPr lang="pt-BR" dirty="0"/>
              <a:t>docker run -it –rm </a:t>
            </a:r>
            <a:r>
              <a:rPr lang="pt-BR" b="1" dirty="0"/>
              <a:t>lhsm/jpf-examples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4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</a:t>
            </a:fld>
            <a:endParaRPr lang="en-US"/>
          </a:p>
        </p:txBody>
      </p:sp>
      <p:sp>
        <p:nvSpPr>
          <p:cNvPr id="6" name="Retângulo 4"/>
          <p:cNvSpPr/>
          <p:nvPr/>
        </p:nvSpPr>
        <p:spPr>
          <a:xfrm>
            <a:off x="2308935" y="1983477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</p:spTree>
    <p:extLst>
      <p:ext uri="{BB962C8B-B14F-4D97-AF65-F5344CB8AC3E}">
        <p14:creationId xmlns:p14="http://schemas.microsoft.com/office/powerpoint/2010/main" val="881823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Symbolic Pathfinder (SPF)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77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20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22</a:t>
            </a:fld>
            <a:endParaRPr lang="en-US"/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FA60C776-EB66-49FC-97D6-57AF02F18803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foo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x){</a:t>
            </a:r>
          </a:p>
          <a:p>
            <a:r>
              <a:rPr lang="pt-BR" dirty="0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 dirty="0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 dirty="0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 dirty="0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 dirty="0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8374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46205-534F-4112-AB0B-796B962D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Motivation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28C30A-B522-4E0B-9643-A2B687366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Automatic Input Generation</a:t>
            </a:r>
          </a:p>
          <a:p>
            <a:pPr lvl="1"/>
            <a:r>
              <a:rPr lang="pt-BR" dirty="0"/>
              <a:t>Manually generate inputs for testing </a:t>
            </a:r>
            <a:r>
              <a:rPr lang="pt-BR" b="1" dirty="0"/>
              <a:t>all</a:t>
            </a:r>
            <a:r>
              <a:rPr lang="pt-BR" dirty="0"/>
              <a:t> paths of a program can be unfeasible</a:t>
            </a:r>
          </a:p>
          <a:p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8A8F48-8B42-4F49-8C0E-B43F5E8A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23</a:t>
            </a:fld>
            <a:endParaRPr lang="en-US"/>
          </a:p>
        </p:txBody>
      </p:sp>
      <p:sp>
        <p:nvSpPr>
          <p:cNvPr id="6" name="CaixaDeTexto 1">
            <a:extLst>
              <a:ext uri="{FF2B5EF4-FFF2-40B4-BE49-F238E27FC236}">
                <a16:creationId xmlns:a16="http://schemas.microsoft.com/office/drawing/2014/main" id="{DEEC83BA-F513-4F94-8681-8E854C320611}"/>
              </a:ext>
            </a:extLst>
          </p:cNvPr>
          <p:cNvSpPr txBox="1"/>
          <p:nvPr/>
        </p:nvSpPr>
        <p:spPr>
          <a:xfrm>
            <a:off x="838200" y="3238500"/>
            <a:ext cx="3733800" cy="286232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err="1"/>
              <a:t>public</a:t>
            </a:r>
            <a:r>
              <a:rPr lang="pt-BR"/>
              <a:t> </a:t>
            </a:r>
            <a:r>
              <a:rPr lang="pt-BR" err="1"/>
              <a:t>void</a:t>
            </a:r>
            <a:r>
              <a:rPr lang="pt-BR"/>
              <a:t> </a:t>
            </a:r>
            <a:r>
              <a:rPr lang="pt-BR" err="1"/>
              <a:t>foo</a:t>
            </a:r>
            <a:r>
              <a:rPr lang="pt-BR"/>
              <a:t>(</a:t>
            </a:r>
            <a:r>
              <a:rPr lang="pt-BR" err="1"/>
              <a:t>int</a:t>
            </a:r>
            <a:r>
              <a:rPr lang="pt-BR"/>
              <a:t> x){</a:t>
            </a:r>
          </a:p>
          <a:p>
            <a:r>
              <a:rPr lang="pt-BR"/>
              <a:t>      </a:t>
            </a:r>
            <a:r>
              <a:rPr lang="pt-BR" err="1"/>
              <a:t>int</a:t>
            </a:r>
            <a:r>
              <a:rPr lang="pt-BR"/>
              <a:t> z;</a:t>
            </a:r>
          </a:p>
          <a:p>
            <a:r>
              <a:rPr lang="pt-BR"/>
              <a:t>      </a:t>
            </a:r>
            <a:r>
              <a:rPr lang="pt-BR" err="1"/>
              <a:t>if</a:t>
            </a:r>
            <a:r>
              <a:rPr lang="pt-BR"/>
              <a:t>(x &gt;= 10) {</a:t>
            </a:r>
          </a:p>
          <a:p>
            <a:r>
              <a:rPr lang="pt-BR"/>
              <a:t>	</a:t>
            </a:r>
            <a:r>
              <a:rPr lang="pt-BR" err="1"/>
              <a:t>int</a:t>
            </a:r>
            <a:r>
              <a:rPr lang="pt-BR"/>
              <a:t> y = x – 10;</a:t>
            </a:r>
          </a:p>
          <a:p>
            <a:r>
              <a:rPr lang="pt-BR"/>
              <a:t>	z = x / y;</a:t>
            </a:r>
          </a:p>
          <a:p>
            <a:r>
              <a:rPr lang="pt-BR"/>
              <a:t>     }</a:t>
            </a:r>
          </a:p>
          <a:p>
            <a:r>
              <a:rPr lang="pt-BR"/>
              <a:t>     </a:t>
            </a:r>
            <a:r>
              <a:rPr lang="pt-BR" err="1"/>
              <a:t>else</a:t>
            </a:r>
            <a:r>
              <a:rPr lang="pt-BR"/>
              <a:t> {</a:t>
            </a:r>
          </a:p>
          <a:p>
            <a:r>
              <a:rPr lang="pt-BR"/>
              <a:t>                 ...</a:t>
            </a:r>
          </a:p>
          <a:p>
            <a:r>
              <a:rPr lang="pt-BR"/>
              <a:t>     }</a:t>
            </a:r>
          </a:p>
          <a:p>
            <a:r>
              <a:rPr lang="pt-BR"/>
              <a:t>}</a:t>
            </a: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1F6C9A31-020F-4B54-A008-58215DA6293D}"/>
              </a:ext>
            </a:extLst>
          </p:cNvPr>
          <p:cNvSpPr txBox="1"/>
          <p:nvPr/>
        </p:nvSpPr>
        <p:spPr>
          <a:xfrm>
            <a:off x="4773031" y="2937002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/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test1(){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    </a:t>
            </a:r>
            <a:r>
              <a:rPr lang="pt-BR" dirty="0" err="1"/>
              <a:t>foo</a:t>
            </a:r>
            <a:r>
              <a:rPr lang="pt-BR" dirty="0"/>
              <a:t> (1);</a:t>
            </a:r>
          </a:p>
          <a:p>
            <a:r>
              <a:rPr lang="pt-BR" dirty="0"/>
              <a:t>    ...</a:t>
            </a:r>
          </a:p>
          <a:p>
            <a:r>
              <a:rPr lang="pt-BR" dirty="0"/>
              <a:t>}</a:t>
            </a:r>
          </a:p>
        </p:txBody>
      </p:sp>
      <p:sp>
        <p:nvSpPr>
          <p:cNvPr id="8" name="CaixaDeTexto 11">
            <a:extLst>
              <a:ext uri="{FF2B5EF4-FFF2-40B4-BE49-F238E27FC236}">
                <a16:creationId xmlns:a16="http://schemas.microsoft.com/office/drawing/2014/main" id="{9BF658BA-8DB8-48CC-B261-AE5A817192D9}"/>
              </a:ext>
            </a:extLst>
          </p:cNvPr>
          <p:cNvSpPr txBox="1"/>
          <p:nvPr/>
        </p:nvSpPr>
        <p:spPr>
          <a:xfrm>
            <a:off x="6246526" y="4829175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test2(){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(15);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4DD78255-77C3-4AF8-A6BD-87D6402C6EAA}"/>
              </a:ext>
            </a:extLst>
          </p:cNvPr>
          <p:cNvSpPr txBox="1"/>
          <p:nvPr/>
        </p:nvSpPr>
        <p:spPr>
          <a:xfrm>
            <a:off x="8354081" y="2790399"/>
            <a:ext cx="2946400" cy="1754326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@Test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test3(){</a:t>
            </a:r>
          </a:p>
          <a:p>
            <a:r>
              <a:rPr lang="pt-BR" dirty="0"/>
              <a:t>    ...</a:t>
            </a:r>
          </a:p>
          <a:p>
            <a:r>
              <a:rPr lang="pt-BR" dirty="0"/>
              <a:t>    </a:t>
            </a:r>
            <a:r>
              <a:rPr lang="pt-BR" dirty="0" err="1"/>
              <a:t>foo</a:t>
            </a:r>
            <a:r>
              <a:rPr lang="pt-BR" dirty="0"/>
              <a:t> (10);</a:t>
            </a:r>
          </a:p>
          <a:p>
            <a:r>
              <a:rPr lang="pt-BR" dirty="0"/>
              <a:t>    ...</a:t>
            </a:r>
          </a:p>
          <a:p>
            <a:r>
              <a:rPr lang="pt-BR" dirty="0"/>
              <a:t>}</a:t>
            </a:r>
          </a:p>
        </p:txBody>
      </p:sp>
      <p:cxnSp>
        <p:nvCxnSpPr>
          <p:cNvPr id="10" name="Conector de Seta Reta 6">
            <a:extLst>
              <a:ext uri="{FF2B5EF4-FFF2-40B4-BE49-F238E27FC236}">
                <a16:creationId xmlns:a16="http://schemas.microsoft.com/office/drawing/2014/main" id="{75EF95C5-9DA5-4FCE-A045-1DAD6F537634}"/>
              </a:ext>
            </a:extLst>
          </p:cNvPr>
          <p:cNvCxnSpPr/>
          <p:nvPr/>
        </p:nvCxnSpPr>
        <p:spPr>
          <a:xfrm>
            <a:off x="8192143" y="1556385"/>
            <a:ext cx="940246" cy="1405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ixaDeTexto 7">
            <a:extLst>
              <a:ext uri="{FF2B5EF4-FFF2-40B4-BE49-F238E27FC236}">
                <a16:creationId xmlns:a16="http://schemas.microsoft.com/office/drawing/2014/main" id="{70DEC30F-AA86-4FFC-954B-271D2A06222E}"/>
              </a:ext>
            </a:extLst>
          </p:cNvPr>
          <p:cNvSpPr txBox="1"/>
          <p:nvPr/>
        </p:nvSpPr>
        <p:spPr>
          <a:xfrm>
            <a:off x="6096000" y="1129402"/>
            <a:ext cx="474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Triggers ArithmeticException (DivisionByZero)</a:t>
            </a:r>
          </a:p>
        </p:txBody>
      </p:sp>
    </p:spTree>
    <p:extLst>
      <p:ext uri="{BB962C8B-B14F-4D97-AF65-F5344CB8AC3E}">
        <p14:creationId xmlns:p14="http://schemas.microsoft.com/office/powerpoint/2010/main" val="13061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0DD92-F670-44C9-A70D-C2A1C07A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SPF: Symbolic Execution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21E368-9A3F-4E5A-9966-8071C004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Symbolic Execution [1]	</a:t>
            </a:r>
          </a:p>
          <a:p>
            <a:pPr lvl="1"/>
            <a:r>
              <a:rPr lang="pt-BR" dirty="0"/>
              <a:t>Execute the program on symbolic inputs</a:t>
            </a:r>
          </a:p>
          <a:p>
            <a:pPr lvl="1"/>
            <a:r>
              <a:rPr lang="pt-BR" dirty="0"/>
              <a:t>Symbolic values represent sets of concrete values</a:t>
            </a:r>
          </a:p>
          <a:p>
            <a:pPr lvl="1"/>
            <a:r>
              <a:rPr lang="pt-BR" dirty="0"/>
              <a:t>Build symbolic tree which encodes many execution paths</a:t>
            </a:r>
          </a:p>
          <a:p>
            <a:pPr lvl="1"/>
            <a:endParaRPr lang="pt-BR" dirty="0"/>
          </a:p>
          <a:p>
            <a:r>
              <a:rPr lang="pt-BR" dirty="0"/>
              <a:t>For each possible execution path</a:t>
            </a:r>
          </a:p>
          <a:p>
            <a:pPr lvl="1"/>
            <a:r>
              <a:rPr lang="pt-BR" dirty="0"/>
              <a:t>Build a </a:t>
            </a:r>
            <a:r>
              <a:rPr lang="pt-BR" b="1" dirty="0"/>
              <a:t>path condition (PC)</a:t>
            </a:r>
          </a:p>
          <a:p>
            <a:pPr lvl="1"/>
            <a:r>
              <a:rPr lang="pt-BR" dirty="0"/>
              <a:t>Check condition satisfability with </a:t>
            </a:r>
            <a:r>
              <a:rPr lang="pt-BR" b="1" dirty="0"/>
              <a:t>solvers</a:t>
            </a:r>
          </a:p>
          <a:p>
            <a:pPr lvl="1"/>
            <a:r>
              <a:rPr lang="pt-BR" dirty="0"/>
              <a:t>Model checker backtracks if path becomes infeasible</a:t>
            </a:r>
          </a:p>
          <a:p>
            <a:pPr lvl="1"/>
            <a:r>
              <a:rPr lang="pt-BR" dirty="0"/>
              <a:t>Uses SMT solvers to get test inputs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27BA07A-8B22-443B-BD89-5FF826D4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24</a:t>
            </a:fld>
            <a:endParaRPr lang="en-US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B86E75D-CEE1-4A8F-8217-90ED1384215C}"/>
              </a:ext>
            </a:extLst>
          </p:cNvPr>
          <p:cNvSpPr/>
          <p:nvPr/>
        </p:nvSpPr>
        <p:spPr>
          <a:xfrm>
            <a:off x="698500" y="6151344"/>
            <a:ext cx="1038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333333"/>
                </a:solidFill>
              </a:rPr>
              <a:t>[1]</a:t>
            </a:r>
            <a:r>
              <a:rPr lang="en-US">
                <a:solidFill>
                  <a:srgbClr val="333333"/>
                </a:solidFill>
              </a:rPr>
              <a:t> King, J.C.: Symbolic execution and program testing. </a:t>
            </a:r>
            <a:r>
              <a:rPr lang="en-US" err="1">
                <a:solidFill>
                  <a:srgbClr val="333333"/>
                </a:solidFill>
              </a:rPr>
              <a:t>Commun</a:t>
            </a:r>
            <a:r>
              <a:rPr lang="en-US">
                <a:solidFill>
                  <a:srgbClr val="333333"/>
                </a:solidFill>
              </a:rPr>
              <a:t>. ACM </a:t>
            </a:r>
            <a:r>
              <a:rPr lang="en-US" b="1">
                <a:solidFill>
                  <a:srgbClr val="333333"/>
                </a:solidFill>
              </a:rPr>
              <a:t>19</a:t>
            </a:r>
            <a:r>
              <a:rPr lang="en-US">
                <a:solidFill>
                  <a:srgbClr val="333333"/>
                </a:solidFill>
              </a:rPr>
              <a:t>, 385–394 (1976). 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592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25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07F2033-A4C9-4ED9-A044-157D59CA9F41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ED5D8F0-40E8-44D7-9ADF-DE8721042617}"/>
              </a:ext>
            </a:extLst>
          </p:cNvPr>
          <p:cNvCxnSpPr/>
          <p:nvPr/>
        </p:nvCxnSpPr>
        <p:spPr>
          <a:xfrm flipH="1">
            <a:off x="7696200" y="800100"/>
            <a:ext cx="787400" cy="61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65ECB0F-648E-45CA-9952-87CAB5B18420}"/>
              </a:ext>
            </a:extLst>
          </p:cNvPr>
          <p:cNvSpPr txBox="1"/>
          <p:nvPr/>
        </p:nvSpPr>
        <p:spPr>
          <a:xfrm>
            <a:off x="8382000" y="4307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Program Counter</a:t>
            </a:r>
          </a:p>
        </p:txBody>
      </p:sp>
      <p:sp>
        <p:nvSpPr>
          <p:cNvPr id="9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>
                <a:solidFill>
                  <a:schemeClr val="accent1"/>
                </a:solidFill>
              </a:rPr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652381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26</a:t>
            </a:fld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6C99B2-7F58-4F06-B446-1FAB4D4FC0FD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E0164A0-8853-4908-A6F2-0DD51B7C3D4E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EF41BDD-0769-4401-8E67-BE28CA7EC7B6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C9DB2F5-712F-4A69-A4C5-B5ADC9DA4BD0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2957CB-AEF8-42E4-BD0C-18EF02961B2E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A5B6A21-DE51-43C5-9FA2-6F71A78FDEB9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13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>
                <a:solidFill>
                  <a:schemeClr val="accent1"/>
                </a:solidFill>
              </a:rPr>
              <a:t>1 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>
                <a:solidFill>
                  <a:schemeClr val="accent1"/>
                </a:solidFill>
              </a:rPr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286914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27</a:t>
            </a:fld>
            <a:endParaRPr lang="en-US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0D8B5E-6083-46FD-AB1E-B13E89868B47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69EF4D2-F109-46BF-9948-BAB85CBDF0AF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38C557-E136-48DC-84EA-2F475842FFCD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0E9DD285-E2C0-4201-B927-BF37C4ED7AAE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631815A1-2901-4AEC-96C0-DBD3CB257DD9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D48729F-3BBF-4EA6-98E3-6FA491C558B7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AFF3773D-0FDF-45C9-8A8C-581612E0C5D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C4D47A8-452E-40F6-96A4-21E895D804E9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42C61E2-AC01-4FF0-AF17-F62EC6375216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17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0" name="CaixaDeTexto 2">
            <a:extLst>
              <a:ext uri="{FF2B5EF4-FFF2-40B4-BE49-F238E27FC236}">
                <a16:creationId xmlns:a16="http://schemas.microsoft.com/office/drawing/2014/main" id="{F387F2B0-E422-4BC0-8340-70DCC23D1BF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19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266642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28</a:t>
            </a:fld>
            <a:endParaRPr lang="en-US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1A7427-F76E-449F-BB92-6B78C5357D67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2BC2E04F-93A0-4E19-9827-E2E96DC727E5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7BF3CDBC-D81E-46AE-88E6-6E0ED759F0D6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3A25A64-E8FB-4FE3-8C22-8E391D4488DE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6A4631DD-FDD6-449D-9EB2-20C58071490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7C8F55A5-9BCF-40BC-A27C-3533C58F2E7A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941C956-29DC-41F6-B1FE-5682A8326FAC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F840B68-5DDB-4A1D-AEC9-276C1C5FE64A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2E36D73A-B77D-4E9D-8B3E-661ED7038F51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B7C941E-A0D5-4174-A2B5-98B0724CA93E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F245815E-389A-40CA-A042-45C3C5F05F0D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23AC1DE-6708-4B5B-9B95-5EE7C909897A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26F5B01-800C-4D12-90E9-AE70E647E66F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2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2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3844387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29</a:t>
            </a:fld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0132AB-B2AB-49B8-938D-16CE117C756A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BE93333-31E2-4215-AB40-95418DF8A78F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34BABB3-6000-41BA-B1D7-EAA9B1CA12DC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0DAEBA0B-47E1-4249-B7B9-74F4DEC43B46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5E476AC-9FFC-497A-936D-339A7593056D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05B0513B-C3B5-4BC1-A327-F31E070EF703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60340FB-222D-4E41-912F-5E23B8B876CA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TRUE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B7A1E2A-E4E2-4B57-9431-1999323C55C8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7803977D-78C3-4259-BDE4-7BB0AA8EBEC5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0DC6B360-BD0C-43B9-A0C6-0BEF49A077FD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203B1FB-067A-4681-8949-12F14480B979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6372CF9-E759-420C-9EAB-761D621D297A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3728A6C-E790-4E8B-953D-77BC97F6B24A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553A56CD-0211-4BB9-9B08-CD31578B84BE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24D0A0C-70E4-43D5-A4E8-34E1B095CF0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D54B4F2-8AF5-43AF-BAA2-7FD69DE7CBDD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26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3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232501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is encoded as Labeled Transition System (LTS)</a:t>
            </a:r>
          </a:p>
          <a:p>
            <a:pPr lvl="1"/>
            <a:r>
              <a:rPr lang="en-US" dirty="0"/>
              <a:t>Property is described in some specification language (e.g., LTL, CTL)</a:t>
            </a:r>
          </a:p>
          <a:p>
            <a:pPr lvl="1"/>
            <a:r>
              <a:rPr lang="en-US" dirty="0"/>
              <a:t>Verification translated to graph </a:t>
            </a:r>
            <a:r>
              <a:rPr lang="en-US" dirty="0" err="1"/>
              <a:t>algo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62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30</a:t>
            </a:fld>
            <a:endParaRPr lang="en-US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701219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23EECFD-991E-4007-9762-6701A6E8E8C5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594348" y="5714635"/>
            <a:ext cx="244474" cy="27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967126-DF58-45F7-AA42-EEF2BF369CAE}"/>
              </a:ext>
            </a:extLst>
          </p:cNvPr>
          <p:cNvSpPr txBox="1"/>
          <p:nvPr/>
        </p:nvSpPr>
        <p:spPr>
          <a:xfrm>
            <a:off x="5888036" y="60272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</p:spTree>
    <p:extLst>
      <p:ext uri="{BB962C8B-B14F-4D97-AF65-F5344CB8AC3E}">
        <p14:creationId xmlns:p14="http://schemas.microsoft.com/office/powerpoint/2010/main" val="174962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31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23EECFD-991E-4007-9762-6701A6E8E8C5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3A967126-DF58-45F7-AA42-EEF2BF369CAE}"/>
              </a:ext>
            </a:extLst>
          </p:cNvPr>
          <p:cNvSpPr txBox="1"/>
          <p:nvPr/>
        </p:nvSpPr>
        <p:spPr>
          <a:xfrm>
            <a:off x="5888036" y="60272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1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sp>
        <p:nvSpPr>
          <p:cNvPr id="34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5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923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32</a:t>
            </a:fld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42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5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sp>
        <p:nvSpPr>
          <p:cNvPr id="56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57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7551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33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56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69456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28210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640605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34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  <a:endParaRPr lang="pt-BR" dirty="0">
              <a:solidFill>
                <a:schemeClr val="accent1"/>
              </a:solidFill>
            </a:endParaRP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42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5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56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03670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35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 = $A + $B,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65600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36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8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>
                <a:solidFill>
                  <a:schemeClr val="accent1"/>
                </a:solidFill>
              </a:rPr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93557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37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7A9F99B-92FE-445F-AD70-C71831E095CE}"/>
              </a:ext>
            </a:extLst>
          </p:cNvPr>
          <p:cNvSpPr txBox="1"/>
          <p:nvPr/>
        </p:nvSpPr>
        <p:spPr>
          <a:xfrm>
            <a:off x="7150101" y="2356921"/>
            <a:ext cx="84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?</a:t>
            </a:r>
          </a:p>
        </p:txBody>
      </p:sp>
      <p:sp>
        <p:nvSpPr>
          <p:cNvPr id="33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4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1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4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6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>
                <a:solidFill>
                  <a:schemeClr val="accent1"/>
                </a:solidFill>
              </a:rPr>
              <a:t>1 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>
                <a:solidFill>
                  <a:schemeClr val="accent1"/>
                </a:solidFill>
              </a:rPr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9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40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2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75398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4B0DD3-9557-46E9-A8E8-43CF59C5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38</a:t>
            </a:fld>
            <a:endParaRPr lang="en-US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74B05B2-DD21-41EE-8C29-D526F4DDF504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8B08B606-5BE0-4235-9193-95F6D5673E9D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2D45069-26C5-4FD9-B7BE-AC011466E73F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484C1B56-86AD-4783-B8A9-0462DBE17ED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C6352192-DF7B-4699-80A3-C325B4551928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47B0EDFA-9CCB-4035-9F23-47C1485589DB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4751668-4A50-45BC-82A1-1D674673D3F1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374C655-0E5C-4607-97B0-A8FEEEABDDEC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DA1ACDB-1A51-42A6-A619-CF823A98A708}"/>
              </a:ext>
            </a:extLst>
          </p:cNvPr>
          <p:cNvSpPr txBox="1"/>
          <p:nvPr/>
        </p:nvSpPr>
        <p:spPr>
          <a:xfrm>
            <a:off x="7099302" y="2188944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$A, y = $B</a:t>
            </a:r>
          </a:p>
          <a:p>
            <a:r>
              <a:rPr lang="pt-BR" dirty="0"/>
              <a:t>PC: $A &lt;= $B</a:t>
            </a:r>
          </a:p>
        </p:txBody>
      </p: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E5543CEB-8017-4FD3-BE14-594B42DBCAD4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4D409931-5ADB-41DA-91D3-C5FD7251B42C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tângulo 68">
            <a:extLst>
              <a:ext uri="{FF2B5EF4-FFF2-40B4-BE49-F238E27FC236}">
                <a16:creationId xmlns:a16="http://schemas.microsoft.com/office/drawing/2014/main" id="{93A45749-C528-46DE-B3AA-A03513204234}"/>
              </a:ext>
            </a:extLst>
          </p:cNvPr>
          <p:cNvSpPr/>
          <p:nvPr/>
        </p:nvSpPr>
        <p:spPr>
          <a:xfrm>
            <a:off x="8610600" y="2713845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A57DFF8C-AC2F-482D-B495-9F48B6F7D274}"/>
              </a:ext>
            </a:extLst>
          </p:cNvPr>
          <p:cNvSpPr txBox="1"/>
          <p:nvPr/>
        </p:nvSpPr>
        <p:spPr>
          <a:xfrm>
            <a:off x="9169402" y="228005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309128CE-D2EA-4A3E-B07B-DD6C4916C00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189E141C-AE3F-4589-9371-CE9AF5A7AFE7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3B5D0713-0C42-484C-AE89-757D701F679D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3E9D4315-0CEA-46BC-ACC5-EB6799A2D8ED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93C02185-913C-4D09-8B8D-EB06A444829D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428539E9-4457-498E-87B4-0438136A0442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sp>
        <p:nvSpPr>
          <p:cNvPr id="61" name="Retângulo 36">
            <a:extLst>
              <a:ext uri="{FF2B5EF4-FFF2-40B4-BE49-F238E27FC236}">
                <a16:creationId xmlns:a16="http://schemas.microsoft.com/office/drawing/2014/main" id="{DDBB0A36-DBE3-43FC-9A7E-87250C010829}"/>
              </a:ext>
            </a:extLst>
          </p:cNvPr>
          <p:cNvSpPr/>
          <p:nvPr/>
        </p:nvSpPr>
        <p:spPr>
          <a:xfrm>
            <a:off x="8007378" y="55629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2" name="Retângulo 58">
            <a:extLst>
              <a:ext uri="{FF2B5EF4-FFF2-40B4-BE49-F238E27FC236}">
                <a16:creationId xmlns:a16="http://schemas.microsoft.com/office/drawing/2014/main" id="{5B4B837F-A61E-42A3-B153-1D41814FFC30}"/>
              </a:ext>
            </a:extLst>
          </p:cNvPr>
          <p:cNvSpPr/>
          <p:nvPr/>
        </p:nvSpPr>
        <p:spPr>
          <a:xfrm>
            <a:off x="1255720" y="5639499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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3" name="Retângulo 60">
            <a:extLst>
              <a:ext uri="{FF2B5EF4-FFF2-40B4-BE49-F238E27FC236}">
                <a16:creationId xmlns:a16="http://schemas.microsoft.com/office/drawing/2014/main" id="{D3265EEC-53C2-42D8-A294-AA7CB681116A}"/>
              </a:ext>
            </a:extLst>
          </p:cNvPr>
          <p:cNvSpPr/>
          <p:nvPr/>
        </p:nvSpPr>
        <p:spPr>
          <a:xfrm>
            <a:off x="5580067" y="277086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 SAT?</a:t>
            </a:r>
            <a:r>
              <a:rPr lang="pt-BR" dirty="0">
                <a:solidFill>
                  <a:srgbClr val="000000"/>
                </a:solidFill>
              </a:rPr>
              <a:t> 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4" name="Retângulo 36">
            <a:extLst>
              <a:ext uri="{FF2B5EF4-FFF2-40B4-BE49-F238E27FC236}">
                <a16:creationId xmlns:a16="http://schemas.microsoft.com/office/drawing/2014/main" id="{ED9BE864-8629-4424-A5A9-8D0497726EA0}"/>
              </a:ext>
            </a:extLst>
          </p:cNvPr>
          <p:cNvSpPr/>
          <p:nvPr/>
        </p:nvSpPr>
        <p:spPr>
          <a:xfrm>
            <a:off x="5580067" y="372994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5" name="Retângulo 41">
            <a:extLst>
              <a:ext uri="{FF2B5EF4-FFF2-40B4-BE49-F238E27FC236}">
                <a16:creationId xmlns:a16="http://schemas.microsoft.com/office/drawing/2014/main" id="{67EAAA4E-0649-4BC8-B5CD-AD13A174554F}"/>
              </a:ext>
            </a:extLst>
          </p:cNvPr>
          <p:cNvSpPr/>
          <p:nvPr/>
        </p:nvSpPr>
        <p:spPr>
          <a:xfrm>
            <a:off x="5580067" y="4613490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 </a:t>
            </a:r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6" name="Retângulo 42">
            <a:extLst>
              <a:ext uri="{FF2B5EF4-FFF2-40B4-BE49-F238E27FC236}">
                <a16:creationId xmlns:a16="http://schemas.microsoft.com/office/drawing/2014/main" id="{56D1C031-E550-4C15-A610-F552094F3BC0}"/>
              </a:ext>
            </a:extLst>
          </p:cNvPr>
          <p:cNvSpPr/>
          <p:nvPr/>
        </p:nvSpPr>
        <p:spPr>
          <a:xfrm>
            <a:off x="5572126" y="5419103"/>
            <a:ext cx="1476370" cy="382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SAT? </a:t>
            </a:r>
            <a:r>
              <a:rPr lang="pt-BR" dirty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Webdings" panose="05030102010509060703" pitchFamily="18" charset="2"/>
              </a:rPr>
              <a:t></a:t>
            </a:r>
            <a:endParaRPr lang="pt-BR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5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>
                <a:solidFill>
                  <a:schemeClr val="accent1"/>
                </a:solidFill>
              </a:rPr>
              <a:t>print</a:t>
            </a:r>
            <a:r>
              <a:rPr lang="pt-BR" dirty="0">
                <a:solidFill>
                  <a:schemeClr val="accent1"/>
                </a:solidFill>
              </a:rPr>
              <a:t>(x, y);</a:t>
            </a:r>
          </a:p>
        </p:txBody>
      </p:sp>
      <p:sp>
        <p:nvSpPr>
          <p:cNvPr id="37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38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41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95926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EE8C7-31B5-46F9-9541-8A02006C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/>
              <a:t>Example</a:t>
            </a:r>
          </a:p>
        </p:txBody>
      </p:sp>
      <p:sp>
        <p:nvSpPr>
          <p:cNvPr id="67" name="Espaço Reservado para Número de Slide 3">
            <a:extLst>
              <a:ext uri="{FF2B5EF4-FFF2-40B4-BE49-F238E27FC236}">
                <a16:creationId xmlns:a16="http://schemas.microsoft.com/office/drawing/2014/main" id="{1DFC3EA0-F9D4-4455-AF6D-D1A5516D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C71CAF9-4461-454A-B702-D536C3775752}" type="slidenum">
              <a:rPr lang="en-US" smtClean="0"/>
              <a:t>39</a:t>
            </a:fld>
            <a:endParaRPr lang="en-US"/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7D903C6E-27E4-4281-B230-F41B058B953D}"/>
              </a:ext>
            </a:extLst>
          </p:cNvPr>
          <p:cNvSpPr txBox="1"/>
          <p:nvPr/>
        </p:nvSpPr>
        <p:spPr>
          <a:xfrm>
            <a:off x="4248152" y="5075719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AE3D9A8C-6ED2-4B19-B630-EAB9D342E8D6}"/>
              </a:ext>
            </a:extLst>
          </p:cNvPr>
          <p:cNvCxnSpPr/>
          <p:nvPr/>
        </p:nvCxnSpPr>
        <p:spPr>
          <a:xfrm>
            <a:off x="4946648" y="4727589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607F020A-02AC-4370-B665-56A93CA51CDC}"/>
              </a:ext>
            </a:extLst>
          </p:cNvPr>
          <p:cNvSpPr txBox="1"/>
          <p:nvPr/>
        </p:nvSpPr>
        <p:spPr>
          <a:xfrm>
            <a:off x="4216404" y="40980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$A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096D08A2-E21C-423D-8CF5-72649E079600}"/>
              </a:ext>
            </a:extLst>
          </p:cNvPr>
          <p:cNvCxnSpPr/>
          <p:nvPr/>
        </p:nvCxnSpPr>
        <p:spPr>
          <a:xfrm>
            <a:off x="4946652" y="3729940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C8FB22EE-434D-4365-B364-9796ED6A4773}"/>
              </a:ext>
            </a:extLst>
          </p:cNvPr>
          <p:cNvSpPr txBox="1"/>
          <p:nvPr/>
        </p:nvSpPr>
        <p:spPr>
          <a:xfrm>
            <a:off x="4248152" y="31582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 = $A + $B, y = $B</a:t>
            </a:r>
          </a:p>
          <a:p>
            <a:r>
              <a:rPr lang="pt-BR"/>
              <a:t>PC: $A &gt; $B</a:t>
            </a:r>
          </a:p>
        </p:txBody>
      </p:sp>
      <p:cxnSp>
        <p:nvCxnSpPr>
          <p:cNvPr id="79" name="Conector de Seta Reta 78">
            <a:extLst>
              <a:ext uri="{FF2B5EF4-FFF2-40B4-BE49-F238E27FC236}">
                <a16:creationId xmlns:a16="http://schemas.microsoft.com/office/drawing/2014/main" id="{D3169EF2-33D4-44AD-B0A8-7F4CD648C624}"/>
              </a:ext>
            </a:extLst>
          </p:cNvPr>
          <p:cNvCxnSpPr/>
          <p:nvPr/>
        </p:nvCxnSpPr>
        <p:spPr>
          <a:xfrm>
            <a:off x="4991100" y="2833688"/>
            <a:ext cx="0" cy="43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D4BEC18C-91E9-4A8D-B76B-E93028978372}"/>
              </a:ext>
            </a:extLst>
          </p:cNvPr>
          <p:cNvSpPr txBox="1"/>
          <p:nvPr/>
        </p:nvSpPr>
        <p:spPr>
          <a:xfrm>
            <a:off x="5378452" y="12786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TRUE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14839A05-5C69-472D-99F4-0A83E4240593}"/>
              </a:ext>
            </a:extLst>
          </p:cNvPr>
          <p:cNvSpPr txBox="1"/>
          <p:nvPr/>
        </p:nvSpPr>
        <p:spPr>
          <a:xfrm>
            <a:off x="4248152" y="2218422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&gt; $B</a:t>
            </a:r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9956CCD-D690-448E-92E2-70751645DAE1}"/>
              </a:ext>
            </a:extLst>
          </p:cNvPr>
          <p:cNvSpPr txBox="1"/>
          <p:nvPr/>
        </p:nvSpPr>
        <p:spPr>
          <a:xfrm>
            <a:off x="7099302" y="2188944"/>
            <a:ext cx="20701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/>
              <a:t>x = $A, y = $B</a:t>
            </a:r>
          </a:p>
          <a:p>
            <a:r>
              <a:rPr lang="pt-BR"/>
              <a:t>PC: $A &lt;= $B</a:t>
            </a:r>
          </a:p>
        </p:txBody>
      </p:sp>
      <p:cxnSp>
        <p:nvCxnSpPr>
          <p:cNvPr id="83" name="Conector de Seta Reta 82">
            <a:extLst>
              <a:ext uri="{FF2B5EF4-FFF2-40B4-BE49-F238E27FC236}">
                <a16:creationId xmlns:a16="http://schemas.microsoft.com/office/drawing/2014/main" id="{0E4C0435-AA4C-447B-816B-B8B710C4455B}"/>
              </a:ext>
            </a:extLst>
          </p:cNvPr>
          <p:cNvCxnSpPr/>
          <p:nvPr/>
        </p:nvCxnSpPr>
        <p:spPr>
          <a:xfrm flipH="1">
            <a:off x="5537200" y="1917700"/>
            <a:ext cx="361952" cy="300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BC14A1A9-8191-41F2-95C9-04648227CEA9}"/>
              </a:ext>
            </a:extLst>
          </p:cNvPr>
          <p:cNvCxnSpPr>
            <a:cxnSpLocks/>
          </p:cNvCxnSpPr>
          <p:nvPr/>
        </p:nvCxnSpPr>
        <p:spPr>
          <a:xfrm>
            <a:off x="6851650" y="1893016"/>
            <a:ext cx="320674" cy="32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658F35F7-94FA-4065-A706-95F66C5FC2EB}"/>
              </a:ext>
            </a:extLst>
          </p:cNvPr>
          <p:cNvSpPr txBox="1"/>
          <p:nvPr/>
        </p:nvSpPr>
        <p:spPr>
          <a:xfrm>
            <a:off x="9169402" y="228005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8</a:t>
            </a:r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0B59D352-2E21-4DAE-973D-4F63CFCAB3A1}"/>
              </a:ext>
            </a:extLst>
          </p:cNvPr>
          <p:cNvSpPr txBox="1"/>
          <p:nvPr/>
        </p:nvSpPr>
        <p:spPr>
          <a:xfrm>
            <a:off x="6273803" y="2365004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2</a:t>
            </a: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A7E8E06B-6F10-492B-9CF4-8558A5EC10CD}"/>
              </a:ext>
            </a:extLst>
          </p:cNvPr>
          <p:cNvSpPr txBox="1"/>
          <p:nvPr/>
        </p:nvSpPr>
        <p:spPr>
          <a:xfrm>
            <a:off x="6291265" y="425277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4</a:t>
            </a:r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2E4FE8F1-51A8-43EA-9425-CF14AB796E33}"/>
              </a:ext>
            </a:extLst>
          </p:cNvPr>
          <p:cNvSpPr txBox="1"/>
          <p:nvPr/>
        </p:nvSpPr>
        <p:spPr>
          <a:xfrm>
            <a:off x="6273803" y="331172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3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20C93D43-3D01-448B-A484-E86BB0651A72}"/>
              </a:ext>
            </a:extLst>
          </p:cNvPr>
          <p:cNvSpPr txBox="1"/>
          <p:nvPr/>
        </p:nvSpPr>
        <p:spPr>
          <a:xfrm>
            <a:off x="7448552" y="1417121"/>
            <a:ext cx="24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1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AFDAC3D-8075-425E-A0E3-1A4FA3928B95}"/>
              </a:ext>
            </a:extLst>
          </p:cNvPr>
          <p:cNvSpPr txBox="1"/>
          <p:nvPr/>
        </p:nvSpPr>
        <p:spPr>
          <a:xfrm>
            <a:off x="6310315" y="5163265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5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D986D683-D963-4274-A30C-8B2D8384C62D}"/>
              </a:ext>
            </a:extLst>
          </p:cNvPr>
          <p:cNvSpPr txBox="1"/>
          <p:nvPr/>
        </p:nvSpPr>
        <p:spPr>
          <a:xfrm>
            <a:off x="2390776" y="6081491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6</a:t>
            </a:r>
          </a:p>
        </p:txBody>
      </p:sp>
      <p:graphicFrame>
        <p:nvGraphicFramePr>
          <p:cNvPr id="101" name="Tabela 100">
            <a:extLst>
              <a:ext uri="{FF2B5EF4-FFF2-40B4-BE49-F238E27FC236}">
                <a16:creationId xmlns:a16="http://schemas.microsoft.com/office/drawing/2014/main" id="{3C460C4B-0838-4B41-AAF0-4A7A91C9E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730658"/>
              </p:ext>
            </p:extLst>
          </p:nvPr>
        </p:nvGraphicFramePr>
        <p:xfrm>
          <a:off x="6521449" y="3561038"/>
          <a:ext cx="5657852" cy="19381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77951">
                  <a:extLst>
                    <a:ext uri="{9D8B030D-6E8A-4147-A177-3AD203B41FA5}">
                      <a16:colId xmlns:a16="http://schemas.microsoft.com/office/drawing/2014/main" val="3890586717"/>
                    </a:ext>
                  </a:extLst>
                </a:gridCol>
                <a:gridCol w="2635894">
                  <a:extLst>
                    <a:ext uri="{9D8B030D-6E8A-4147-A177-3AD203B41FA5}">
                      <a16:colId xmlns:a16="http://schemas.microsoft.com/office/drawing/2014/main" val="1700539460"/>
                    </a:ext>
                  </a:extLst>
                </a:gridCol>
                <a:gridCol w="1644007">
                  <a:extLst>
                    <a:ext uri="{9D8B030D-6E8A-4147-A177-3AD203B41FA5}">
                      <a16:colId xmlns:a16="http://schemas.microsoft.com/office/drawing/2014/main" val="3444594255"/>
                    </a:ext>
                  </a:extLst>
                </a:gridCol>
              </a:tblGrid>
              <a:tr h="484526"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Program 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093728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&lt;= $B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$A = 1, $B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19061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1,2,3,4,5,8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PC: $A &gt; $B &amp; $B &lt;= $A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$A = 2, $B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088533"/>
                  </a:ext>
                </a:extLst>
              </a:tr>
              <a:tr h="484526">
                <a:tc>
                  <a:txBody>
                    <a:bodyPr/>
                    <a:lstStyle/>
                    <a:p>
                      <a:r>
                        <a:rPr lang="pt-BR"/>
                        <a:t>1,2,3,4,5,6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$A &gt; $B &amp; $B</a:t>
                      </a:r>
                      <a:r>
                        <a:rPr lang="pt-BR" baseline="0" dirty="0"/>
                        <a:t> &gt; $A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39051"/>
                  </a:ext>
                </a:extLst>
              </a:tr>
            </a:tbl>
          </a:graphicData>
        </a:graphic>
      </p:graphicFrame>
      <p:sp>
        <p:nvSpPr>
          <p:cNvPr id="102" name="Retângulo 101">
            <a:extLst>
              <a:ext uri="{FF2B5EF4-FFF2-40B4-BE49-F238E27FC236}">
                <a16:creationId xmlns:a16="http://schemas.microsoft.com/office/drawing/2014/main" id="{B0741FF5-A695-49F0-B660-DCB723D946E7}"/>
              </a:ext>
            </a:extLst>
          </p:cNvPr>
          <p:cNvSpPr/>
          <p:nvPr/>
        </p:nvSpPr>
        <p:spPr>
          <a:xfrm>
            <a:off x="8020052" y="3104038"/>
            <a:ext cx="2603496" cy="4277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SMT Solver Results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314240-1654-48F6-91BD-D7021D2B9D43}"/>
              </a:ext>
            </a:extLst>
          </p:cNvPr>
          <p:cNvSpPr txBox="1"/>
          <p:nvPr/>
        </p:nvSpPr>
        <p:spPr>
          <a:xfrm>
            <a:off x="965446" y="1689531"/>
            <a:ext cx="3187700" cy="258532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x, y</a:t>
            </a:r>
          </a:p>
          <a:p>
            <a:r>
              <a:rPr lang="pt-BR" dirty="0"/>
              <a:t>1 </a:t>
            </a:r>
            <a:r>
              <a:rPr lang="pt-BR" dirty="0" err="1"/>
              <a:t>if</a:t>
            </a:r>
            <a:r>
              <a:rPr lang="pt-BR" dirty="0"/>
              <a:t>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+ y;</a:t>
            </a:r>
          </a:p>
          <a:p>
            <a:pPr marL="342900" indent="-342900">
              <a:buAutoNum type="arabicPlain" startAt="2"/>
            </a:pPr>
            <a:r>
              <a:rPr lang="pt-BR" dirty="0"/>
              <a:t>y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x = x – y;</a:t>
            </a:r>
          </a:p>
          <a:p>
            <a:pPr marL="342900" indent="-342900">
              <a:buAutoNum type="arabicPlain" startAt="2"/>
            </a:pPr>
            <a:r>
              <a:rPr lang="pt-BR" dirty="0"/>
              <a:t>if(x &gt; y){</a:t>
            </a:r>
          </a:p>
          <a:p>
            <a:pPr marL="342900" indent="-342900">
              <a:buAutoNum type="arabicPlain" startAt="2"/>
            </a:pPr>
            <a:r>
              <a:rPr lang="pt-BR" dirty="0"/>
              <a:t>      </a:t>
            </a:r>
            <a:r>
              <a:rPr lang="pt-BR" dirty="0" err="1"/>
              <a:t>assert</a:t>
            </a:r>
            <a:r>
              <a:rPr lang="pt-BR" dirty="0"/>
              <a:t> false;   </a:t>
            </a:r>
          </a:p>
          <a:p>
            <a:pPr marL="342900" indent="-342900">
              <a:buAutoNum type="arabicPlain" startAt="2"/>
            </a:pPr>
            <a:r>
              <a:rPr lang="pt-BR" dirty="0"/>
              <a:t>}</a:t>
            </a:r>
          </a:p>
          <a:p>
            <a:pPr marL="342900" indent="-342900">
              <a:buAutoNum type="arabicPlain" startAt="2"/>
            </a:pPr>
            <a:r>
              <a:rPr lang="pt-BR" dirty="0" err="1"/>
              <a:t>print</a:t>
            </a:r>
            <a:r>
              <a:rPr lang="pt-BR" dirty="0"/>
              <a:t>(x, y);</a:t>
            </a:r>
          </a:p>
        </p:txBody>
      </p:sp>
      <p:sp>
        <p:nvSpPr>
          <p:cNvPr id="32" name="CaixaDeTexto 13">
            <a:extLst>
              <a:ext uri="{FF2B5EF4-FFF2-40B4-BE49-F238E27FC236}">
                <a16:creationId xmlns:a16="http://schemas.microsoft.com/office/drawing/2014/main" id="{03DD6710-AABF-478E-AFDC-39ABC8028998}"/>
              </a:ext>
            </a:extLst>
          </p:cNvPr>
          <p:cNvSpPr txBox="1"/>
          <p:nvPr/>
        </p:nvSpPr>
        <p:spPr>
          <a:xfrm>
            <a:off x="5575297" y="5907408"/>
            <a:ext cx="278976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&lt;= $A</a:t>
            </a:r>
          </a:p>
        </p:txBody>
      </p:sp>
      <p:sp>
        <p:nvSpPr>
          <p:cNvPr id="33" name="CaixaDeTexto 12">
            <a:extLst>
              <a:ext uri="{FF2B5EF4-FFF2-40B4-BE49-F238E27FC236}">
                <a16:creationId xmlns:a16="http://schemas.microsoft.com/office/drawing/2014/main" id="{CD7E33C5-6687-42E9-8C80-FA833198C99D}"/>
              </a:ext>
            </a:extLst>
          </p:cNvPr>
          <p:cNvSpPr txBox="1"/>
          <p:nvPr/>
        </p:nvSpPr>
        <p:spPr>
          <a:xfrm>
            <a:off x="2628898" y="5907408"/>
            <a:ext cx="274955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x = $B, y = $A</a:t>
            </a:r>
          </a:p>
          <a:p>
            <a:r>
              <a:rPr lang="pt-BR" dirty="0"/>
              <a:t>PC: $A &gt; $B &amp; $B &gt; $A</a:t>
            </a:r>
          </a:p>
        </p:txBody>
      </p:sp>
      <p:cxnSp>
        <p:nvCxnSpPr>
          <p:cNvPr id="38" name="Conector de Seta Reta 31">
            <a:extLst>
              <a:ext uri="{FF2B5EF4-FFF2-40B4-BE49-F238E27FC236}">
                <a16:creationId xmlns:a16="http://schemas.microsoft.com/office/drawing/2014/main" id="{7E5FD7C9-F16E-4954-986D-2DB0E16B9F78}"/>
              </a:ext>
            </a:extLst>
          </p:cNvPr>
          <p:cNvCxnSpPr/>
          <p:nvPr/>
        </p:nvCxnSpPr>
        <p:spPr>
          <a:xfrm flipH="1">
            <a:off x="4203698" y="5680745"/>
            <a:ext cx="295250" cy="321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de Seta Reta 43">
            <a:extLst>
              <a:ext uri="{FF2B5EF4-FFF2-40B4-BE49-F238E27FC236}">
                <a16:creationId xmlns:a16="http://schemas.microsoft.com/office/drawing/2014/main" id="{654E3EDB-006B-4EE4-8212-C2760A87F363}"/>
              </a:ext>
            </a:extLst>
          </p:cNvPr>
          <p:cNvCxnSpPr>
            <a:cxnSpLocks/>
          </p:cNvCxnSpPr>
          <p:nvPr/>
        </p:nvCxnSpPr>
        <p:spPr>
          <a:xfrm>
            <a:off x="5422906" y="5639499"/>
            <a:ext cx="336024" cy="362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86">
            <a:extLst>
              <a:ext uri="{FF2B5EF4-FFF2-40B4-BE49-F238E27FC236}">
                <a16:creationId xmlns:a16="http://schemas.microsoft.com/office/drawing/2014/main" id="{91A5B7EC-C4F8-49A2-A73D-4654B2BCAFCE}"/>
              </a:ext>
            </a:extLst>
          </p:cNvPr>
          <p:cNvSpPr txBox="1"/>
          <p:nvPr/>
        </p:nvSpPr>
        <p:spPr>
          <a:xfrm>
            <a:off x="8383235" y="6045907"/>
            <a:ext cx="2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98171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(MC)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for checking properties in system designs</a:t>
            </a:r>
          </a:p>
          <a:p>
            <a:pPr lvl="1"/>
            <a:r>
              <a:rPr lang="en-US" dirty="0"/>
              <a:t>Extremely popular in hardware verification!</a:t>
            </a:r>
          </a:p>
          <a:p>
            <a:r>
              <a:rPr lang="en-US" dirty="0"/>
              <a:t>Intuition</a:t>
            </a:r>
          </a:p>
          <a:p>
            <a:pPr lvl="1"/>
            <a:r>
              <a:rPr lang="en-US" dirty="0"/>
              <a:t>Model is encoded as Labeled Transition System (LTS)</a:t>
            </a:r>
          </a:p>
          <a:p>
            <a:pPr lvl="1"/>
            <a:r>
              <a:rPr lang="en-US" dirty="0"/>
              <a:t>Property is described in some specification language (e.g., LTL, CTL)</a:t>
            </a:r>
          </a:p>
          <a:p>
            <a:pPr lvl="1"/>
            <a:r>
              <a:rPr lang="en-US" dirty="0"/>
              <a:t>Verification translated to graph </a:t>
            </a:r>
            <a:r>
              <a:rPr lang="en-US" dirty="0" err="1"/>
              <a:t>algo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</a:t>
            </a:fld>
            <a:endParaRPr lang="en-US"/>
          </a:p>
        </p:txBody>
      </p:sp>
      <p:sp>
        <p:nvSpPr>
          <p:cNvPr id="5" name="Espaço Reservado para Número de Slide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1CAF9-4461-454A-B702-D536C377575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8" descr="Resultado de imagem para model check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7937"/>
            <a:ext cx="2168815" cy="248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Resultado de imagem para spin model check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0888" y="2606959"/>
            <a:ext cx="2143933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Resultado de imagem para alloy model checker 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5" y="3983026"/>
            <a:ext cx="1856105" cy="277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/>
          <p:cNvSpPr/>
          <p:nvPr/>
        </p:nvSpPr>
        <p:spPr>
          <a:xfrm>
            <a:off x="2160269" y="5111618"/>
            <a:ext cx="3410077" cy="966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Vast literature!</a:t>
            </a:r>
          </a:p>
        </p:txBody>
      </p:sp>
    </p:spTree>
    <p:extLst>
      <p:ext uri="{BB962C8B-B14F-4D97-AF65-F5344CB8AC3E}">
        <p14:creationId xmlns:p14="http://schemas.microsoft.com/office/powerpoint/2010/main" val="1947087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3555C-A549-4FE7-B923-4F2567A34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Symbolic Pathfinder (SPF)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1F634-7122-4665-9F48-F2A93767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Performs symbolic execution of Java bytecodes</a:t>
            </a:r>
          </a:p>
          <a:p>
            <a:r>
              <a:rPr lang="pt-BR" dirty="0"/>
              <a:t>Built as a JPF module</a:t>
            </a:r>
          </a:p>
          <a:p>
            <a:pPr lvl="1"/>
            <a:r>
              <a:rPr lang="pt-BR" dirty="0"/>
              <a:t>Search engine used to explore symbolic execution tree</a:t>
            </a:r>
          </a:p>
          <a:p>
            <a:r>
              <a:rPr lang="pt-BR" dirty="0"/>
              <a:t>Multiple decision procedures/contraint solvers</a:t>
            </a:r>
          </a:p>
          <a:p>
            <a:pPr lvl="1"/>
            <a:r>
              <a:rPr lang="pt-BR" dirty="0"/>
              <a:t>Used to check path conditions </a:t>
            </a:r>
          </a:p>
          <a:p>
            <a:r>
              <a:rPr lang="pt-BR" dirty="0"/>
              <a:t>Test suites with high coverage</a:t>
            </a:r>
          </a:p>
          <a:p>
            <a:pPr lvl="1"/>
            <a:r>
              <a:rPr lang="pt-BR" dirty="0"/>
              <a:t>Generates JUnit tests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4BE402B-D879-48BD-AE6B-3FE23ECA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8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C9748E-568A-4AC8-A9B9-649B7083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SPF: Implementation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2A3157-34EE-42E4-B91E-AB9F9DD53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JPF </a:t>
            </a:r>
            <a:r>
              <a:rPr lang="pt-BR" dirty="0" err="1"/>
              <a:t>infrastructure</a:t>
            </a:r>
            <a:r>
              <a:rPr lang="pt-BR" dirty="0"/>
              <a:t> </a:t>
            </a:r>
            <a:r>
              <a:rPr lang="pt-BR" dirty="0" err="1"/>
              <a:t>used</a:t>
            </a:r>
          </a:p>
          <a:p>
            <a:pPr lvl="1"/>
            <a:r>
              <a:rPr lang="pt-BR" dirty="0"/>
              <a:t>Replaces/extend standard concrete with symbolic execution </a:t>
            </a:r>
          </a:p>
          <a:p>
            <a:r>
              <a:rPr lang="pt-BR" dirty="0"/>
              <a:t>Attributes associated with program state</a:t>
            </a:r>
          </a:p>
          <a:p>
            <a:pPr lvl="1"/>
            <a:r>
              <a:rPr lang="pt-BR" dirty="0" err="1"/>
              <a:t>Fields</a:t>
            </a:r>
            <a:r>
              <a:rPr lang="pt-BR" dirty="0"/>
              <a:t>, </a:t>
            </a:r>
            <a:r>
              <a:rPr lang="pt-BR" dirty="0" err="1"/>
              <a:t>stack</a:t>
            </a:r>
            <a:r>
              <a:rPr lang="pt-BR" dirty="0"/>
              <a:t> </a:t>
            </a:r>
            <a:r>
              <a:rPr lang="pt-BR" dirty="0" err="1"/>
              <a:t>operands</a:t>
            </a:r>
            <a:r>
              <a:rPr lang="pt-BR" dirty="0"/>
              <a:t>, </a:t>
            </a:r>
            <a:r>
              <a:rPr lang="pt-BR" dirty="0" err="1"/>
              <a:t>variables</a:t>
            </a:r>
            <a:r>
              <a:rPr lang="pt-BR" dirty="0"/>
              <a:t> </a:t>
            </a:r>
            <a:r>
              <a:rPr lang="pt-BR" dirty="0" err="1"/>
              <a:t>stored</a:t>
            </a:r>
            <a:r>
              <a:rPr lang="pt-BR" dirty="0"/>
              <a:t> as </a:t>
            </a:r>
            <a:r>
              <a:rPr lang="pt-BR" b="1" dirty="0" err="1"/>
              <a:t>symbolic</a:t>
            </a:r>
            <a:r>
              <a:rPr lang="pt-BR" b="1" dirty="0"/>
              <a:t> </a:t>
            </a:r>
            <a:r>
              <a:rPr lang="pt-BR" b="1" dirty="0" err="1"/>
              <a:t>information</a:t>
            </a:r>
          </a:p>
          <a:p>
            <a:r>
              <a:rPr lang="pt-BR" dirty="0"/>
              <a:t>Allows mixed concrete and symbolic execution</a:t>
            </a:r>
          </a:p>
          <a:p>
            <a:pPr lvl="1"/>
            <a:r>
              <a:rPr lang="pt-BR" dirty="0"/>
              <a:t>Can change from concrete to symbolic execution on-the-fly</a:t>
            </a:r>
          </a:p>
          <a:p>
            <a:r>
              <a:rPr lang="pt-BR" dirty="0"/>
              <a:t>Listeners</a:t>
            </a:r>
          </a:p>
          <a:p>
            <a:pPr lvl="1"/>
            <a:r>
              <a:rPr lang="pt-BR" dirty="0" err="1"/>
              <a:t>Act</a:t>
            </a:r>
            <a:r>
              <a:rPr lang="pt-BR" dirty="0"/>
              <a:t> as </a:t>
            </a:r>
            <a:r>
              <a:rPr lang="pt-BR" dirty="0" err="1"/>
              <a:t>monitors</a:t>
            </a:r>
            <a:r>
              <a:rPr lang="pt-BR" dirty="0"/>
              <a:t> for </a:t>
            </a:r>
            <a:r>
              <a:rPr lang="pt-BR" dirty="0" err="1"/>
              <a:t>symbolic</a:t>
            </a:r>
            <a:r>
              <a:rPr lang="pt-BR" dirty="0"/>
              <a:t> </a:t>
            </a:r>
            <a:r>
              <a:rPr lang="pt-BR" dirty="0" err="1"/>
              <a:t>analysis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0FE652-ECCD-4ED9-8F77-4BF133CE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73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541353-1DFD-427F-88FE-0CD3DF05C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SPF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06FBDC-4152-4846-9F66-B6FA8D1A9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3000" dirty="0"/>
              <a:t>Pros (+)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DB4500-826A-499A-B1ED-94A5F07A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851275"/>
          </a:xfrm>
        </p:spPr>
        <p:txBody>
          <a:bodyPr/>
          <a:lstStyle/>
          <a:p>
            <a:r>
              <a:rPr lang="pt-BR" dirty="0"/>
              <a:t>Less effort on generating test inputs</a:t>
            </a:r>
          </a:p>
          <a:p>
            <a:r>
              <a:rPr lang="pt-BR" dirty="0"/>
              <a:t>Portability (Java)</a:t>
            </a:r>
          </a:p>
          <a:p>
            <a:r>
              <a:rPr lang="pt-BR" dirty="0"/>
              <a:t>Availability (Open source)</a:t>
            </a:r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4822215-DC25-4A6A-83CD-49BA14AFE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pt-BR" sz="3000"/>
              <a:t>Cons (-)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D4F77A-8746-49B2-8705-8C811C2F610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pt-BR" dirty="0"/>
              <a:t>Path explosion</a:t>
            </a:r>
          </a:p>
          <a:p>
            <a:r>
              <a:rPr lang="pt-BR" dirty="0"/>
              <a:t>Scalability</a:t>
            </a:r>
          </a:p>
          <a:p>
            <a:r>
              <a:rPr lang="pt-BR" dirty="0"/>
              <a:t>JPF limitations</a:t>
            </a:r>
          </a:p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0B30AA-955B-4901-A79E-8C8091C0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027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/>
          <a:lstStyle/>
          <a:p>
            <a:r>
              <a:rPr lang="pt-BR" dirty="0"/>
              <a:t>Software Requirements:</a:t>
            </a:r>
          </a:p>
          <a:p>
            <a:pPr lvl="1"/>
            <a:r>
              <a:rPr lang="pt-BR" dirty="0"/>
              <a:t>Docker &gt;= 17.09-CE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/>
              <a:t>Running:</a:t>
            </a:r>
          </a:p>
          <a:p>
            <a:pPr lvl="1"/>
            <a:r>
              <a:rPr lang="pt-BR" dirty="0"/>
              <a:t>Samples -&gt; docker run -it </a:t>
            </a:r>
            <a:r>
              <a:rPr lang="pt-BR" b="1" dirty="0"/>
              <a:t>davinomjr/spf-examples</a:t>
            </a:r>
          </a:p>
          <a:p>
            <a:pPr lvl="1"/>
            <a:r>
              <a:rPr lang="pt-BR" dirty="0"/>
              <a:t>Modify files -&gt; docker run -it </a:t>
            </a:r>
            <a:r>
              <a:rPr lang="pt-BR" b="1" dirty="0"/>
              <a:t>davinomjr/spf-examples bash</a:t>
            </a:r>
          </a:p>
          <a:p>
            <a:pPr lvl="1"/>
            <a:endParaRPr lang="pt-BR" b="1" dirty="0"/>
          </a:p>
        </p:txBody>
      </p:sp>
      <p:sp>
        <p:nvSpPr>
          <p:cNvPr id="4" name="Retângulo 4"/>
          <p:cNvSpPr/>
          <p:nvPr/>
        </p:nvSpPr>
        <p:spPr>
          <a:xfrm>
            <a:off x="2201408" y="5144366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148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CBMC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2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Model Checking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838200" y="1825625"/>
            <a:ext cx="10923270" cy="4351338"/>
          </a:xfrm>
        </p:spPr>
        <p:txBody>
          <a:bodyPr/>
          <a:lstStyle/>
          <a:p>
            <a:r>
              <a:rPr lang="en-US" dirty="0"/>
              <a:t>Translates program into formula (in some decidable theory) and uses a (SAT, SMT) solver to find counter-examples</a:t>
            </a:r>
          </a:p>
          <a:p>
            <a:r>
              <a:rPr lang="en-US" dirty="0"/>
              <a:t>Compared to Symbolic Execution (SE):</a:t>
            </a:r>
          </a:p>
          <a:p>
            <a:pPr lvl="1"/>
            <a:r>
              <a:rPr lang="en-US" dirty="0"/>
              <a:t>Both BMC and SE: use symbolic inputs and use solvers to find bugs</a:t>
            </a:r>
          </a:p>
          <a:p>
            <a:pPr lvl="1"/>
            <a:r>
              <a:rPr lang="en-US" dirty="0"/>
              <a:t>BMC explores several paths simultaneously; SE explores paths one-at-a-time</a:t>
            </a:r>
          </a:p>
          <a:p>
            <a:pPr lvl="2"/>
            <a:r>
              <a:rPr lang="en-US" dirty="0"/>
              <a:t>Tradeoff between time and space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208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46</a:t>
            </a:fld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914400" y="2414016"/>
            <a:ext cx="2350008" cy="1856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x = x + 1</a:t>
            </a:r>
          </a:p>
          <a:p>
            <a:r>
              <a:rPr lang="en-US" dirty="0">
                <a:latin typeface="Consolas" panose="020B0609020204030204" pitchFamily="49" charset="0"/>
              </a:rPr>
              <a:t>if (x != 1) {</a:t>
            </a:r>
          </a:p>
          <a:p>
            <a:r>
              <a:rPr lang="en-US" dirty="0">
                <a:latin typeface="Consolas" panose="020B0609020204030204" pitchFamily="49" charset="0"/>
              </a:rPr>
              <a:t> x = 2;</a:t>
            </a:r>
          </a:p>
          <a:p>
            <a:r>
              <a:rPr lang="en-US" dirty="0">
                <a:latin typeface="Consolas" panose="020B0609020204030204" pitchFamily="49" charset="0"/>
              </a:rPr>
              <a:t> if (z) x++;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assert (x &lt;= 3);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90060" y="2148840"/>
            <a:ext cx="2695956" cy="238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x = x + 1</a:t>
            </a:r>
          </a:p>
          <a:p>
            <a:r>
              <a:rPr lang="en-US" dirty="0">
                <a:latin typeface="Consolas" panose="020B0609020204030204" pitchFamily="49" charset="0"/>
              </a:rPr>
              <a:t>if (x != 1) {</a:t>
            </a:r>
          </a:p>
          <a:p>
            <a:r>
              <a:rPr lang="en-US" dirty="0">
                <a:latin typeface="Consolas" panose="020B0609020204030204" pitchFamily="49" charset="0"/>
              </a:rPr>
              <a:t> x = 2;</a:t>
            </a:r>
          </a:p>
          <a:p>
            <a:r>
              <a:rPr lang="en-US" dirty="0">
                <a:latin typeface="Consolas" panose="020B0609020204030204" pitchFamily="49" charset="0"/>
              </a:rPr>
              <a:t> if (z) x++;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assert (x &lt;= 3);</a:t>
            </a:r>
          </a:p>
        </p:txBody>
      </p:sp>
      <p:cxnSp>
        <p:nvCxnSpPr>
          <p:cNvPr id="8" name="Conector de seta reta 7"/>
          <p:cNvCxnSpPr>
            <a:stCxn id="5" idx="3"/>
            <a:endCxn id="6" idx="1"/>
          </p:cNvCxnSpPr>
          <p:nvPr/>
        </p:nvCxnSpPr>
        <p:spPr>
          <a:xfrm>
            <a:off x="3264408" y="3342132"/>
            <a:ext cx="10256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3264408" y="2574434"/>
            <a:ext cx="100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goto</a:t>
            </a:r>
            <a:r>
              <a:rPr lang="en-US" dirty="0"/>
              <a:t> program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Clarke et al, DAC’03,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 dirty="0"/>
              <a:t> 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8054340" y="2118360"/>
            <a:ext cx="2695956" cy="23865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 + 1</a:t>
            </a:r>
          </a:p>
          <a:p>
            <a:r>
              <a:rPr lang="en-US" dirty="0">
                <a:latin typeface="Consolas" panose="020B0609020204030204" pitchFamily="49" charset="0"/>
              </a:rPr>
              <a:t>if (x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!= 1) {</a:t>
            </a:r>
          </a:p>
          <a:p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= 2;</a:t>
            </a:r>
          </a:p>
          <a:p>
            <a:r>
              <a:rPr lang="en-US" dirty="0">
                <a:latin typeface="Consolas" panose="020B0609020204030204" pitchFamily="49" charset="0"/>
              </a:rPr>
              <a:t> if (z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 x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latin typeface="Consolas" panose="020B0609020204030204" pitchFamily="49" charset="0"/>
              </a:rPr>
              <a:t> x4 = phi(x</a:t>
            </a:r>
            <a:r>
              <a:rPr lang="en-US" baseline="-25000" dirty="0">
                <a:latin typeface="Consolas" panose="020B0609020204030204" pitchFamily="49" charset="0"/>
              </a:rPr>
              <a:t>3,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x5 = phi(x</a:t>
            </a:r>
            <a:r>
              <a:rPr lang="en-US" baseline="-25000" dirty="0">
                <a:latin typeface="Consolas" panose="020B0609020204030204" pitchFamily="49" charset="0"/>
              </a:rPr>
              <a:t>4,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assert (x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 &lt;= 3);</a:t>
            </a:r>
          </a:p>
        </p:txBody>
      </p:sp>
      <p:cxnSp>
        <p:nvCxnSpPr>
          <p:cNvPr id="15" name="Conector de seta reta 14"/>
          <p:cNvCxnSpPr>
            <a:endCxn id="14" idx="1"/>
          </p:cNvCxnSpPr>
          <p:nvPr/>
        </p:nvCxnSpPr>
        <p:spPr>
          <a:xfrm>
            <a:off x="7028688" y="3311652"/>
            <a:ext cx="102565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7277690" y="2712934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SSA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10750296" y="3371539"/>
            <a:ext cx="15712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2516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47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Clarke et al, DAC’03,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 dirty="0"/>
              <a:t> </a:t>
            </a:r>
          </a:p>
        </p:txBody>
      </p:sp>
      <p:cxnSp>
        <p:nvCxnSpPr>
          <p:cNvPr id="13" name="Conector de seta reta 12"/>
          <p:cNvCxnSpPr/>
          <p:nvPr/>
        </p:nvCxnSpPr>
        <p:spPr>
          <a:xfrm flipV="1">
            <a:off x="4203192" y="258559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 rot="20387572">
            <a:off x="4856434" y="247564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Bit-Blasting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650664" y="213448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SAT solver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7565064" y="258559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8202793" y="1848713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8230845" y="256578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33" name="Conector de seta reta 32"/>
          <p:cNvCxnSpPr/>
          <p:nvPr/>
        </p:nvCxnSpPr>
        <p:spPr>
          <a:xfrm>
            <a:off x="4203192" y="385429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/>
          <p:cNvSpPr/>
          <p:nvPr/>
        </p:nvSpPr>
        <p:spPr>
          <a:xfrm>
            <a:off x="6650664" y="432600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SMT solver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1037844" y="2091379"/>
            <a:ext cx="3165348" cy="30540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Brush Script MT" panose="03060802040406070304" pitchFamily="66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 := </a:t>
            </a:r>
          </a:p>
          <a:p>
            <a:r>
              <a:rPr lang="en-US" dirty="0">
                <a:latin typeface="Consolas" panose="020B0609020204030204" pitchFamily="49" charset="0"/>
              </a:rPr>
              <a:t>  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 + 1 &amp;</a:t>
            </a:r>
          </a:p>
          <a:p>
            <a:r>
              <a:rPr lang="en-US" dirty="0">
                <a:latin typeface="Consolas" panose="020B0609020204030204" pitchFamily="49" charset="0"/>
              </a:rPr>
              <a:t>  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= 2 &amp;</a:t>
            </a:r>
          </a:p>
          <a:p>
            <a:r>
              <a:rPr lang="en-US" dirty="0">
                <a:latin typeface="Consolas" panose="020B0609020204030204" pitchFamily="49" charset="0"/>
              </a:rPr>
              <a:t>  x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 = 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 + 1 &amp;</a:t>
            </a:r>
          </a:p>
          <a:p>
            <a:r>
              <a:rPr lang="en-US" dirty="0">
                <a:latin typeface="Consolas" panose="020B0609020204030204" pitchFamily="49" charset="0"/>
              </a:rPr>
              <a:t>  x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ite</a:t>
            </a:r>
            <a:r>
              <a:rPr lang="en-US" dirty="0">
                <a:latin typeface="Consolas" panose="020B0609020204030204" pitchFamily="49" charset="0"/>
              </a:rPr>
              <a:t>(z</a:t>
            </a:r>
            <a:r>
              <a:rPr lang="en-US" baseline="-25000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,x</a:t>
            </a:r>
            <a:r>
              <a:rPr lang="en-US" baseline="-25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,x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 &amp;</a:t>
            </a:r>
          </a:p>
          <a:p>
            <a:r>
              <a:rPr lang="en-US" dirty="0">
                <a:latin typeface="Consolas" panose="020B0609020204030204" pitchFamily="49" charset="0"/>
              </a:rPr>
              <a:t>  x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ite</a:t>
            </a:r>
            <a:r>
              <a:rPr lang="en-US" dirty="0">
                <a:latin typeface="Consolas" panose="020B0609020204030204" pitchFamily="49" charset="0"/>
              </a:rPr>
              <a:t>((x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!=1),x</a:t>
            </a:r>
            <a:r>
              <a:rPr lang="en-US" baseline="-25000" dirty="0">
                <a:latin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</a:rPr>
              <a:t>,x</a:t>
            </a:r>
            <a:r>
              <a:rPr lang="en-US" baseline="-25000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Brush Script MT" panose="03060802040406070304" pitchFamily="66" charset="0"/>
              </a:rPr>
              <a:t>P</a:t>
            </a:r>
            <a:r>
              <a:rPr lang="en-US" dirty="0">
                <a:latin typeface="Consolas" panose="020B0609020204030204" pitchFamily="49" charset="0"/>
              </a:rPr>
              <a:t> := x</a:t>
            </a:r>
            <a:r>
              <a:rPr lang="en-US" baseline="-25000" dirty="0">
                <a:latin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</a:rPr>
              <a:t> &lt;= 3;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Brush Script MT" panose="03060802040406070304" pitchFamily="66" charset="0"/>
              </a:rPr>
              <a:t>C &amp; !P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Conector de seta reta 17"/>
          <p:cNvCxnSpPr>
            <a:endCxn id="17" idx="1"/>
          </p:cNvCxnSpPr>
          <p:nvPr/>
        </p:nvCxnSpPr>
        <p:spPr>
          <a:xfrm flipV="1">
            <a:off x="12192" y="3618427"/>
            <a:ext cx="1025652" cy="152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/>
          <p:cNvSpPr txBox="1"/>
          <p:nvPr/>
        </p:nvSpPr>
        <p:spPr>
          <a:xfrm>
            <a:off x="12192" y="2820330"/>
            <a:ext cx="958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Logical </a:t>
            </a:r>
          </a:p>
          <a:p>
            <a:pPr algn="ctr"/>
            <a:r>
              <a:rPr lang="en-US" dirty="0"/>
              <a:t>Formula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972549" y="1910908"/>
            <a:ext cx="170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counterexample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972549" y="2689037"/>
            <a:ext cx="2137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 hold up to some bound</a:t>
            </a:r>
          </a:p>
        </p:txBody>
      </p:sp>
    </p:spTree>
    <p:extLst>
      <p:ext uri="{BB962C8B-B14F-4D97-AF65-F5344CB8AC3E}">
        <p14:creationId xmlns:p14="http://schemas.microsoft.com/office/powerpoint/2010/main" val="2356052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Model Checking of C [1]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48</a:t>
            </a:fld>
            <a:endParaRPr lang="en-US"/>
          </a:p>
        </p:txBody>
      </p:sp>
      <p:sp>
        <p:nvSpPr>
          <p:cNvPr id="25" name="CaixaDeTexto 24"/>
          <p:cNvSpPr txBox="1"/>
          <p:nvPr/>
        </p:nvSpPr>
        <p:spPr>
          <a:xfrm>
            <a:off x="384048" y="6382512"/>
            <a:ext cx="1082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Clarke et al, DAC’03,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Behavioral consistency of C and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verilog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programs using bounded model checking</a:t>
            </a:r>
            <a:r>
              <a:rPr lang="en-US" dirty="0"/>
              <a:t> </a:t>
            </a:r>
          </a:p>
        </p:txBody>
      </p:sp>
      <p:sp>
        <p:nvSpPr>
          <p:cNvPr id="29" name="Espaço Reservado para Conteúdo 2"/>
          <p:cNvSpPr>
            <a:spLocks noGrp="1"/>
          </p:cNvSpPr>
          <p:nvPr>
            <p:ph idx="1"/>
          </p:nvPr>
        </p:nvSpPr>
        <p:spPr>
          <a:xfrm>
            <a:off x="5330952" y="1825625"/>
            <a:ext cx="6022848" cy="4351338"/>
          </a:xfrm>
        </p:spPr>
        <p:txBody>
          <a:bodyPr/>
          <a:lstStyle/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Scalability: Formula can grow big!</a:t>
            </a:r>
          </a:p>
          <a:p>
            <a:pPr lvl="1"/>
            <a:r>
              <a:rPr lang="en-US" dirty="0"/>
              <a:t>Precision: Pointers, reflection, etc.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-627816" y="2390363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 rot="20387572">
            <a:off x="25426" y="2280414"/>
            <a:ext cx="124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Bit-Blasting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819656" y="1939259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SAT solver</a:t>
            </a: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2734056" y="2390363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3371785" y="1792240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3399837" y="2370551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  <p:cxnSp>
        <p:nvCxnSpPr>
          <p:cNvPr id="21" name="Conector de seta reta 20"/>
          <p:cNvCxnSpPr/>
          <p:nvPr/>
        </p:nvCxnSpPr>
        <p:spPr>
          <a:xfrm>
            <a:off x="-627816" y="3659061"/>
            <a:ext cx="2310312" cy="89233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1819656" y="4130771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SMT solver</a:t>
            </a:r>
          </a:p>
        </p:txBody>
      </p:sp>
      <p:cxnSp>
        <p:nvCxnSpPr>
          <p:cNvPr id="27" name="Conector de seta reta 26"/>
          <p:cNvCxnSpPr/>
          <p:nvPr/>
        </p:nvCxnSpPr>
        <p:spPr>
          <a:xfrm>
            <a:off x="2734056" y="4587971"/>
            <a:ext cx="60350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ângulo 27"/>
          <p:cNvSpPr/>
          <p:nvPr/>
        </p:nvSpPr>
        <p:spPr>
          <a:xfrm>
            <a:off x="3371785" y="3989848"/>
            <a:ext cx="5389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/>
                </a:solidFill>
                <a:sym typeface="Wingdings 2"/>
              </a:rPr>
              <a:t></a:t>
            </a:r>
            <a:endParaRPr lang="en-US" sz="3600" dirty="0">
              <a:solidFill>
                <a:schemeClr val="accent6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3399837" y="4568159"/>
            <a:ext cx="4828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rgbClr val="FF0000"/>
                </a:solidFill>
                <a:sym typeface="Wingdings 2"/>
              </a:rPr>
              <a:t>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735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49</a:t>
            </a:fld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704850" y="469900"/>
            <a:ext cx="10515600" cy="1325563"/>
          </a:xfrm>
        </p:spPr>
        <p:txBody>
          <a:bodyPr/>
          <a:lstStyle/>
          <a:p>
            <a:r>
              <a:rPr lang="en-US" dirty="0"/>
              <a:t>Tutorial Website:</a:t>
            </a:r>
          </a:p>
        </p:txBody>
      </p:sp>
      <p:sp>
        <p:nvSpPr>
          <p:cNvPr id="5" name="Retângulo 4"/>
          <p:cNvSpPr/>
          <p:nvPr/>
        </p:nvSpPr>
        <p:spPr>
          <a:xfrm>
            <a:off x="2308935" y="1983477"/>
            <a:ext cx="7789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http://model-checking.dmtsj.com.br</a:t>
            </a:r>
          </a:p>
        </p:txBody>
      </p:sp>
    </p:spTree>
    <p:extLst>
      <p:ext uri="{BB962C8B-B14F-4D97-AF65-F5344CB8AC3E}">
        <p14:creationId xmlns:p14="http://schemas.microsoft.com/office/powerpoint/2010/main" val="4030600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symmetric processes with one shared semaphore</a:t>
            </a:r>
          </a:p>
          <a:p>
            <a:r>
              <a:rPr lang="en-US" dirty="0"/>
              <a:t>Each process (1, 2) has three states:</a:t>
            </a:r>
          </a:p>
          <a:p>
            <a:pPr lvl="1"/>
            <a:r>
              <a:rPr lang="en-US" dirty="0"/>
              <a:t>Non-critical region – N1, N2</a:t>
            </a:r>
          </a:p>
          <a:p>
            <a:pPr lvl="1"/>
            <a:r>
              <a:rPr lang="en-US" dirty="0"/>
              <a:t>Trying to acquire semaphore – T1, T2</a:t>
            </a:r>
          </a:p>
          <a:p>
            <a:pPr lvl="1"/>
            <a:r>
              <a:rPr lang="en-US" dirty="0"/>
              <a:t>Critical region – C1, C2</a:t>
            </a:r>
          </a:p>
          <a:p>
            <a:r>
              <a:rPr lang="en-US" dirty="0"/>
              <a:t>Semaphore can be available or not – S0 or S1</a:t>
            </a:r>
          </a:p>
          <a:p>
            <a:r>
              <a:rPr lang="en-US" dirty="0"/>
              <a:t>Initial states: N1 &amp; N2 &amp; S0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1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symmetric processes with one shared semaphore</a:t>
            </a:r>
          </a:p>
          <a:p>
            <a:r>
              <a:rPr lang="en-US" dirty="0"/>
              <a:t>Each process (1, 2) has three states:</a:t>
            </a:r>
          </a:p>
          <a:p>
            <a:pPr lvl="1"/>
            <a:r>
              <a:rPr lang="en-US" dirty="0"/>
              <a:t>Non-critical region – N1, N2</a:t>
            </a:r>
          </a:p>
          <a:p>
            <a:pPr lvl="1"/>
            <a:r>
              <a:rPr lang="en-US" dirty="0"/>
              <a:t>Trying to acquire semaphore – T1, T2</a:t>
            </a:r>
          </a:p>
          <a:p>
            <a:pPr lvl="1"/>
            <a:r>
              <a:rPr lang="en-US" dirty="0"/>
              <a:t>Critical region – C1, C2</a:t>
            </a:r>
          </a:p>
          <a:p>
            <a:r>
              <a:rPr lang="en-US" dirty="0"/>
              <a:t>Semaphore can be available or not – S0 or S1</a:t>
            </a:r>
          </a:p>
          <a:p>
            <a:r>
              <a:rPr lang="en-US" dirty="0"/>
              <a:t>Initial states: N1 &amp; N2 &amp; S0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6</a:t>
            </a:fld>
            <a:endParaRPr lang="en-US"/>
          </a:p>
        </p:txBody>
      </p:sp>
      <p:sp>
        <p:nvSpPr>
          <p:cNvPr id="5" name="CaixaDeTexto 4"/>
          <p:cNvSpPr txBox="1"/>
          <p:nvPr/>
        </p:nvSpPr>
        <p:spPr>
          <a:xfrm>
            <a:off x="1625787" y="5397460"/>
            <a:ext cx="191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N1 -&gt; T1</a:t>
            </a:r>
          </a:p>
          <a:p>
            <a:r>
              <a:rPr lang="en-US" dirty="0"/>
              <a:t>T1 &amp; S0 -&gt; C1 &amp; S1</a:t>
            </a:r>
          </a:p>
          <a:p>
            <a:r>
              <a:rPr lang="en-US" dirty="0"/>
              <a:t>C1 -&gt; N1 &amp; S0</a:t>
            </a:r>
          </a:p>
        </p:txBody>
      </p:sp>
      <p:cxnSp>
        <p:nvCxnSpPr>
          <p:cNvPr id="6" name="Conector reto 5"/>
          <p:cNvCxnSpPr/>
          <p:nvPr/>
        </p:nvCxnSpPr>
        <p:spPr>
          <a:xfrm>
            <a:off x="3740337" y="5591770"/>
            <a:ext cx="11430" cy="5486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3892737" y="5591770"/>
            <a:ext cx="11430" cy="54864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4212777" y="5404425"/>
            <a:ext cx="1917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N2 -&gt; T2</a:t>
            </a:r>
          </a:p>
          <a:p>
            <a:r>
              <a:rPr lang="en-US" dirty="0"/>
              <a:t>T2 &amp; S0 -&gt; C2 &amp; S1</a:t>
            </a:r>
          </a:p>
          <a:p>
            <a:r>
              <a:rPr lang="en-US" dirty="0"/>
              <a:t>C2 -&gt; N2 &amp; S0</a:t>
            </a:r>
          </a:p>
        </p:txBody>
      </p:sp>
      <p:sp>
        <p:nvSpPr>
          <p:cNvPr id="9" name="Retângulo 8"/>
          <p:cNvSpPr/>
          <p:nvPr/>
        </p:nvSpPr>
        <p:spPr>
          <a:xfrm>
            <a:off x="1428750" y="5303520"/>
            <a:ext cx="4914900" cy="112014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ixaDeTexto 9"/>
          <p:cNvSpPr txBox="1"/>
          <p:nvPr/>
        </p:nvSpPr>
        <p:spPr>
          <a:xfrm>
            <a:off x="522633" y="524601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Model: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6801513" y="5252322"/>
            <a:ext cx="3138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Property: AG EF (N1 &amp; N2 &amp; S0)</a:t>
            </a:r>
          </a:p>
        </p:txBody>
      </p:sp>
      <p:sp>
        <p:nvSpPr>
          <p:cNvPr id="12" name="Texto explicativo retangular 11"/>
          <p:cNvSpPr/>
          <p:nvPr/>
        </p:nvSpPr>
        <p:spPr>
          <a:xfrm>
            <a:off x="8183430" y="3891736"/>
            <a:ext cx="3722820" cy="805636"/>
          </a:xfrm>
          <a:prstGeom prst="wedgeRectCallout">
            <a:avLst>
              <a:gd name="adj1" fmla="val -46225"/>
              <a:gd name="adj2" fmla="val 112951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should always be possible to eventually get back to the initial state</a:t>
            </a:r>
          </a:p>
        </p:txBody>
      </p:sp>
      <p:sp>
        <p:nvSpPr>
          <p:cNvPr id="13" name="Texto explicativo retangular 12"/>
          <p:cNvSpPr/>
          <p:nvPr/>
        </p:nvSpPr>
        <p:spPr>
          <a:xfrm>
            <a:off x="6678480" y="5897880"/>
            <a:ext cx="3722820" cy="899576"/>
          </a:xfrm>
          <a:prstGeom prst="wedgeRectCallout">
            <a:avLst>
              <a:gd name="adj1" fmla="val -2013"/>
              <a:gd name="adj2" fmla="val -82393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property holds for this model. This is verified searching the graph induced by model and property.</a:t>
            </a:r>
          </a:p>
        </p:txBody>
      </p:sp>
    </p:spTree>
    <p:extLst>
      <p:ext uri="{BB962C8B-B14F-4D97-AF65-F5344CB8AC3E}">
        <p14:creationId xmlns:p14="http://schemas.microsoft.com/office/powerpoint/2010/main" val="318213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7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0" y="2503170"/>
            <a:ext cx="11932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Big gap between design and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403016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8</a:t>
            </a:fld>
            <a:endParaRPr lang="en-US"/>
          </a:p>
        </p:txBody>
      </p:sp>
      <p:sp>
        <p:nvSpPr>
          <p:cNvPr id="4" name="CaixaDeTexto 3"/>
          <p:cNvSpPr txBox="1"/>
          <p:nvPr/>
        </p:nvSpPr>
        <p:spPr>
          <a:xfrm>
            <a:off x="0" y="2503170"/>
            <a:ext cx="11932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Big gap between design and implementation </a:t>
            </a:r>
          </a:p>
        </p:txBody>
      </p:sp>
      <p:sp>
        <p:nvSpPr>
          <p:cNvPr id="6" name="Retângulo 5"/>
          <p:cNvSpPr/>
          <p:nvPr/>
        </p:nvSpPr>
        <p:spPr>
          <a:xfrm>
            <a:off x="1017270" y="1136142"/>
            <a:ext cx="10081260" cy="1138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-&gt; Correct designs do not imply correct implementations</a:t>
            </a:r>
          </a:p>
          <a:p>
            <a:r>
              <a:rPr lang="en-US" sz="3200" dirty="0"/>
              <a:t>-&gt; Systematic refinement of models is expensive (and rare)</a:t>
            </a:r>
          </a:p>
        </p:txBody>
      </p:sp>
      <p:sp>
        <p:nvSpPr>
          <p:cNvPr id="7" name="Retângulo 6"/>
          <p:cNvSpPr/>
          <p:nvPr/>
        </p:nvSpPr>
        <p:spPr>
          <a:xfrm>
            <a:off x="2023110" y="4550664"/>
            <a:ext cx="8069580" cy="14813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This tutorial is about Program Model Checking as opposed to Model Checking of Designs</a:t>
            </a:r>
          </a:p>
        </p:txBody>
      </p:sp>
    </p:spTree>
    <p:extLst>
      <p:ext uri="{BB962C8B-B14F-4D97-AF65-F5344CB8AC3E}">
        <p14:creationId xmlns:p14="http://schemas.microsoft.com/office/powerpoint/2010/main" val="345751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Choices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15340" y="1817370"/>
            <a:ext cx="10515600" cy="4351338"/>
          </a:xfrm>
        </p:spPr>
        <p:txBody>
          <a:bodyPr/>
          <a:lstStyle/>
          <a:p>
            <a:r>
              <a:rPr lang="en-US" dirty="0"/>
              <a:t>Path Exploration: </a:t>
            </a:r>
            <a:r>
              <a:rPr lang="en-US" dirty="0" err="1"/>
              <a:t>Stateful</a:t>
            </a:r>
            <a:r>
              <a:rPr lang="en-US" dirty="0"/>
              <a:t> or Stateless</a:t>
            </a:r>
          </a:p>
          <a:p>
            <a:r>
              <a:rPr lang="en-US" dirty="0"/>
              <a:t>State Representation: Explicit or Symbolic</a:t>
            </a:r>
          </a:p>
          <a:p>
            <a:r>
              <a:rPr lang="en-US" dirty="0"/>
              <a:t>Handling Concurrency</a:t>
            </a:r>
          </a:p>
          <a:p>
            <a:pPr lvl="1"/>
            <a:r>
              <a:rPr lang="en-US" dirty="0"/>
              <a:t>Often important source of problems. E.g., data races and deadlocks</a:t>
            </a:r>
          </a:p>
          <a:p>
            <a:r>
              <a:rPr lang="en-US" dirty="0"/>
              <a:t>Programming Language</a:t>
            </a:r>
          </a:p>
          <a:p>
            <a:pPr lvl="1"/>
            <a:r>
              <a:rPr lang="en-US" dirty="0"/>
              <a:t>Can make a huge difference in complexity.  Think of pointers, dynamic binding, reflection, native methods, libraries,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9</a:t>
            </a:fld>
            <a:endParaRPr lang="en-US"/>
          </a:p>
        </p:txBody>
      </p:sp>
      <p:cxnSp>
        <p:nvCxnSpPr>
          <p:cNvPr id="6" name="Conector reto 5"/>
          <p:cNvCxnSpPr/>
          <p:nvPr/>
        </p:nvCxnSpPr>
        <p:spPr>
          <a:xfrm flipH="1">
            <a:off x="7498080" y="1817370"/>
            <a:ext cx="11430" cy="93726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7612380" y="2055614"/>
            <a:ext cx="4364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Tradeoff between time and space</a:t>
            </a:r>
          </a:p>
        </p:txBody>
      </p:sp>
    </p:spTree>
    <p:extLst>
      <p:ext uri="{BB962C8B-B14F-4D97-AF65-F5344CB8AC3E}">
        <p14:creationId xmlns:p14="http://schemas.microsoft.com/office/powerpoint/2010/main" val="143695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10496</TotalTime>
  <Words>3967</Words>
  <Application>Microsoft Office PowerPoint</Application>
  <PresentationFormat>Widescreen</PresentationFormat>
  <Paragraphs>935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Brush Script MT</vt:lpstr>
      <vt:lpstr>Calibri</vt:lpstr>
      <vt:lpstr>Calibri Light</vt:lpstr>
      <vt:lpstr>Consolas</vt:lpstr>
      <vt:lpstr>Courier New</vt:lpstr>
      <vt:lpstr>Webdings</vt:lpstr>
      <vt:lpstr>Wingdings 2</vt:lpstr>
      <vt:lpstr>Office Theme</vt:lpstr>
      <vt:lpstr>Program Model Checking</vt:lpstr>
      <vt:lpstr>Website</vt:lpstr>
      <vt:lpstr>Model Checking (MC)</vt:lpstr>
      <vt:lpstr>Model Checking (MC)</vt:lpstr>
      <vt:lpstr>Example</vt:lpstr>
      <vt:lpstr>Example</vt:lpstr>
      <vt:lpstr>PowerPoint Presentation</vt:lpstr>
      <vt:lpstr>PowerPoint Presentation</vt:lpstr>
      <vt:lpstr>Design Choices</vt:lpstr>
      <vt:lpstr>This Tutorial</vt:lpstr>
      <vt:lpstr>Java Pathfinder (JPF)</vt:lpstr>
      <vt:lpstr>What is JPF?</vt:lpstr>
      <vt:lpstr>Essential capabilities</vt:lpstr>
      <vt:lpstr>Example Race Condition</vt:lpstr>
      <vt:lpstr>Example Race Condition</vt:lpstr>
      <vt:lpstr>Example Deadlock</vt:lpstr>
      <vt:lpstr>Example Deadlock</vt:lpstr>
      <vt:lpstr>There is no free lunch!</vt:lpstr>
      <vt:lpstr>Demo</vt:lpstr>
      <vt:lpstr>Symbolic Pathfinder (SPF)</vt:lpstr>
      <vt:lpstr>Motivation</vt:lpstr>
      <vt:lpstr>Motivation</vt:lpstr>
      <vt:lpstr>Motivation</vt:lpstr>
      <vt:lpstr>SPF: Symbolic Execution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Symbolic Pathfinder (SPF)</vt:lpstr>
      <vt:lpstr>SPF: Implementation</vt:lpstr>
      <vt:lpstr>SPF</vt:lpstr>
      <vt:lpstr>Demo</vt:lpstr>
      <vt:lpstr>CBMC</vt:lpstr>
      <vt:lpstr>Bounded Model Checking</vt:lpstr>
      <vt:lpstr>Bounded Model Checking of C [1]</vt:lpstr>
      <vt:lpstr>Bounded Model Checking of C [1]</vt:lpstr>
      <vt:lpstr>Bounded Model Checking of C [1]</vt:lpstr>
      <vt:lpstr>Tutorial Website: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Revisiting Dynamic Slicing to Improve Statistical Fault Localization</dc:title>
  <dc:creator/>
  <cp:lastModifiedBy>Davino Junior</cp:lastModifiedBy>
  <cp:revision>200</cp:revision>
  <cp:lastPrinted>2017-10-24T15:03:52Z</cp:lastPrinted>
  <dcterms:created xsi:type="dcterms:W3CDTF">2012-07-27T01:16:44Z</dcterms:created>
  <dcterms:modified xsi:type="dcterms:W3CDTF">2017-11-27T12:42:31Z</dcterms:modified>
</cp:coreProperties>
</file>