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7" r:id="rId5"/>
    <p:sldId id="259" r:id="rId6"/>
    <p:sldId id="265" r:id="rId7"/>
    <p:sldId id="266" r:id="rId8"/>
    <p:sldId id="260" r:id="rId9"/>
    <p:sldId id="269" r:id="rId10"/>
    <p:sldId id="270" r:id="rId11"/>
    <p:sldId id="271" r:id="rId12"/>
    <p:sldId id="262" r:id="rId13"/>
    <p:sldId id="263" r:id="rId14"/>
    <p:sldId id="264" r:id="rId15"/>
    <p:sldId id="268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6" autoAdjust="0"/>
    <p:restoredTop sz="87189" autoAdjust="0"/>
  </p:normalViewPr>
  <p:slideViewPr>
    <p:cSldViewPr snapToGrid="0">
      <p:cViewPr>
        <p:scale>
          <a:sx n="83" d="100"/>
          <a:sy n="83" d="100"/>
        </p:scale>
        <p:origin x="-2088" y="-6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BEF8C-05DE-4EF1-B3D5-0FE0E7E6411E}" type="datetimeFigureOut">
              <a:rPr lang="en-US" smtClean="0"/>
              <a:t>22-Nov-17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CA28C-25F3-4AA3-9620-7B93E7EDEB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30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3463A-9E6F-40F4-A5F9-BE5B7336BBE0}" type="datetimeFigureOut">
              <a:rPr lang="en-US" smtClean="0"/>
              <a:t>22-Nov-17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3134-AFFC-4877-846D-0D71DADBA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1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403D-F9D5-4E12-9FC3-A142C89E8FE4}" type="datetime1">
              <a:rPr lang="en-US" smtClean="0"/>
              <a:t>22-Nov-17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6945-34FB-4841-85EF-82FE234CE16D}" type="datetime1">
              <a:rPr lang="en-US" smtClean="0"/>
              <a:t>22-Nov-17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2040-6240-4480-B86B-46FD2270B915}" type="datetime1">
              <a:rPr lang="en-US" smtClean="0"/>
              <a:t>22-Nov-17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E4EC-DC2B-4063-90C4-2AAB316EFE42}" type="datetime1">
              <a:rPr lang="en-US" smtClean="0"/>
              <a:t>22-Nov-17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669-47C7-4569-933A-819CB0C63D49}" type="datetime1">
              <a:rPr lang="en-US" smtClean="0"/>
              <a:t>22-Nov-17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C984-AA3E-42FF-B0C7-BFAB32FF37DE}" type="datetime1">
              <a:rPr lang="en-US" smtClean="0"/>
              <a:t>22-Nov-17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E85C-7E1E-498C-B091-936310822C21}" type="datetime1">
              <a:rPr lang="en-US" smtClean="0"/>
              <a:t>22-Nov-17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1078-E00E-4980-8268-C64DDD7EF834}" type="datetime1">
              <a:rPr lang="en-US" smtClean="0"/>
              <a:t>22-Nov-17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CACD-CFC9-4121-B51C-BF79103D5326}" type="datetime1">
              <a:rPr lang="en-US" smtClean="0"/>
              <a:t>22-Nov-17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4B09-FBD4-4A88-B81D-9660505F98C6}" type="datetime1">
              <a:rPr lang="en-US" smtClean="0"/>
              <a:t>22-Nov-17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337B-8FB4-40EF-B0E7-B684B28D430D}" type="datetime1">
              <a:rPr lang="en-US" smtClean="0"/>
              <a:t>22-Nov-17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3BCD-6F12-4049-8D73-F3763E36230A}" type="datetime1">
              <a:rPr lang="en-US" smtClean="0"/>
              <a:t>22-Nov-17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n.ufpe.br/~damori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fish.arc.nasa.gov/trac/jpf/wiki/projects/jpf-symbc" TargetMode="External"/><Relationship Id="rId2" Type="http://schemas.openxmlformats.org/officeDocument/2006/relationships/hyperlink" Target="https://babelfish.arc.nasa.gov/trac/jp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ffblue/cbmc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245" y="1095375"/>
            <a:ext cx="11466542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Program Model Checking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275" y="3981449"/>
            <a:ext cx="9738985" cy="21412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 smtClean="0"/>
              <a:t>Davino</a:t>
            </a:r>
            <a:r>
              <a:rPr lang="en-US" sz="3200" dirty="0" smtClean="0"/>
              <a:t> Junior     Luis </a:t>
            </a:r>
            <a:r>
              <a:rPr lang="en-US" sz="3200" dirty="0" err="1" smtClean="0"/>
              <a:t>Melo</a:t>
            </a:r>
            <a:r>
              <a:rPr lang="en-US" sz="3200" dirty="0"/>
              <a:t> </a:t>
            </a:r>
            <a:r>
              <a:rPr lang="en-US" sz="3200" dirty="0" smtClean="0"/>
              <a:t>    Marcelo </a:t>
            </a:r>
            <a:r>
              <a:rPr lang="en-US" sz="3200" dirty="0" err="1"/>
              <a:t>d'Amorim</a:t>
            </a:r>
            <a:endParaRPr lang="en-US" sz="3200" dirty="0"/>
          </a:p>
          <a:p>
            <a:r>
              <a:rPr lang="en-US" sz="3200" dirty="0" err="1"/>
              <a:t>Universidade</a:t>
            </a:r>
            <a:r>
              <a:rPr lang="en-US" sz="3200" dirty="0"/>
              <a:t> Federal de Pernambuco (UFPE)</a:t>
            </a:r>
          </a:p>
          <a:p>
            <a:endParaRPr lang="en-US" dirty="0">
              <a:hlinkClick r:id="rId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2675" y="6457950"/>
            <a:ext cx="75742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SBMF Tutorial, November 21, </a:t>
            </a:r>
            <a:r>
              <a:rPr lang="en-US" dirty="0"/>
              <a:t>2017, </a:t>
            </a:r>
            <a:r>
              <a:rPr lang="en-US" dirty="0" smtClean="0"/>
              <a:t>Recife-PE, Brazil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Pathfinder (SPF)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25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CBMC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Model Checking of C [1]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12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914400" y="2414016"/>
            <a:ext cx="2350008" cy="1856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</a:rPr>
              <a:t> = x + 1</a:t>
            </a:r>
          </a:p>
          <a:p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f (x != 1)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x = 2;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if (z) x++;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</a:rPr>
              <a:t>ssert (x &lt;= 3);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290060" y="2148840"/>
            <a:ext cx="2695956" cy="2386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= x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+ 1</a:t>
            </a:r>
          </a:p>
          <a:p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f (x</a:t>
            </a:r>
            <a:r>
              <a:rPr lang="en-US" baseline="-25000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!= 1)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x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 = 2;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if (z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) x</a:t>
            </a:r>
            <a:r>
              <a:rPr lang="en-US" baseline="-25000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= x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x4 = phi(x</a:t>
            </a:r>
            <a:r>
              <a:rPr lang="en-US" baseline="-25000" dirty="0" smtClean="0">
                <a:latin typeface="Consolas" panose="020B0609020204030204" pitchFamily="49" charset="0"/>
              </a:rPr>
              <a:t>3,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x5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phi(x</a:t>
            </a:r>
            <a:r>
              <a:rPr lang="en-US" baseline="-25000" dirty="0" smtClean="0">
                <a:latin typeface="Consolas" panose="020B0609020204030204" pitchFamily="49" charset="0"/>
              </a:rPr>
              <a:t>4,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baseline="-25000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</a:rPr>
              <a:t>ssert (x</a:t>
            </a:r>
            <a:r>
              <a:rPr lang="en-US" baseline="-25000" dirty="0" smtClean="0">
                <a:latin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</a:rPr>
              <a:t> &lt;= 3);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>
            <a:stCxn id="5" idx="3"/>
            <a:endCxn id="6" idx="1"/>
          </p:cNvCxnSpPr>
          <p:nvPr/>
        </p:nvCxnSpPr>
        <p:spPr>
          <a:xfrm>
            <a:off x="3264408" y="3342132"/>
            <a:ext cx="10256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513410" y="2743414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SSA</a:t>
            </a:r>
            <a:endParaRPr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8026908" y="1810512"/>
            <a:ext cx="3165348" cy="305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Brush Script MT" panose="03060802040406070304" pitchFamily="66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:=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x</a:t>
            </a:r>
            <a:r>
              <a:rPr lang="en-US" baseline="-25000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= x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+ 1 &amp;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x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 = 2 &amp;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x</a:t>
            </a:r>
            <a:r>
              <a:rPr lang="en-US" baseline="-25000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smtClean="0">
                <a:latin typeface="Consolas" panose="020B0609020204030204" pitchFamily="49" charset="0"/>
              </a:rPr>
              <a:t>1 &amp;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x</a:t>
            </a:r>
            <a:r>
              <a:rPr lang="en-US" baseline="-25000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</a:rPr>
              <a:t>ite</a:t>
            </a:r>
            <a:r>
              <a:rPr lang="en-US" dirty="0" smtClean="0">
                <a:latin typeface="Consolas" panose="020B0609020204030204" pitchFamily="49" charset="0"/>
              </a:rPr>
              <a:t>(z</a:t>
            </a:r>
            <a:r>
              <a:rPr lang="en-US" baseline="-25000" dirty="0" smtClean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,x</a:t>
            </a:r>
            <a:r>
              <a:rPr lang="en-US" baseline="-25000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,x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) &amp;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x</a:t>
            </a:r>
            <a:r>
              <a:rPr lang="en-US" baseline="-25000" dirty="0" smtClean="0">
                <a:latin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ite</a:t>
            </a:r>
            <a:r>
              <a:rPr lang="en-US" dirty="0" smtClean="0">
                <a:latin typeface="Consolas" panose="020B0609020204030204" pitchFamily="49" charset="0"/>
              </a:rPr>
              <a:t>((x</a:t>
            </a:r>
            <a:r>
              <a:rPr lang="en-US" baseline="-25000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!=1),x</a:t>
            </a:r>
            <a:r>
              <a:rPr lang="en-US" baseline="-25000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,x</a:t>
            </a:r>
            <a:r>
              <a:rPr lang="en-US" baseline="-25000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Brush Script MT" panose="03060802040406070304" pitchFamily="66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</a:rPr>
              <a:t> := x</a:t>
            </a:r>
            <a:r>
              <a:rPr lang="en-US" baseline="-25000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&lt;=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Brush Script MT" panose="03060802040406070304" pitchFamily="66" charset="0"/>
              </a:rPr>
              <a:t>C &amp; !</a:t>
            </a:r>
            <a:r>
              <a:rPr lang="en-US" dirty="0" smtClean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>
            <a:endCxn id="11" idx="1"/>
          </p:cNvCxnSpPr>
          <p:nvPr/>
        </p:nvCxnSpPr>
        <p:spPr>
          <a:xfrm flipV="1">
            <a:off x="7001256" y="3337560"/>
            <a:ext cx="1025652" cy="15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 Clarke et al, DAC’03,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Behavioral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consistency of C and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programs using bounded model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checking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8" name="Conector de seta reta 27"/>
          <p:cNvCxnSpPr>
            <a:stCxn id="11" idx="3"/>
          </p:cNvCxnSpPr>
          <p:nvPr/>
        </p:nvCxnSpPr>
        <p:spPr>
          <a:xfrm flipV="1">
            <a:off x="11192256" y="2487090"/>
            <a:ext cx="1708332" cy="850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7067928" y="2600551"/>
            <a:ext cx="95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Logical </a:t>
            </a:r>
          </a:p>
          <a:p>
            <a:pPr algn="ctr"/>
            <a:r>
              <a:rPr lang="en-US" dirty="0" smtClean="0"/>
              <a:t>Formula</a:t>
            </a:r>
            <a:endParaRPr lang="en-US" dirty="0"/>
          </a:p>
        </p:txBody>
      </p:sp>
      <p:cxnSp>
        <p:nvCxnSpPr>
          <p:cNvPr id="38" name="Conector de seta reta 37"/>
          <p:cNvCxnSpPr>
            <a:stCxn id="11" idx="3"/>
          </p:cNvCxnSpPr>
          <p:nvPr/>
        </p:nvCxnSpPr>
        <p:spPr>
          <a:xfrm>
            <a:off x="11192256" y="3337560"/>
            <a:ext cx="1728216" cy="7589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Model Checking of C [1]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13</a:t>
            </a:fld>
            <a:endParaRPr lang="en-US"/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 Clarke et al, DAC’03,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Behavioral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consistency of C and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programs using bounded model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checking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-627816" y="2390363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 rot="20387572">
            <a:off x="25426" y="228041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Bit-Blasting</a:t>
            </a:r>
            <a:endParaRPr lang="en-US" dirty="0"/>
          </a:p>
        </p:txBody>
      </p:sp>
      <p:sp>
        <p:nvSpPr>
          <p:cNvPr id="19" name="Retângulo 18"/>
          <p:cNvSpPr/>
          <p:nvPr/>
        </p:nvSpPr>
        <p:spPr>
          <a:xfrm>
            <a:off x="1819656" y="193925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 solver</a:t>
            </a:r>
            <a:endParaRPr lang="en-US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2734056" y="2390363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3371785" y="1792240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sym typeface="Wingdings 2"/>
              </a:rPr>
              <a:t>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3399837" y="2370551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-627816" y="3659061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1819656" y="413077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SMT solver</a:t>
            </a:r>
            <a:endParaRPr lang="en-US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2734056" y="4587971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3371785" y="3989848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sym typeface="Wingdings 2"/>
              </a:rPr>
              <a:t>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399837" y="4568159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0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Model Checking of C [1]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14</a:t>
            </a:fld>
            <a:endParaRPr lang="en-US"/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 Clarke et al, DAC’03,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Behavioral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consistency of C and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programs using bounded model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checking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Espaço Reservado para Conteúdo 2"/>
          <p:cNvSpPr>
            <a:spLocks noGrp="1"/>
          </p:cNvSpPr>
          <p:nvPr>
            <p:ph idx="1"/>
          </p:nvPr>
        </p:nvSpPr>
        <p:spPr>
          <a:xfrm>
            <a:off x="5330952" y="1825625"/>
            <a:ext cx="6022848" cy="4351338"/>
          </a:xfrm>
        </p:spPr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Scalability: Formula can grow big!</a:t>
            </a:r>
          </a:p>
          <a:p>
            <a:pPr lvl="1"/>
            <a:r>
              <a:rPr lang="en-US" dirty="0" smtClean="0"/>
              <a:t>Precision: Loops, pointers, reflection, etc.</a:t>
            </a:r>
            <a:endParaRPr lang="en-US" dirty="0"/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-627816" y="2390363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 rot="20387572">
            <a:off x="25426" y="228041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Bit-Blasting</a:t>
            </a:r>
            <a:endParaRPr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1819656" y="193925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 solver</a:t>
            </a:r>
            <a:endParaRPr lang="en-US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2734056" y="2390363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371785" y="1792240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sym typeface="Wingdings 2"/>
              </a:rPr>
              <a:t>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399837" y="2370551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-627816" y="3659061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1819656" y="413077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SMT solver</a:t>
            </a:r>
            <a:endParaRPr lang="en-US" dirty="0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2734056" y="4587971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3371785" y="3989848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sym typeface="Wingdings 2"/>
              </a:rPr>
              <a:t>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399837" y="4568159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7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" y="127381"/>
            <a:ext cx="10515600" cy="1325563"/>
          </a:xfrm>
        </p:spPr>
        <p:txBody>
          <a:bodyPr/>
          <a:lstStyle/>
          <a:p>
            <a:r>
              <a:rPr lang="en-US" dirty="0" smtClean="0"/>
              <a:t>Tutorial Website: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15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348967" y="1192881"/>
            <a:ext cx="116387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https://</a:t>
            </a:r>
            <a:r>
              <a:rPr lang="en-US" sz="4000" dirty="0" smtClean="0"/>
              <a:t>github.com/davinomjr/model-checking-tutorial</a:t>
            </a:r>
          </a:p>
        </p:txBody>
      </p:sp>
    </p:spTree>
    <p:extLst>
      <p:ext uri="{BB962C8B-B14F-4D97-AF65-F5344CB8AC3E}">
        <p14:creationId xmlns:p14="http://schemas.microsoft.com/office/powerpoint/2010/main" val="368435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348967" y="2983602"/>
            <a:ext cx="116387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https://</a:t>
            </a:r>
            <a:r>
              <a:rPr lang="en-US" sz="4000" dirty="0" smtClean="0"/>
              <a:t>github.com/davinomjr/model-checking-tutorial</a:t>
            </a:r>
          </a:p>
        </p:txBody>
      </p:sp>
    </p:spTree>
    <p:extLst>
      <p:ext uri="{BB962C8B-B14F-4D97-AF65-F5344CB8AC3E}">
        <p14:creationId xmlns:p14="http://schemas.microsoft.com/office/powerpoint/2010/main" val="41580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Checking (MC)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for checking properties in system designs</a:t>
            </a:r>
            <a:endParaRPr lang="en-US" dirty="0" smtClean="0"/>
          </a:p>
          <a:p>
            <a:pPr lvl="1"/>
            <a:r>
              <a:rPr lang="en-US" dirty="0" smtClean="0"/>
              <a:t>Extremely popular in hardware verification!</a:t>
            </a:r>
          </a:p>
          <a:p>
            <a:r>
              <a:rPr lang="en-US" dirty="0" smtClean="0"/>
              <a:t>Intuition</a:t>
            </a:r>
          </a:p>
          <a:p>
            <a:pPr lvl="1"/>
            <a:r>
              <a:rPr lang="en-US" dirty="0" smtClean="0"/>
              <a:t>Model your problem as a Labeled Transition System (LTS)</a:t>
            </a:r>
          </a:p>
          <a:p>
            <a:pPr lvl="1"/>
            <a:r>
              <a:rPr lang="en-US" dirty="0" smtClean="0"/>
              <a:t>Describe properties in same language (e.g., LTL, CTL)</a:t>
            </a:r>
          </a:p>
          <a:p>
            <a:pPr lvl="1"/>
            <a:r>
              <a:rPr lang="en-US" dirty="0" smtClean="0"/>
              <a:t>Verify property on LTS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6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Checking (MC)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for checking properties in system models</a:t>
            </a:r>
            <a:endParaRPr lang="en-US" dirty="0" smtClean="0"/>
          </a:p>
          <a:p>
            <a:pPr lvl="1"/>
            <a:r>
              <a:rPr lang="en-US" dirty="0" smtClean="0"/>
              <a:t>Extremely popular in hardware verification!</a:t>
            </a:r>
          </a:p>
          <a:p>
            <a:r>
              <a:rPr lang="en-US" dirty="0" smtClean="0"/>
              <a:t>Intuition</a:t>
            </a:r>
          </a:p>
          <a:p>
            <a:pPr lvl="1"/>
            <a:r>
              <a:rPr lang="en-US" dirty="0" smtClean="0"/>
              <a:t>Model your problem as a Labeled Transition System (LTS)</a:t>
            </a:r>
          </a:p>
          <a:p>
            <a:pPr lvl="1"/>
            <a:r>
              <a:rPr lang="en-US" dirty="0" smtClean="0"/>
              <a:t>Describe properties in same language (e.g., LTL, CTL)</a:t>
            </a:r>
          </a:p>
          <a:p>
            <a:pPr lvl="1"/>
            <a:r>
              <a:rPr lang="en-US" dirty="0" smtClean="0"/>
              <a:t>Verify property on LTS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</a:t>
            </a:fld>
            <a:endParaRPr lang="en-US"/>
          </a:p>
        </p:txBody>
      </p:sp>
      <p:sp>
        <p:nvSpPr>
          <p:cNvPr id="5" name="AutoShape 2" descr="Resultado de imagem para model che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Resultado de imagem para model che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Resultado de imagem para model check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Resultado de imagem para model che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88" y="7937"/>
            <a:ext cx="2168815" cy="248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Resultado de imagem para spin model checke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Resultado de imagem para spin model che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88" y="2606959"/>
            <a:ext cx="2143933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alloy model checker 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5" y="3983026"/>
            <a:ext cx="1856105" cy="277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307975" y="4853970"/>
            <a:ext cx="7159752" cy="1481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Vast literature!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22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Model Checking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</a:t>
            </a:r>
            <a:r>
              <a:rPr lang="en-US" dirty="0"/>
              <a:t>d</a:t>
            </a:r>
            <a:r>
              <a:rPr lang="en-US" dirty="0" smtClean="0"/>
              <a:t>esign does not imply correct implementation</a:t>
            </a:r>
          </a:p>
          <a:p>
            <a:pPr marL="457200" lvl="1" indent="0">
              <a:buNone/>
            </a:pPr>
            <a:r>
              <a:rPr lang="en-US" dirty="0" smtClean="0"/>
              <a:t>=&gt; Checking code is important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Model Checking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</a:t>
            </a:r>
            <a:r>
              <a:rPr lang="en-US" dirty="0"/>
              <a:t>d</a:t>
            </a:r>
            <a:r>
              <a:rPr lang="en-US" dirty="0" smtClean="0"/>
              <a:t>esign does not imply correct implementation</a:t>
            </a:r>
          </a:p>
          <a:p>
            <a:pPr marL="457200" lvl="1" indent="0">
              <a:buNone/>
            </a:pPr>
            <a:r>
              <a:rPr lang="en-US" dirty="0" smtClean="0"/>
              <a:t>=&gt; Checking code is important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6</a:t>
            </a:fld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2459736" y="3361944"/>
            <a:ext cx="7159752" cy="1481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This tutorial is about Model Checking </a:t>
            </a:r>
            <a:r>
              <a:rPr lang="en-US" sz="3200" b="1" dirty="0" smtClean="0"/>
              <a:t>code</a:t>
            </a:r>
            <a:r>
              <a:rPr lang="en-US" sz="3200" dirty="0" smtClean="0"/>
              <a:t> as opposed to designs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06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</a:t>
            </a:r>
          </a:p>
          <a:p>
            <a:pPr lvl="1"/>
            <a:r>
              <a:rPr lang="en-US" dirty="0" smtClean="0"/>
              <a:t>Can make a huge difference in complexity.  Think of pointers, dynamic binding, reflection, native methods, libraries, etc.</a:t>
            </a:r>
          </a:p>
          <a:p>
            <a:r>
              <a:rPr lang="en-US" dirty="0" smtClean="0"/>
              <a:t>State Representation: Explicit or Symbolic</a:t>
            </a:r>
          </a:p>
          <a:p>
            <a:pPr lvl="1"/>
            <a:r>
              <a:rPr lang="en-US" dirty="0" smtClean="0"/>
              <a:t>Tradeoff between time and space</a:t>
            </a:r>
          </a:p>
          <a:p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Can be big source of problems such as data races and deadlocks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Tutorial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04250"/>
              </p:ext>
            </p:extLst>
          </p:nvPr>
        </p:nvGraphicFramePr>
        <p:xfrm>
          <a:off x="2416048" y="2139696"/>
          <a:ext cx="8783192" cy="2499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6555"/>
                <a:gridCol w="1660207"/>
                <a:gridCol w="2744534"/>
                <a:gridCol w="2731896"/>
              </a:tblGrid>
              <a:tr h="524594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Language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State </a:t>
                      </a:r>
                      <a:r>
                        <a:rPr lang="en-US" sz="2800" dirty="0" smtClean="0"/>
                        <a:t>Representation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Concurrency</a:t>
                      </a:r>
                      <a:endParaRPr lang="en-U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JPF [1]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Java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Explicit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ym typeface="Wingdings 2"/>
                        </a:rPr>
                        <a:t>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SPF [2]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Java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Symbolic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ym typeface="Wingdings 2"/>
                        </a:rPr>
                        <a:t></a:t>
                      </a:r>
                      <a:endParaRPr 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CBMC [3]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 </a:t>
                      </a:r>
                      <a:r>
                        <a:rPr lang="en-US" sz="2800" dirty="0" err="1" smtClean="0"/>
                        <a:t>ou</a:t>
                      </a:r>
                      <a:r>
                        <a:rPr lang="en-US" sz="2800" dirty="0" smtClean="0"/>
                        <a:t> Java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Symbolic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ym typeface="Wingdings 2"/>
                        </a:rPr>
                        <a:t></a:t>
                      </a:r>
                      <a:endParaRPr lang="en-US" sz="2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-45720" y="5971032"/>
            <a:ext cx="8356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</a:t>
            </a:r>
            <a:r>
              <a:rPr lang="en-US" dirty="0"/>
              <a:t>] </a:t>
            </a:r>
            <a:r>
              <a:rPr lang="en-US" dirty="0" smtClean="0"/>
              <a:t>Java Pathfinder website.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://babelfish.arc.nasa.gov/trac/jpf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[2] </a:t>
            </a:r>
            <a:r>
              <a:rPr lang="en-US" dirty="0"/>
              <a:t>Symbolic </a:t>
            </a:r>
            <a:r>
              <a:rPr lang="en-US" dirty="0" smtClean="0"/>
              <a:t>Pathfinder.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babelfish.arc.nasa.gov/trac/jpf/wiki/projects/jpf-symbc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3] </a:t>
            </a:r>
            <a:r>
              <a:rPr lang="en-US" dirty="0" smtClean="0"/>
              <a:t>CBMC website.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://github.com/diffblue/cbmc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71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Pathfinder (JPF)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9155</TotalTime>
  <Words>557</Words>
  <Application>Microsoft Office PowerPoint</Application>
  <PresentationFormat>Personalizar</PresentationFormat>
  <Paragraphs>124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Office Theme</vt:lpstr>
      <vt:lpstr>Program Model Checking</vt:lpstr>
      <vt:lpstr>Website</vt:lpstr>
      <vt:lpstr>Model Checking (MC)</vt:lpstr>
      <vt:lpstr>Model Checking (MC)</vt:lpstr>
      <vt:lpstr>Program Model Checking</vt:lpstr>
      <vt:lpstr>Program Model Checking</vt:lpstr>
      <vt:lpstr>Design Choices</vt:lpstr>
      <vt:lpstr>This Tutorial</vt:lpstr>
      <vt:lpstr>Java Pathfinder (JPF)</vt:lpstr>
      <vt:lpstr>Symbolic Pathfinder (SPF)</vt:lpstr>
      <vt:lpstr>CBMC</vt:lpstr>
      <vt:lpstr>Bounded Model Checking of C [1]</vt:lpstr>
      <vt:lpstr>Bounded Model Checking of C [1]</vt:lpstr>
      <vt:lpstr>Bounded Model Checking of C [1]</vt:lpstr>
      <vt:lpstr>Tutorial Website: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Revisiting Dynamic Slicing to Improve Statistical Fault Localization</dc:title>
  <dc:creator/>
  <cp:lastModifiedBy>Marcelo d'Amorim</cp:lastModifiedBy>
  <cp:revision>185</cp:revision>
  <cp:lastPrinted>2017-10-24T15:03:52Z</cp:lastPrinted>
  <dcterms:created xsi:type="dcterms:W3CDTF">2012-07-27T01:16:44Z</dcterms:created>
  <dcterms:modified xsi:type="dcterms:W3CDTF">2017-11-22T20:35:01Z</dcterms:modified>
</cp:coreProperties>
</file>