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57" r:id="rId3"/>
    <p:sldId id="259" r:id="rId4"/>
    <p:sldId id="260" r:id="rId5"/>
    <p:sldId id="262" r:id="rId6"/>
    <p:sldId id="263" r:id="rId7"/>
    <p:sldId id="264" r:id="rId8"/>
    <p:sldId id="265" r:id="rId9"/>
    <p:sldId id="266" r:id="rId10"/>
    <p:sldId id="268"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98" r:id="rId27"/>
    <p:sldId id="300" r:id="rId28"/>
    <p:sldId id="302"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FFFF"/>
  </p:clrMru>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622" autoAdjust="0"/>
  </p:normalViewPr>
  <p:slideViewPr>
    <p:cSldViewPr>
      <p:cViewPr varScale="1">
        <p:scale>
          <a:sx n="78" d="100"/>
          <a:sy n="78" d="100"/>
        </p:scale>
        <p:origin x="-1398" y="-78"/>
      </p:cViewPr>
      <p:guideLst>
        <p:guide orient="horz" pos="3072"/>
        <p:guide pos="4096"/>
      </p:guideLst>
    </p:cSldViewPr>
  </p:slideViewPr>
  <p:outlineViewPr>
    <p:cViewPr>
      <p:scale>
        <a:sx n="33" d="100"/>
        <a:sy n="33" d="100"/>
      </p:scale>
      <p:origin x="0" y="430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5AEC4-652B-405F-8573-46FA33FB99EB}" type="datetimeFigureOut">
              <a:rPr lang="pt-BR" smtClean="0"/>
              <a:t>12/7/2022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C76067-058A-467A-B2FA-10ECAE40BF78}" type="slidenum">
              <a:rPr lang="pt-BR" smtClean="0"/>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xfrm>
            <a:off x="1143000" y="685800"/>
            <a:ext cx="4572000" cy="3429000"/>
          </a:xfrm>
          <a:prstGeom prst="rect">
            <a:avLst/>
          </a:prstGeom>
        </p:spPr>
        <p:txBody>
          <a:bodyPr/>
          <a:lstStyle/>
          <a:p>
            <a:endParaRPr/>
          </a:p>
        </p:txBody>
      </p:sp>
      <p:sp>
        <p:nvSpPr>
          <p:cNvPr id="221" name="Shape 2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eatlantic.com/amp/article/41427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Foco em sistemas exigiria modelagem híbrida, pelo menos para simulação e testes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r>
              <a:t>Traditional engineers are regulated, certified, and subject to apprenticeship and continuing education. Engineering claims an explicit responsibility to public safety and reliability, even if it doesn’t always deliver.</a:t>
            </a:r>
            <a:r>
              <a:rPr u="sng">
                <a:hlinkClick r:id="rId3"/>
              </a:rPr>
              <a:t>https://www.theatlantic.com/amp/article/414271/</a:t>
            </a:r>
          </a:p>
          <a:p>
            <a:endParaRPr/>
          </a:p>
          <a:p>
            <a:r>
              <a:t>First, the pressure to get things right the first time around was relieved, because updates and changes could be applied centrally, as in the mainframe era. Over time, the ease of rapid repair became an excuse for rapid development, and Brooks-style prototyping mutated into the constant software updates we experience today. Facebook has wisely retired its one-time internal-development philosophy, “move fast and break things,” but no business reliant on civil or structural engineering would ever have adopted such a motto in the first place.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DEFINIR tecnologia única é importante por questões de instalações de sw no lab, monitores, e, principalmente, para seguir um único roteiro nas monitorias e exemplos em sala. </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deixar claro que Muitos assuntos presentes no cap 1 e 7 não foram abordados.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r>
              <a:t>mostrar class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mostrar class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21"/>
          </p:nvPr>
        </p:nvSpPr>
        <p:spPr>
          <a:xfrm>
            <a:off x="6946900" y="1828800"/>
            <a:ext cx="4572000" cy="6096000"/>
          </a:xfrm>
          <a:prstGeom prst="rect">
            <a:avLst/>
          </a:prstGeom>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7200900" y="2908300"/>
            <a:ext cx="4064000" cy="5418667"/>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270000" y="254000"/>
            <a:ext cx="10477500" cy="2438400"/>
          </a:xfrm>
          <a:prstGeom prst="rect">
            <a:avLst/>
          </a:prstGeom>
        </p:spPr>
        <p:txBody>
          <a:bodyPr lIns="38100" tIns="38100" rIns="38100" bIns="38100"/>
          <a:lstStyle>
            <a:lvl1pPr algn="l">
              <a:defRPr sz="7800"/>
            </a:lvl1pPr>
          </a:lstStyle>
          <a:p>
            <a:r>
              <a:t>Title Text</a:t>
            </a:r>
          </a:p>
        </p:txBody>
      </p:sp>
      <p:sp>
        <p:nvSpPr>
          <p:cNvPr id="136"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270000" y="1638300"/>
            <a:ext cx="10477500" cy="3302000"/>
          </a:xfrm>
          <a:prstGeom prst="rect">
            <a:avLst/>
          </a:prstGeom>
        </p:spPr>
        <p:txBody>
          <a:bodyPr lIns="38100" tIns="38100" rIns="38100" bIns="38100" anchor="b"/>
          <a:lstStyle>
            <a:lvl1pPr>
              <a:defRPr sz="7800"/>
            </a:lvl1pPr>
          </a:lstStyle>
          <a:p>
            <a:r>
              <a:t>Title Text</a:t>
            </a:r>
          </a:p>
        </p:txBody>
      </p:sp>
      <p:sp>
        <p:nvSpPr>
          <p:cNvPr id="144" name="Body Level One…"/>
          <p:cNvSpPr txBox="1">
            <a:spLocks noGrp="1"/>
          </p:cNvSpPr>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r>
              <a:t>Title Text</a:t>
            </a:r>
          </a:p>
        </p:txBody>
      </p:sp>
      <p:sp>
        <p:nvSpPr>
          <p:cNvPr id="153" name="Body Level One…"/>
          <p:cNvSpPr txBox="1">
            <a:spLocks noGrp="1"/>
          </p:cNvSpPr>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
        <p:nvSpPr>
          <p:cNvPr id="154"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1"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62"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63"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71"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79"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88"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1264355" y="252870"/>
            <a:ext cx="10476090" cy="2438401"/>
          </a:xfrm>
          <a:prstGeom prst="rect">
            <a:avLst/>
          </a:prstGeom>
        </p:spPr>
        <p:txBody>
          <a:bodyPr lIns="54186" tIns="54186" rIns="54186" bIns="54186"/>
          <a:lstStyle>
            <a:lvl1pPr algn="l" defTabSz="406400">
              <a:defRPr sz="7800"/>
            </a:lvl1pPr>
          </a:lstStyle>
          <a:p>
            <a:r>
              <a:t>Title Text</a:t>
            </a:r>
          </a:p>
        </p:txBody>
      </p:sp>
      <p:sp>
        <p:nvSpPr>
          <p:cNvPr id="197" name="Slide Number"/>
          <p:cNvSpPr txBox="1">
            <a:spLocks noGrp="1"/>
          </p:cNvSpPr>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fld id="{86CB4B4D-7CA3-9044-876B-883B54F8677D}" type="slidenum">
              <a:rPr/>
              <a:pPr/>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1270000" y="1638300"/>
            <a:ext cx="10464800" cy="3302000"/>
          </a:xfrm>
          <a:prstGeom prst="rect">
            <a:avLst/>
          </a:prstGeom>
        </p:spPr>
        <p:txBody>
          <a:bodyPr anchor="b">
            <a:normAutofit/>
          </a:bodyPr>
          <a:lstStyle>
            <a:lvl1pPr>
              <a:defRPr sz="8200"/>
            </a:lvl1pPr>
          </a:lstStyle>
          <a:p>
            <a:r>
              <a:t>Title Text</a:t>
            </a:r>
          </a:p>
        </p:txBody>
      </p:sp>
      <p:sp>
        <p:nvSpPr>
          <p:cNvPr id="205"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Master #16">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normAutofit/>
          </a:bodyPr>
          <a:lstStyle>
            <a:lvl1pPr>
              <a:defRPr sz="8200"/>
            </a:lvl1pPr>
          </a:lstStyle>
          <a:p>
            <a:r>
              <a:t>Title Text</a:t>
            </a:r>
          </a:p>
        </p:txBody>
      </p:sp>
      <p:sp>
        <p:nvSpPr>
          <p:cNvPr id="213" name="Body Level One…"/>
          <p:cNvSpPr txBox="1">
            <a:spLocks noGrp="1"/>
          </p:cNvSpPr>
          <p:nvPr>
            <p:ph type="body" idx="1"/>
          </p:nvPr>
        </p:nvSpPr>
        <p:spPr>
          <a:xfrm>
            <a:off x="1270000" y="2768600"/>
            <a:ext cx="10464800" cy="5715000"/>
          </a:xfrm>
          <a:prstGeom prst="rect">
            <a:avLst/>
          </a:prstGeom>
        </p:spPr>
        <p:txBody>
          <a:bodyPr>
            <a:normAutofit/>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21"/>
          </p:nvPr>
        </p:nvSpPr>
        <p:spPr>
          <a:xfrm>
            <a:off x="3454400" y="1803400"/>
            <a:ext cx="6096000" cy="45720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21"/>
          </p:nvPr>
        </p:nvSpPr>
        <p:spPr>
          <a:xfrm>
            <a:off x="3454400" y="1803400"/>
            <a:ext cx="6096000" cy="4572000"/>
          </a:xfrm>
          <a:prstGeom prst="rect">
            <a:avLst/>
          </a:prstGeom>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21"/>
          </p:nvPr>
        </p:nvSpPr>
        <p:spPr>
          <a:xfrm>
            <a:off x="6946900" y="1828800"/>
            <a:ext cx="4572000" cy="60960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mazon.com/Armando-Fox/e/B00J3A1Z3E/ref=dp_byline_cont_book_2" TargetMode="External"/><Relationship Id="rId2" Type="http://schemas.openxmlformats.org/officeDocument/2006/relationships/hyperlink" Target="http://www.amazon.com/s/ref=dp_byline_sr_book_1?ie=UTF8&amp;field-author=David+Patterson&amp;search-alias=books&amp;text=David+Patterson&amp;sort=relevancerank" TargetMode="External"/><Relationship Id="rId1" Type="http://schemas.openxmlformats.org/officeDocument/2006/relationships/slideLayout" Target="../slideLayouts/slideLayout5.xml"/><Relationship Id="rId4" Type="http://schemas.openxmlformats.org/officeDocument/2006/relationships/hyperlink" Target="http://www.saasbook.inf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lassroom.google.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is.gd/essguidelin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ess-cc-ufpe.sl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 name="Software and systems engineering"/>
          <p:cNvSpPr txBox="1">
            <a:spLocks noGrp="1"/>
          </p:cNvSpPr>
          <p:nvPr>
            <p:ph type="ctrTitle"/>
          </p:nvPr>
        </p:nvSpPr>
        <p:spPr>
          <a:xfrm>
            <a:off x="0" y="1638300"/>
            <a:ext cx="13004800" cy="3302000"/>
          </a:xfrm>
          <a:prstGeom prst="rect">
            <a:avLst/>
          </a:prstGeom>
        </p:spPr>
        <p:txBody>
          <a:bodyPr>
            <a:normAutofit/>
          </a:bodyPr>
          <a:lstStyle/>
          <a:p>
            <a:r>
              <a:rPr>
                <a:solidFill>
                  <a:schemeClr val="bg1"/>
                </a:solidFill>
              </a:rPr>
              <a:t>Software </a:t>
            </a:r>
            <a:r>
              <a:rPr>
                <a:solidFill>
                  <a:schemeClr val="bg1"/>
                </a:solidFill>
              </a:rPr>
              <a:t>and </a:t>
            </a:r>
            <a:r>
              <a:rPr lang="en-US" dirty="0" smtClean="0">
                <a:solidFill>
                  <a:schemeClr val="bg1"/>
                </a:solidFill>
              </a:rPr>
              <a:t>S</a:t>
            </a:r>
            <a:r>
              <a:rPr smtClean="0">
                <a:solidFill>
                  <a:schemeClr val="bg1"/>
                </a:solidFill>
              </a:rPr>
              <a:t>ystems </a:t>
            </a:r>
            <a:r>
              <a:rPr lang="en-US" dirty="0" smtClean="0">
                <a:solidFill>
                  <a:schemeClr val="bg1"/>
                </a:solidFill>
              </a:rPr>
              <a:t>E</a:t>
            </a:r>
            <a:r>
              <a:rPr smtClean="0">
                <a:solidFill>
                  <a:schemeClr val="bg1"/>
                </a:solidFill>
              </a:rPr>
              <a:t>ngineering</a:t>
            </a:r>
            <a:r>
              <a:rPr lang="en-US" dirty="0" smtClean="0">
                <a:solidFill>
                  <a:schemeClr val="bg1"/>
                </a:solidFill>
              </a:rPr>
              <a:t>*</a:t>
            </a:r>
            <a:endParaRPr>
              <a:solidFill>
                <a:schemeClr val="bg1"/>
              </a:solidFill>
            </a:endParaRPr>
          </a:p>
        </p:txBody>
      </p:sp>
      <p:sp>
        <p:nvSpPr>
          <p:cNvPr id="224" name="Paulo Borba…"/>
          <p:cNvSpPr txBox="1">
            <a:spLocks noGrp="1"/>
          </p:cNvSpPr>
          <p:nvPr>
            <p:ph type="subTitle" sz="quarter" idx="1"/>
          </p:nvPr>
        </p:nvSpPr>
        <p:spPr>
          <a:xfrm>
            <a:off x="1270000" y="5632468"/>
            <a:ext cx="10464800" cy="1816100"/>
          </a:xfrm>
          <a:prstGeom prst="rect">
            <a:avLst/>
          </a:prstGeom>
        </p:spPr>
        <p:txBody>
          <a:bodyPr/>
          <a:lstStyle/>
          <a:p>
            <a:r>
              <a:rPr lang="en-US" dirty="0" smtClean="0">
                <a:solidFill>
                  <a:schemeClr val="bg1"/>
                </a:solidFill>
              </a:rPr>
              <a:t>Marcelo </a:t>
            </a:r>
            <a:r>
              <a:rPr lang="en-US" dirty="0" err="1" smtClean="0">
                <a:solidFill>
                  <a:schemeClr val="bg1"/>
                </a:solidFill>
              </a:rPr>
              <a:t>d’Amorim</a:t>
            </a:r>
            <a:endParaRPr>
              <a:solidFill>
                <a:schemeClr val="bg1"/>
              </a:solidFill>
            </a:endParaRPr>
          </a:p>
          <a:p>
            <a:r>
              <a:rPr smtClean="0">
                <a:solidFill>
                  <a:schemeClr val="bg1"/>
                </a:solidFill>
              </a:rPr>
              <a:t>Federal </a:t>
            </a:r>
            <a:r>
              <a:rPr>
                <a:solidFill>
                  <a:schemeClr val="bg1"/>
                </a:solidFill>
              </a:rPr>
              <a:t>University of Pernambuco</a:t>
            </a:r>
          </a:p>
        </p:txBody>
      </p:sp>
      <p:sp>
        <p:nvSpPr>
          <p:cNvPr id="225"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dirty="0" smtClean="0"/>
              <a:t>www.cin.ufpe.br/~damorim</a:t>
            </a:r>
            <a:endParaRPr>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 name="Course structure"/>
          <p:cNvSpPr txBox="1">
            <a:spLocks noGrp="1"/>
          </p:cNvSpPr>
          <p:nvPr>
            <p:ph type="title"/>
          </p:nvPr>
        </p:nvSpPr>
        <p:spPr>
          <a:prstGeom prst="rect">
            <a:avLst/>
          </a:prstGeom>
        </p:spPr>
        <p:txBody>
          <a:bodyPr/>
          <a:lstStyle/>
          <a:p>
            <a:r>
              <a:rPr>
                <a:solidFill>
                  <a:schemeClr val="bg1"/>
                </a:solidFill>
              </a:rPr>
              <a:t>Course structure</a:t>
            </a:r>
          </a:p>
        </p:txBody>
      </p:sp>
      <p:pic>
        <p:nvPicPr>
          <p:cNvPr id="261" name="Image" descr="Image"/>
          <p:cNvPicPr>
            <a:picLocks noChangeAspect="1"/>
          </p:cNvPicPr>
          <p:nvPr/>
        </p:nvPicPr>
        <p:blipFill>
          <a:blip r:embed="rId2">
            <a:extLst/>
          </a:blip>
          <a:stretch>
            <a:fillRect/>
          </a:stretch>
        </p:blipFill>
        <p:spPr>
          <a:xfrm>
            <a:off x="2504519" y="2419012"/>
            <a:ext cx="6858460" cy="70955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Systems…"/>
          <p:cNvSpPr txBox="1">
            <a:spLocks noGrp="1"/>
          </p:cNvSpPr>
          <p:nvPr>
            <p:ph type="title"/>
          </p:nvPr>
        </p:nvSpPr>
        <p:spPr>
          <a:xfrm>
            <a:off x="1270000" y="254000"/>
            <a:ext cx="10464800" cy="3323075"/>
          </a:xfrm>
          <a:prstGeom prst="rect">
            <a:avLst/>
          </a:prstGeom>
        </p:spPr>
        <p:txBody>
          <a:bodyPr/>
          <a:lstStyle/>
          <a:p>
            <a:r>
              <a:rPr smtClean="0">
                <a:solidFill>
                  <a:schemeClr val="bg1"/>
                </a:solidFill>
              </a:rPr>
              <a:t>Systems</a:t>
            </a:r>
            <a:endParaRPr>
              <a:solidFill>
                <a:schemeClr val="bg1"/>
              </a:solidFill>
            </a:endParaRPr>
          </a:p>
        </p:txBody>
      </p:sp>
      <p:sp>
        <p:nvSpPr>
          <p:cNvPr id="267" name="Non trivial system…"/>
          <p:cNvSpPr txBox="1">
            <a:spLocks noGrp="1"/>
          </p:cNvSpPr>
          <p:nvPr>
            <p:ph type="body" idx="1"/>
          </p:nvPr>
        </p:nvSpPr>
        <p:spPr>
          <a:xfrm>
            <a:off x="1270000" y="3019412"/>
            <a:ext cx="10464800" cy="5933571"/>
          </a:xfrm>
          <a:prstGeom prst="rect">
            <a:avLst/>
          </a:prstGeom>
        </p:spPr>
        <p:txBody>
          <a:bodyPr/>
          <a:lstStyle/>
          <a:p>
            <a:pPr>
              <a:defRPr sz="4000"/>
            </a:pPr>
            <a:r>
              <a:rPr>
                <a:solidFill>
                  <a:schemeClr val="bg1"/>
                </a:solidFill>
              </a:rPr>
              <a:t>Non trivial system </a:t>
            </a:r>
          </a:p>
          <a:p>
            <a:pPr>
              <a:defRPr sz="4000"/>
            </a:pPr>
            <a:r>
              <a:rPr>
                <a:solidFill>
                  <a:schemeClr val="bg1"/>
                </a:solidFill>
              </a:rPr>
              <a:t>Frequent access to the stakeholders is mandatory</a:t>
            </a:r>
          </a:p>
          <a:p>
            <a:pPr>
              <a:defRPr sz="4000"/>
            </a:pPr>
            <a:r>
              <a:rPr>
                <a:solidFill>
                  <a:schemeClr val="bg1"/>
                </a:solidFill>
              </a:rPr>
              <a:t>Developed with the technology used in the example discussed in </a:t>
            </a:r>
            <a:r>
              <a:rPr>
                <a:solidFill>
                  <a:schemeClr val="bg1"/>
                </a:solidFill>
              </a:rPr>
              <a:t>the </a:t>
            </a:r>
            <a:r>
              <a:rPr smtClean="0">
                <a:solidFill>
                  <a:schemeClr val="bg1"/>
                </a:solidFill>
              </a:rPr>
              <a:t>course</a:t>
            </a:r>
            <a:endParaRPr>
              <a:solidFill>
                <a:schemeClr val="bg1"/>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My expectations"/>
          <p:cNvSpPr txBox="1">
            <a:spLocks noGrp="1"/>
          </p:cNvSpPr>
          <p:nvPr>
            <p:ph type="title"/>
          </p:nvPr>
        </p:nvSpPr>
        <p:spPr>
          <a:prstGeom prst="rect">
            <a:avLst/>
          </a:prstGeom>
        </p:spPr>
        <p:txBody>
          <a:bodyPr/>
          <a:lstStyle/>
          <a:p>
            <a:pPr lvl="1"/>
            <a:r>
              <a:rPr>
                <a:solidFill>
                  <a:schemeClr val="bg1"/>
                </a:solidFill>
              </a:rPr>
              <a:t>My expectations</a:t>
            </a:r>
          </a:p>
        </p:txBody>
      </p:sp>
      <p:sp>
        <p:nvSpPr>
          <p:cNvPr id="272" name="Ethical behavior (fraud implies in failing the course)…"/>
          <p:cNvSpPr txBox="1">
            <a:spLocks noGrp="1"/>
          </p:cNvSpPr>
          <p:nvPr>
            <p:ph type="body" idx="1"/>
          </p:nvPr>
        </p:nvSpPr>
        <p:spPr>
          <a:xfrm>
            <a:off x="800604" y="2179869"/>
            <a:ext cx="12059778" cy="7779799"/>
          </a:xfrm>
          <a:prstGeom prst="rect">
            <a:avLst/>
          </a:prstGeom>
        </p:spPr>
        <p:txBody>
          <a:bodyPr/>
          <a:lstStyle/>
          <a:p>
            <a:pPr marL="834571" indent="-517071">
              <a:defRPr sz="3800"/>
            </a:pPr>
            <a:r>
              <a:rPr>
                <a:solidFill>
                  <a:schemeClr val="bg1"/>
                </a:solidFill>
              </a:rPr>
              <a:t>Ethical behavior (</a:t>
            </a:r>
            <a:r>
              <a:rPr>
                <a:solidFill>
                  <a:schemeClr val="bg1"/>
                </a:solidFill>
              </a:rPr>
              <a:t>fraud implies in failing the course</a:t>
            </a:r>
            <a:r>
              <a:rPr>
                <a:solidFill>
                  <a:schemeClr val="bg1"/>
                </a:solidFill>
              </a:rPr>
              <a:t>)</a:t>
            </a:r>
          </a:p>
          <a:p>
            <a:pPr marL="834571" indent="-517071">
              <a:defRPr sz="3800"/>
            </a:pPr>
            <a:r>
              <a:rPr lang="en-US" dirty="0" smtClean="0">
                <a:solidFill>
                  <a:schemeClr val="bg1"/>
                </a:solidFill>
              </a:rPr>
              <a:t>Engagement!</a:t>
            </a:r>
          </a:p>
          <a:p>
            <a:pPr marL="1279071" lvl="1" indent="-517071">
              <a:defRPr sz="3800"/>
            </a:pPr>
            <a:r>
              <a:rPr lang="en-US" dirty="0" smtClean="0">
                <a:solidFill>
                  <a:schemeClr val="bg1"/>
                </a:solidFill>
              </a:rPr>
              <a:t>Ask questions</a:t>
            </a:r>
          </a:p>
          <a:p>
            <a:pPr marL="1279071" lvl="1" indent="-517071">
              <a:defRPr sz="3800"/>
            </a:pPr>
            <a:r>
              <a:rPr smtClean="0">
                <a:solidFill>
                  <a:schemeClr val="bg1"/>
                </a:solidFill>
              </a:rPr>
              <a:t>Attendance </a:t>
            </a:r>
            <a:r>
              <a:rPr>
                <a:solidFill>
                  <a:schemeClr val="bg1"/>
                </a:solidFill>
              </a:rPr>
              <a:t>to all classes and evaluation sessions (unless progress is shown </a:t>
            </a:r>
            <a:r>
              <a:rPr>
                <a:solidFill>
                  <a:schemeClr val="bg1"/>
                </a:solidFill>
              </a:rPr>
              <a:t>before</a:t>
            </a:r>
            <a:r>
              <a:rPr>
                <a:solidFill>
                  <a:schemeClr val="bg1"/>
                </a:solidFill>
              </a:rPr>
              <a:t> class)</a:t>
            </a:r>
          </a:p>
          <a:p>
            <a:pPr marL="1279071" lvl="1" indent="-517071">
              <a:defRPr sz="3800"/>
            </a:pPr>
            <a:r>
              <a:rPr smtClean="0">
                <a:solidFill>
                  <a:schemeClr val="bg1"/>
                </a:solidFill>
              </a:rPr>
              <a:t>Punctuality</a:t>
            </a:r>
            <a:endParaRPr lang="en-US" dirty="0" smtClean="0">
              <a:solidFill>
                <a:schemeClr val="bg1"/>
              </a:solidFill>
            </a:endParaRPr>
          </a:p>
          <a:p>
            <a:pPr marL="834571" indent="-517071">
              <a:defRPr sz="3800"/>
            </a:pPr>
            <a:r>
              <a:rPr smtClean="0">
                <a:solidFill>
                  <a:schemeClr val="bg1"/>
                </a:solidFill>
              </a:rPr>
              <a:t>Good </a:t>
            </a:r>
            <a:r>
              <a:rPr>
                <a:solidFill>
                  <a:schemeClr val="bg1"/>
                </a:solidFill>
              </a:rPr>
              <a:t>time management and minimum dedication of 10-12 hours a week (including classes)</a:t>
            </a:r>
          </a:p>
          <a:p>
            <a:pPr marL="834571" indent="-517071">
              <a:defRPr sz="3800"/>
            </a:pPr>
            <a:r>
              <a:rPr>
                <a:solidFill>
                  <a:schemeClr val="bg1"/>
                </a:solidFill>
              </a:rPr>
              <a:t>Behave as CS elite</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 name="Textbook"/>
          <p:cNvSpPr txBox="1">
            <a:spLocks noGrp="1"/>
          </p:cNvSpPr>
          <p:nvPr>
            <p:ph type="title"/>
          </p:nvPr>
        </p:nvSpPr>
        <p:spPr>
          <a:prstGeom prst="rect">
            <a:avLst/>
          </a:prstGeom>
        </p:spPr>
        <p:txBody>
          <a:bodyPr/>
          <a:lstStyle/>
          <a:p>
            <a:r>
              <a:rPr>
                <a:solidFill>
                  <a:schemeClr val="bg1"/>
                </a:solidFill>
              </a:rPr>
              <a:t>Textbook</a:t>
            </a:r>
          </a:p>
        </p:txBody>
      </p:sp>
      <p:sp>
        <p:nvSpPr>
          <p:cNvPr id="278" name="Engineering Software as a Service: An Agile Approach Using Cloud Computing…"/>
          <p:cNvSpPr txBox="1"/>
          <p:nvPr/>
        </p:nvSpPr>
        <p:spPr>
          <a:xfrm>
            <a:off x="1097021" y="2665790"/>
            <a:ext cx="10810758" cy="4886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3700">
                <a:solidFill>
                  <a:srgbClr val="FEFB27"/>
                </a:solidFill>
                <a:latin typeface="Arial"/>
                <a:ea typeface="Arial"/>
                <a:cs typeface="Arial"/>
                <a:sym typeface="Arial"/>
              </a:defRPr>
            </a:pPr>
            <a:r>
              <a:t>Engineering Software as a Service: An Agile Approach Using Cloud Computing</a:t>
            </a:r>
          </a:p>
          <a:p>
            <a:pPr algn="ctr">
              <a:defRPr sz="3700">
                <a:solidFill>
                  <a:srgbClr val="FFFFFF"/>
                </a:solidFill>
                <a:latin typeface="Arial"/>
                <a:ea typeface="Arial"/>
                <a:cs typeface="Arial"/>
                <a:sym typeface="Arial"/>
              </a:defRPr>
            </a:pPr>
            <a:endParaRPr/>
          </a:p>
          <a:p>
            <a:pPr algn="ctr">
              <a:defRPr sz="3700">
                <a:solidFill>
                  <a:srgbClr val="FFFFFF"/>
                </a:solidFill>
                <a:latin typeface="Arial"/>
                <a:ea typeface="Arial"/>
                <a:cs typeface="Arial"/>
                <a:sym typeface="Arial"/>
              </a:defRPr>
            </a:pPr>
            <a:r>
              <a:t>by </a:t>
            </a:r>
            <a:r>
              <a:rPr>
                <a:hlinkClick r:id="rId2"/>
              </a:rPr>
              <a:t>David Patterson</a:t>
            </a:r>
            <a:r>
              <a:t> and </a:t>
            </a:r>
            <a:r>
              <a:rPr>
                <a:hlinkClick r:id="rId3"/>
              </a:rPr>
              <a:t>Armando Fox</a:t>
            </a:r>
            <a:r>
              <a:t> </a:t>
            </a:r>
          </a:p>
          <a:p>
            <a:pPr algn="ctr">
              <a:defRPr sz="3700">
                <a:solidFill>
                  <a:srgbClr val="FFFFFF"/>
                </a:solidFill>
                <a:latin typeface="Arial"/>
                <a:ea typeface="Arial"/>
                <a:cs typeface="Arial"/>
                <a:sym typeface="Arial"/>
              </a:defRPr>
            </a:pPr>
            <a:endParaRPr/>
          </a:p>
          <a:p>
            <a:pPr algn="ctr">
              <a:defRPr sz="3700">
                <a:solidFill>
                  <a:srgbClr val="FFFFFF"/>
                </a:solidFill>
                <a:latin typeface="Arial"/>
                <a:ea typeface="Arial"/>
                <a:cs typeface="Arial"/>
                <a:sym typeface="Arial"/>
              </a:defRPr>
            </a:pPr>
            <a:r>
              <a:rPr u="sng">
                <a:hlinkClick r:id="rId4"/>
              </a:rPr>
              <a:t>http://www.saasbook.info</a:t>
            </a:r>
            <a:r>
              <a:t/>
            </a:r>
            <a:br/>
            <a:endParaRPr/>
          </a:p>
          <a:p>
            <a:pPr algn="ctr">
              <a:defRPr sz="3700">
                <a:solidFill>
                  <a:srgbClr val="FFFFFF"/>
                </a:solidFill>
                <a:latin typeface="Arial"/>
                <a:ea typeface="Arial"/>
                <a:cs typeface="Arial"/>
                <a:sym typeface="Arial"/>
              </a:defRPr>
            </a:pPr>
            <a:r>
              <a:t>(Portuguese version is available, but English skills are very important for a software engineer)</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0" name="You should primarily study by reading the textbook!"/>
          <p:cNvSpPr txBox="1">
            <a:spLocks noGrp="1"/>
          </p:cNvSpPr>
          <p:nvPr>
            <p:ph type="title"/>
          </p:nvPr>
        </p:nvSpPr>
        <p:spPr>
          <a:xfrm>
            <a:off x="1287426" y="1447776"/>
            <a:ext cx="10464800" cy="4301090"/>
          </a:xfrm>
          <a:prstGeom prst="rect">
            <a:avLst/>
          </a:prstGeom>
        </p:spPr>
        <p:txBody>
          <a:bodyPr/>
          <a:lstStyle/>
          <a:p>
            <a:r>
              <a:rPr>
                <a:solidFill>
                  <a:schemeClr val="bg1"/>
                </a:solidFill>
              </a:rPr>
              <a:t>You should primarily study by reading the textbook!</a:t>
            </a:r>
          </a:p>
        </p:txBody>
      </p:sp>
      <p:sp>
        <p:nvSpPr>
          <p:cNvPr id="281" name="Studying by reading the slides and wikipedia is a very bad idea!"/>
          <p:cNvSpPr txBox="1"/>
          <p:nvPr/>
        </p:nvSpPr>
        <p:spPr>
          <a:xfrm>
            <a:off x="1073112" y="6805626"/>
            <a:ext cx="10810758" cy="15540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5000">
                <a:solidFill>
                  <a:srgbClr val="FFFFFF"/>
                </a:solidFill>
                <a:latin typeface="Arial"/>
                <a:ea typeface="Arial"/>
                <a:cs typeface="Arial"/>
                <a:sym typeface="Arial"/>
              </a:defRPr>
            </a:pPr>
            <a:r>
              <a:t>Studying by reading the </a:t>
            </a:r>
            <a:r>
              <a:rPr>
                <a:solidFill>
                  <a:srgbClr val="FEFB27"/>
                </a:solidFill>
              </a:rPr>
              <a:t>slides</a:t>
            </a:r>
            <a:r>
              <a:t> and </a:t>
            </a:r>
            <a:r>
              <a:rPr>
                <a:solidFill>
                  <a:srgbClr val="FEFB27"/>
                </a:solidFill>
              </a:rPr>
              <a:t>wikipedia</a:t>
            </a:r>
            <a:r>
              <a:t> is a very bad idea!</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 name="Classes are for discussing the material studied before the class"/>
          <p:cNvSpPr txBox="1">
            <a:spLocks noGrp="1"/>
          </p:cNvSpPr>
          <p:nvPr>
            <p:ph type="title"/>
          </p:nvPr>
        </p:nvSpPr>
        <p:spPr>
          <a:xfrm>
            <a:off x="1358864" y="376206"/>
            <a:ext cx="10464800" cy="4973385"/>
          </a:xfrm>
          <a:prstGeom prst="rect">
            <a:avLst/>
          </a:prstGeom>
        </p:spPr>
        <p:txBody>
          <a:bodyPr/>
          <a:lstStyle/>
          <a:p>
            <a:r>
              <a:rPr>
                <a:solidFill>
                  <a:schemeClr val="bg1"/>
                </a:solidFill>
              </a:rPr>
              <a:t>Classes are for discussing the material studied before the class</a:t>
            </a:r>
          </a:p>
        </p:txBody>
      </p:sp>
      <p:sp>
        <p:nvSpPr>
          <p:cNvPr id="286" name="Do not expect to learn only through classes!…"/>
          <p:cNvSpPr txBox="1"/>
          <p:nvPr/>
        </p:nvSpPr>
        <p:spPr>
          <a:xfrm>
            <a:off x="430170" y="4948238"/>
            <a:ext cx="12144460" cy="4973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584200">
              <a:defRPr sz="7500">
                <a:solidFill>
                  <a:srgbClr val="FEFB27"/>
                </a:solidFill>
                <a:latin typeface="+mn-lt"/>
                <a:ea typeface="+mn-ea"/>
                <a:cs typeface="+mn-cs"/>
                <a:sym typeface="Gill Sans"/>
              </a:defRPr>
            </a:pPr>
            <a:r>
              <a:t>Do not expect to learn only through </a:t>
            </a:r>
            <a:r>
              <a:rPr/>
              <a:t>classes</a:t>
            </a:r>
            <a:r>
              <a:rPr smtClean="0"/>
              <a:t>!</a:t>
            </a:r>
            <a:endParaRPr/>
          </a:p>
          <a:p>
            <a:pPr algn="ctr" defTabSz="584200">
              <a:defRPr sz="7500">
                <a:solidFill>
                  <a:srgbClr val="FEFB27"/>
                </a:solidFill>
                <a:latin typeface="+mn-lt"/>
                <a:ea typeface="+mn-ea"/>
                <a:cs typeface="+mn-cs"/>
                <a:sym typeface="Gill Sans"/>
              </a:defRPr>
            </a:pPr>
            <a:r>
              <a:t>Watch, read and practice!</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8" name="Manage your time!…"/>
          <p:cNvSpPr txBox="1">
            <a:spLocks noGrp="1"/>
          </p:cNvSpPr>
          <p:nvPr>
            <p:ph type="title"/>
          </p:nvPr>
        </p:nvSpPr>
        <p:spPr>
          <a:xfrm>
            <a:off x="1270000" y="769917"/>
            <a:ext cx="10464800" cy="6896047"/>
          </a:xfrm>
          <a:prstGeom prst="rect">
            <a:avLst/>
          </a:prstGeom>
        </p:spPr>
        <p:txBody>
          <a:bodyPr/>
          <a:lstStyle/>
          <a:p>
            <a:pPr>
              <a:defRPr sz="7900"/>
            </a:pPr>
            <a:endParaRPr>
              <a:solidFill>
                <a:schemeClr val="bg1"/>
              </a:solidFill>
            </a:endParaRPr>
          </a:p>
          <a:p>
            <a:pPr>
              <a:defRPr sz="10800"/>
            </a:pPr>
            <a:r>
              <a:rPr>
                <a:solidFill>
                  <a:schemeClr val="bg1"/>
                </a:solidFill>
              </a:rPr>
              <a:t>Manage your time!</a:t>
            </a:r>
          </a:p>
          <a:p>
            <a:pPr>
              <a:defRPr sz="7900"/>
            </a:pPr>
            <a:endParaRPr>
              <a:solidFill>
                <a:schemeClr val="bg1"/>
              </a:solidFill>
            </a:endParaRPr>
          </a:p>
          <a:p>
            <a:pPr>
              <a:defRPr sz="7900">
                <a:solidFill>
                  <a:srgbClr val="FEFB27"/>
                </a:solidFill>
              </a:defRPr>
            </a:pPr>
            <a:r>
              <a:rPr>
                <a:solidFill>
                  <a:schemeClr val="bg1"/>
                </a:solidFill>
              </a:rPr>
              <a:t>Make sure you make the most of this opportunity!</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https://classroom.google.com"/>
          <p:cNvSpPr txBox="1">
            <a:spLocks noGrp="1"/>
          </p:cNvSpPr>
          <p:nvPr>
            <p:ph type="ctrTitle"/>
          </p:nvPr>
        </p:nvSpPr>
        <p:spPr>
          <a:xfrm>
            <a:off x="358732" y="4166173"/>
            <a:ext cx="12430212" cy="3424076"/>
          </a:xfrm>
          <a:prstGeom prst="rect">
            <a:avLst/>
          </a:prstGeom>
        </p:spPr>
        <p:txBody>
          <a:bodyPr anchor="t">
            <a:noAutofit/>
          </a:bodyPr>
          <a:lstStyle>
            <a:lvl1pPr defTabSz="531622">
              <a:defRPr sz="7553" u="sng">
                <a:hlinkClick r:id="rId3"/>
              </a:defRPr>
            </a:lvl1pPr>
          </a:lstStyle>
          <a:p>
            <a:pPr algn="l">
              <a:defRPr u="none"/>
            </a:pPr>
            <a:r>
              <a:rPr lang="pt-BR" sz="4800" dirty="0" err="1" smtClean="0">
                <a:solidFill>
                  <a:schemeClr val="bg1"/>
                </a:solidFill>
              </a:rPr>
              <a:t>Classroom</a:t>
            </a:r>
            <a:r>
              <a:rPr lang="pt-BR" sz="4800" dirty="0" smtClean="0">
                <a:solidFill>
                  <a:schemeClr val="bg1"/>
                </a:solidFill>
              </a:rPr>
              <a:t/>
            </a:r>
            <a:br>
              <a:rPr lang="pt-BR" sz="4800" dirty="0" smtClean="0">
                <a:solidFill>
                  <a:schemeClr val="bg1"/>
                </a:solidFill>
              </a:rPr>
            </a:br>
            <a:r>
              <a:rPr lang="pt-BR" sz="4800" dirty="0" smtClean="0">
                <a:solidFill>
                  <a:schemeClr val="bg1"/>
                </a:solidFill>
              </a:rPr>
              <a:t/>
            </a:r>
            <a:br>
              <a:rPr lang="pt-BR" sz="4800" dirty="0" smtClean="0">
                <a:solidFill>
                  <a:schemeClr val="bg1"/>
                </a:solidFill>
              </a:rPr>
            </a:br>
            <a:r>
              <a:rPr lang="pt-BR" sz="4800" dirty="0" err="1" smtClean="0">
                <a:solidFill>
                  <a:schemeClr val="bg1"/>
                </a:solidFill>
              </a:rPr>
              <a:t>GitHub</a:t>
            </a:r>
            <a:r>
              <a:rPr lang="pt-BR" sz="4800" dirty="0" smtClean="0">
                <a:solidFill>
                  <a:schemeClr val="bg1"/>
                </a:solidFill>
              </a:rPr>
              <a:t> (slides): </a:t>
            </a:r>
            <a:r>
              <a:rPr lang="pt-BR" sz="4800" dirty="0" err="1" smtClean="0">
                <a:solidFill>
                  <a:schemeClr val="bg1"/>
                </a:solidFill>
              </a:rPr>
              <a:t>damorim</a:t>
            </a:r>
            <a:r>
              <a:rPr lang="pt-BR" sz="4800" dirty="0" smtClean="0">
                <a:solidFill>
                  <a:schemeClr val="bg1"/>
                </a:solidFill>
              </a:rPr>
              <a:t>/</a:t>
            </a:r>
            <a:r>
              <a:rPr lang="pt-BR" sz="4800" dirty="0" err="1" smtClean="0">
                <a:solidFill>
                  <a:schemeClr val="bg1"/>
                </a:solidFill>
              </a:rPr>
              <a:t>software-engineering-courses</a:t>
            </a:r>
            <a:r>
              <a:rPr lang="pt-BR" sz="4800" dirty="0" smtClean="0">
                <a:solidFill>
                  <a:schemeClr val="bg1"/>
                </a:solidFill>
              </a:rPr>
              <a:t/>
            </a:r>
            <a:br>
              <a:rPr lang="pt-BR" sz="4800" dirty="0" smtClean="0">
                <a:solidFill>
                  <a:schemeClr val="bg1"/>
                </a:solidFill>
              </a:rPr>
            </a:br>
            <a:r>
              <a:rPr lang="pt-BR" sz="4800" dirty="0" smtClean="0">
                <a:solidFill>
                  <a:schemeClr val="bg1"/>
                </a:solidFill>
              </a:rPr>
              <a:t/>
            </a:r>
            <a:br>
              <a:rPr lang="pt-BR" sz="4800" dirty="0" smtClean="0">
                <a:solidFill>
                  <a:schemeClr val="bg1"/>
                </a:solidFill>
              </a:rPr>
            </a:br>
            <a:r>
              <a:rPr lang="pt-BR" sz="4800" dirty="0" smtClean="0">
                <a:solidFill>
                  <a:schemeClr val="bg1"/>
                </a:solidFill>
              </a:rPr>
              <a:t/>
            </a:r>
            <a:br>
              <a:rPr lang="pt-BR" sz="4800" dirty="0" smtClean="0">
                <a:solidFill>
                  <a:schemeClr val="bg1"/>
                </a:solidFill>
              </a:rPr>
            </a:br>
            <a:r>
              <a:rPr lang="pt-BR" sz="4800" dirty="0" smtClean="0">
                <a:solidFill>
                  <a:schemeClr val="bg1"/>
                </a:solidFill>
              </a:rPr>
              <a:t/>
            </a:r>
            <a:br>
              <a:rPr lang="pt-BR" sz="4800" dirty="0" smtClean="0">
                <a:solidFill>
                  <a:schemeClr val="bg1"/>
                </a:solidFill>
              </a:rPr>
            </a:br>
            <a:endParaRPr sz="4800" u="none">
              <a:solidFill>
                <a:schemeClr val="bg1"/>
              </a:solidFill>
              <a:latin typeface="Agency FB" pitchFamily="34" charset="0"/>
              <a:hlinkClick r:id="rId3"/>
            </a:endParaRPr>
          </a:p>
        </p:txBody>
      </p:sp>
      <p:sp>
        <p:nvSpPr>
          <p:cNvPr id="291" name="Carefully follow the course site!"/>
          <p:cNvSpPr txBox="1"/>
          <p:nvPr/>
        </p:nvSpPr>
        <p:spPr>
          <a:xfrm>
            <a:off x="1215988" y="94771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rPr lang="en-US" dirty="0" smtClean="0"/>
              <a:t>Resources</a:t>
            </a:r>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5" name="Carefully follow the course guidelines!"/>
          <p:cNvSpPr txBox="1"/>
          <p:nvPr/>
        </p:nvSpPr>
        <p:spPr>
          <a:xfrm>
            <a:off x="1270000" y="254000"/>
            <a:ext cx="10464800" cy="2650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t>Carefully follow the course guidelines!</a:t>
            </a:r>
          </a:p>
        </p:txBody>
      </p:sp>
      <p:sp>
        <p:nvSpPr>
          <p:cNvPr id="296" name="https://is.gd/essguidelines"/>
          <p:cNvSpPr txBox="1"/>
          <p:nvPr/>
        </p:nvSpPr>
        <p:spPr>
          <a:xfrm>
            <a:off x="2644748" y="4519610"/>
            <a:ext cx="7369005"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u="sng">
                <a:solidFill>
                  <a:srgbClr val="FFFFFF"/>
                </a:solidFill>
                <a:hlinkClick r:id="rId3"/>
              </a:defRPr>
            </a:lvl1pPr>
          </a:lstStyle>
          <a:p>
            <a:pPr>
              <a:defRPr u="none"/>
            </a:pPr>
            <a:r>
              <a:rPr lang="pt-BR" dirty="0" smtClean="0"/>
              <a:t>https://bit.ly/2T9JVNz</a:t>
            </a:r>
            <a:endParaRPr u="sng">
              <a:hlinkClick r:id="rId3"/>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Communication"/>
          <p:cNvSpPr txBox="1">
            <a:spLocks noGrp="1"/>
          </p:cNvSpPr>
          <p:nvPr>
            <p:ph type="title"/>
          </p:nvPr>
        </p:nvSpPr>
        <p:spPr>
          <a:prstGeom prst="rect">
            <a:avLst/>
          </a:prstGeom>
        </p:spPr>
        <p:txBody>
          <a:bodyPr/>
          <a:lstStyle/>
          <a:p>
            <a:r>
              <a:rPr>
                <a:solidFill>
                  <a:schemeClr val="bg1"/>
                </a:solidFill>
              </a:rPr>
              <a:t>Communication</a:t>
            </a:r>
          </a:p>
        </p:txBody>
      </p:sp>
      <p:sp>
        <p:nvSpPr>
          <p:cNvPr id="302" name="ess-cc-ufpe.slack.com"/>
          <p:cNvSpPr txBox="1"/>
          <p:nvPr/>
        </p:nvSpPr>
        <p:spPr>
          <a:xfrm>
            <a:off x="3331592" y="2609202"/>
            <a:ext cx="6772338" cy="91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u="sng">
                <a:solidFill>
                  <a:srgbClr val="FEFB27"/>
                </a:solidFill>
                <a:hlinkClick r:id="rId2"/>
              </a:defRPr>
            </a:lvl1pPr>
          </a:lstStyle>
          <a:p>
            <a:pPr>
              <a:defRPr u="none"/>
            </a:pPr>
            <a:r>
              <a:rPr u="sng">
                <a:hlinkClick r:id="rId2"/>
              </a:rPr>
              <a:t>ess-cc-ufpe.slack.com</a:t>
            </a:r>
          </a:p>
        </p:txBody>
      </p:sp>
      <p:sp>
        <p:nvSpPr>
          <p:cNvPr id="303" name="#general, #naaula"/>
          <p:cNvSpPr txBox="1"/>
          <p:nvPr/>
        </p:nvSpPr>
        <p:spPr>
          <a:xfrm>
            <a:off x="5502268" y="3662354"/>
            <a:ext cx="2099934"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solidFill>
                  <a:srgbClr val="FEFB27"/>
                </a:solidFill>
              </a:defRPr>
            </a:lvl1pPr>
          </a:lstStyle>
          <a:p>
            <a:r>
              <a:rPr/>
              <a:t>#</a:t>
            </a:r>
            <a:r>
              <a:rPr smtClean="0"/>
              <a:t>general</a:t>
            </a:r>
            <a:endParaRPr/>
          </a:p>
        </p:txBody>
      </p:sp>
      <p:sp>
        <p:nvSpPr>
          <p:cNvPr id="304" name="google classroom…"/>
          <p:cNvSpPr txBox="1"/>
          <p:nvPr/>
        </p:nvSpPr>
        <p:spPr>
          <a:xfrm>
            <a:off x="1573178" y="5734056"/>
            <a:ext cx="10594247" cy="2180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ctr">
              <a:defRPr sz="4500">
                <a:solidFill>
                  <a:srgbClr val="FFFFFF"/>
                </a:solidFill>
              </a:defRPr>
            </a:pPr>
            <a:r>
              <a:t>google classroom</a:t>
            </a:r>
          </a:p>
          <a:p>
            <a:pPr algn="ctr">
              <a:defRPr sz="4500">
                <a:solidFill>
                  <a:srgbClr val="FFFFFF"/>
                </a:solidFill>
              </a:defRPr>
            </a:pPr>
            <a:endParaRPr/>
          </a:p>
          <a:p>
            <a:pPr>
              <a:defRPr sz="4500">
                <a:solidFill>
                  <a:srgbClr val="FFFFFF"/>
                </a:solidFill>
              </a:defRPr>
            </a:pPr>
            <a:r>
              <a:rPr lang="en-US" dirty="0" err="1" smtClean="0"/>
              <a:t>damorim</a:t>
            </a:r>
            <a:r>
              <a:rPr smtClean="0"/>
              <a:t>@</a:t>
            </a:r>
            <a:r>
              <a:rPr lang="en-US" dirty="0" smtClean="0"/>
              <a:t>cin.ufpe.br</a:t>
            </a:r>
            <a:r>
              <a:rPr smtClean="0"/>
              <a:t> ([</a:t>
            </a:r>
            <a:r>
              <a:t>ESS] no subject)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 name="Course overview"/>
          <p:cNvSpPr txBox="1">
            <a:spLocks noGrp="1"/>
          </p:cNvSpPr>
          <p:nvPr>
            <p:ph type="title"/>
          </p:nvPr>
        </p:nvSpPr>
        <p:spPr>
          <a:prstGeom prst="rect">
            <a:avLst/>
          </a:prstGeom>
        </p:spPr>
        <p:txBody>
          <a:bodyPr/>
          <a:lstStyle/>
          <a:p>
            <a:r>
              <a:rPr lang="en-US" dirty="0" smtClean="0">
                <a:solidFill>
                  <a:schemeClr val="bg1"/>
                </a:solidFill>
              </a:rPr>
              <a:t>O</a:t>
            </a:r>
            <a:r>
              <a:rPr smtClean="0">
                <a:solidFill>
                  <a:schemeClr val="bg1"/>
                </a:solidFill>
              </a:rPr>
              <a:t>verview</a:t>
            </a:r>
            <a:endParaRPr>
              <a:solidFill>
                <a:schemeClr val="bg1"/>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Para quem precisa de uma melhor base de leitura e escrita em Inglês, recomendo muito investir agora. Reforço fortemente a importância do domínio do Inglês para a carreira em computação, e a disponibilidade de cursos de Inglês de baixo custo no CAC e no S"/>
          <p:cNvSpPr txBox="1">
            <a:spLocks noGrp="1"/>
          </p:cNvSpPr>
          <p:nvPr>
            <p:ph type="title"/>
          </p:nvPr>
        </p:nvSpPr>
        <p:spPr>
          <a:xfrm>
            <a:off x="1270000" y="2254471"/>
            <a:ext cx="10464800" cy="5244658"/>
          </a:xfrm>
          <a:prstGeom prst="rect">
            <a:avLst/>
          </a:prstGeom>
        </p:spPr>
        <p:txBody>
          <a:bodyPr/>
          <a:lstStyle>
            <a:lvl1pPr>
              <a:defRPr sz="4300"/>
            </a:lvl1pPr>
          </a:lstStyle>
          <a:p>
            <a:r>
              <a:rPr>
                <a:solidFill>
                  <a:schemeClr val="bg1"/>
                </a:solidFill>
              </a:rPr>
              <a:t>Para quem precisa de uma melhor base de leitura e escrita em Inglês, recomendo muito investir agora. Reforço fortemente a importância do domínio do Inglês para a carreira em computação, e a disponibilidade de cursos de Inglês de baixo custo no CAC e no SENAC.</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 name="Course evaluation"/>
          <p:cNvSpPr txBox="1">
            <a:spLocks noGrp="1"/>
          </p:cNvSpPr>
          <p:nvPr>
            <p:ph type="title"/>
          </p:nvPr>
        </p:nvSpPr>
        <p:spPr>
          <a:prstGeom prst="rect">
            <a:avLst/>
          </a:prstGeom>
        </p:spPr>
        <p:txBody>
          <a:bodyPr/>
          <a:lstStyle/>
          <a:p>
            <a:r>
              <a:rPr>
                <a:solidFill>
                  <a:schemeClr val="bg1"/>
                </a:solidFill>
              </a:rPr>
              <a:t>Course evaluation</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Learning goals"/>
          <p:cNvSpPr txBox="1">
            <a:spLocks noGrp="1"/>
          </p:cNvSpPr>
          <p:nvPr>
            <p:ph type="title"/>
          </p:nvPr>
        </p:nvSpPr>
        <p:spPr>
          <a:xfrm>
            <a:off x="1270000" y="254000"/>
            <a:ext cx="10464800" cy="2616801"/>
          </a:xfrm>
          <a:prstGeom prst="rect">
            <a:avLst/>
          </a:prstGeom>
        </p:spPr>
        <p:txBody>
          <a:bodyPr/>
          <a:lstStyle/>
          <a:p>
            <a:r>
              <a:rPr>
                <a:solidFill>
                  <a:schemeClr val="bg1"/>
                </a:solidFill>
              </a:rPr>
              <a:t>Learning goals</a:t>
            </a:r>
          </a:p>
        </p:txBody>
      </p:sp>
      <p:pic>
        <p:nvPicPr>
          <p:cNvPr id="311" name="Screen Shot 2018-02-24 at 18.37.18.png" descr="Screen Shot 2018-02-24 at 18.37.18.png"/>
          <p:cNvPicPr>
            <a:picLocks noChangeAspect="1"/>
          </p:cNvPicPr>
          <p:nvPr/>
        </p:nvPicPr>
        <p:blipFill>
          <a:blip r:embed="rId2">
            <a:extLst/>
          </a:blip>
          <a:srcRect l="1230" t="4826" b="4826"/>
          <a:stretch>
            <a:fillRect/>
          </a:stretch>
        </p:blipFill>
        <p:spPr>
          <a:xfrm>
            <a:off x="353814" y="3584575"/>
            <a:ext cx="12297347" cy="2584367"/>
          </a:xfrm>
          <a:prstGeom prst="rect">
            <a:avLst/>
          </a:prstGeom>
          <a:ln w="12700">
            <a:miter lim="400000"/>
          </a:ln>
        </p:spPr>
      </p:pic>
      <p:pic>
        <p:nvPicPr>
          <p:cNvPr id="312" name="Image" descr="Image"/>
          <p:cNvPicPr>
            <a:picLocks noChangeAspect="1"/>
          </p:cNvPicPr>
          <p:nvPr/>
        </p:nvPicPr>
        <p:blipFill>
          <a:blip r:embed="rId3">
            <a:extLst/>
          </a:blip>
          <a:stretch>
            <a:fillRect/>
          </a:stretch>
        </p:blipFill>
        <p:spPr>
          <a:xfrm>
            <a:off x="2147872" y="6508808"/>
            <a:ext cx="8709056" cy="258419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 name="Evaluation items"/>
          <p:cNvSpPr txBox="1">
            <a:spLocks noGrp="1"/>
          </p:cNvSpPr>
          <p:nvPr>
            <p:ph type="title"/>
          </p:nvPr>
        </p:nvSpPr>
        <p:spPr>
          <a:prstGeom prst="rect">
            <a:avLst/>
          </a:prstGeom>
        </p:spPr>
        <p:txBody>
          <a:bodyPr/>
          <a:lstStyle/>
          <a:p>
            <a:r>
              <a:rPr lang="en-US" dirty="0" smtClean="0">
                <a:solidFill>
                  <a:schemeClr val="bg1"/>
                </a:solidFill>
              </a:rPr>
              <a:t>Grading</a:t>
            </a:r>
            <a:endParaRPr>
              <a:solidFill>
                <a:schemeClr val="bg1"/>
              </a:solidFill>
            </a:endParaRPr>
          </a:p>
        </p:txBody>
      </p:sp>
      <p:sp>
        <p:nvSpPr>
          <p:cNvPr id="315" name="Project (9)…"/>
          <p:cNvSpPr txBox="1">
            <a:spLocks noGrp="1"/>
          </p:cNvSpPr>
          <p:nvPr>
            <p:ph type="body" idx="1"/>
          </p:nvPr>
        </p:nvSpPr>
        <p:spPr>
          <a:prstGeom prst="rect">
            <a:avLst/>
          </a:prstGeom>
        </p:spPr>
        <p:txBody>
          <a:bodyPr/>
          <a:lstStyle/>
          <a:p>
            <a:r>
              <a:rPr>
                <a:solidFill>
                  <a:schemeClr val="bg1"/>
                </a:solidFill>
              </a:rPr>
              <a:t>Project </a:t>
            </a:r>
            <a:r>
              <a:rPr smtClean="0">
                <a:solidFill>
                  <a:schemeClr val="bg1"/>
                </a:solidFill>
              </a:rPr>
              <a:t>(</a:t>
            </a:r>
            <a:r>
              <a:rPr lang="en-US" dirty="0" smtClean="0">
                <a:solidFill>
                  <a:schemeClr val="bg1"/>
                </a:solidFill>
              </a:rPr>
              <a:t>6</a:t>
            </a:r>
            <a:r>
              <a:rPr smtClean="0">
                <a:solidFill>
                  <a:schemeClr val="bg1"/>
                </a:solidFill>
              </a:rPr>
              <a:t>)</a:t>
            </a:r>
            <a:endParaRPr>
              <a:solidFill>
                <a:schemeClr val="bg1"/>
              </a:solidFill>
            </a:endParaRPr>
          </a:p>
          <a:p>
            <a:r>
              <a:rPr lang="en-US" dirty="0" smtClean="0">
                <a:solidFill>
                  <a:schemeClr val="bg1"/>
                </a:solidFill>
              </a:rPr>
              <a:t>P</a:t>
            </a:r>
            <a:r>
              <a:rPr smtClean="0">
                <a:solidFill>
                  <a:schemeClr val="bg1"/>
                </a:solidFill>
              </a:rPr>
              <a:t>articipation (</a:t>
            </a:r>
            <a:r>
              <a:rPr lang="en-US" dirty="0" smtClean="0">
                <a:solidFill>
                  <a:schemeClr val="bg1"/>
                </a:solidFill>
              </a:rPr>
              <a:t>1</a:t>
            </a:r>
            <a:r>
              <a:rPr smtClean="0">
                <a:solidFill>
                  <a:schemeClr val="bg1"/>
                </a:solidFill>
              </a:rPr>
              <a:t>)</a:t>
            </a:r>
            <a:endParaRPr>
              <a:solidFill>
                <a:schemeClr val="bg1"/>
              </a:solidFill>
            </a:endParaRPr>
          </a:p>
          <a:p>
            <a:r>
              <a:rPr>
                <a:solidFill>
                  <a:schemeClr val="bg1"/>
                </a:solidFill>
              </a:rPr>
              <a:t>Quizzes </a:t>
            </a:r>
            <a:r>
              <a:rPr smtClean="0">
                <a:solidFill>
                  <a:schemeClr val="bg1"/>
                </a:solidFill>
              </a:rPr>
              <a:t>(</a:t>
            </a:r>
            <a:r>
              <a:rPr lang="en-US" dirty="0" smtClean="0">
                <a:solidFill>
                  <a:schemeClr val="bg1"/>
                </a:solidFill>
              </a:rPr>
              <a:t>2</a:t>
            </a:r>
            <a:r>
              <a:rPr smtClean="0">
                <a:solidFill>
                  <a:schemeClr val="bg1"/>
                </a:solidFill>
              </a:rPr>
              <a:t>)</a:t>
            </a:r>
            <a:endParaRPr lang="en-US" dirty="0" smtClean="0">
              <a:solidFill>
                <a:schemeClr val="bg1"/>
              </a:solidFill>
            </a:endParaRPr>
          </a:p>
          <a:p>
            <a:r>
              <a:rPr lang="en-US" dirty="0" smtClean="0">
                <a:solidFill>
                  <a:schemeClr val="bg1"/>
                </a:solidFill>
              </a:rPr>
              <a:t>Exercise sets (1)</a:t>
            </a:r>
            <a:endParaRPr>
              <a:solidFill>
                <a:schemeClr val="bg1"/>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 name="Project evaluation"/>
          <p:cNvSpPr txBox="1">
            <a:spLocks noGrp="1"/>
          </p:cNvSpPr>
          <p:nvPr>
            <p:ph type="title"/>
          </p:nvPr>
        </p:nvSpPr>
        <p:spPr>
          <a:prstGeom prst="rect">
            <a:avLst/>
          </a:prstGeom>
        </p:spPr>
        <p:txBody>
          <a:bodyPr/>
          <a:lstStyle/>
          <a:p>
            <a:r>
              <a:rPr>
                <a:solidFill>
                  <a:schemeClr val="bg1"/>
                </a:solidFill>
              </a:rPr>
              <a:t>Project evaluation</a:t>
            </a:r>
          </a:p>
        </p:txBody>
      </p:sp>
      <p:sp>
        <p:nvSpPr>
          <p:cNvPr id="318" name="requirements (1)…"/>
          <p:cNvSpPr txBox="1">
            <a:spLocks noGrp="1"/>
          </p:cNvSpPr>
          <p:nvPr>
            <p:ph type="body" idx="1"/>
          </p:nvPr>
        </p:nvSpPr>
        <p:spPr>
          <a:xfrm>
            <a:off x="1270000" y="2533722"/>
            <a:ext cx="10464800" cy="6679380"/>
          </a:xfrm>
          <a:prstGeom prst="rect">
            <a:avLst/>
          </a:prstGeom>
        </p:spPr>
        <p:txBody>
          <a:bodyPr/>
          <a:lstStyle/>
          <a:p>
            <a:pPr>
              <a:defRPr sz="3900"/>
            </a:pPr>
            <a:r>
              <a:rPr>
                <a:solidFill>
                  <a:schemeClr val="bg1"/>
                </a:solidFill>
              </a:rPr>
              <a:t>requirements (1)</a:t>
            </a:r>
          </a:p>
          <a:p>
            <a:pPr>
              <a:defRPr sz="3900"/>
            </a:pPr>
            <a:r>
              <a:rPr>
                <a:solidFill>
                  <a:schemeClr val="bg1"/>
                </a:solidFill>
              </a:rPr>
              <a:t>configuration management (1)</a:t>
            </a:r>
          </a:p>
          <a:p>
            <a:pPr>
              <a:defRPr sz="3900"/>
            </a:pPr>
            <a:r>
              <a:rPr>
                <a:solidFill>
                  <a:schemeClr val="bg1"/>
                </a:solidFill>
              </a:rPr>
              <a:t>project management (1)</a:t>
            </a:r>
          </a:p>
          <a:p>
            <a:pPr>
              <a:defRPr sz="3900"/>
            </a:pPr>
            <a:r>
              <a:rPr>
                <a:solidFill>
                  <a:schemeClr val="bg1"/>
                </a:solidFill>
              </a:rPr>
              <a:t>tests (2) </a:t>
            </a:r>
          </a:p>
          <a:p>
            <a:pPr>
              <a:defRPr sz="3900"/>
            </a:pPr>
            <a:r>
              <a:rPr>
                <a:solidFill>
                  <a:schemeClr val="bg1"/>
                </a:solidFill>
              </a:rPr>
              <a:t>design and implementation (3)</a:t>
            </a:r>
          </a:p>
          <a:p>
            <a:pPr>
              <a:defRPr sz="3900"/>
            </a:pPr>
            <a:r>
              <a:rPr>
                <a:solidFill>
                  <a:schemeClr val="bg1"/>
                </a:solidFill>
              </a:rPr>
              <a:t>refactoring (</a:t>
            </a:r>
            <a:r>
              <a:rPr>
                <a:solidFill>
                  <a:schemeClr val="bg1"/>
                </a:solidFill>
              </a:rPr>
              <a:t>1</a:t>
            </a:r>
            <a:r>
              <a:rPr smtClean="0">
                <a:solidFill>
                  <a:schemeClr val="bg1"/>
                </a:solidFill>
              </a:rPr>
              <a:t>)</a:t>
            </a:r>
            <a:endParaRPr lang="en-US" dirty="0" smtClean="0">
              <a:solidFill>
                <a:schemeClr val="bg1"/>
              </a:solidFill>
            </a:endParaRPr>
          </a:p>
          <a:p>
            <a:pPr>
              <a:defRPr sz="3900"/>
            </a:pPr>
            <a:r>
              <a:rPr lang="en-US" dirty="0" smtClean="0">
                <a:solidFill>
                  <a:schemeClr val="bg1"/>
                </a:solidFill>
              </a:rPr>
              <a:t>Individual presentation (1)</a:t>
            </a:r>
            <a:endParaRPr>
              <a:solidFill>
                <a:schemeClr val="bg1"/>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0" name="Class and slack participation"/>
          <p:cNvSpPr txBox="1">
            <a:spLocks noGrp="1"/>
          </p:cNvSpPr>
          <p:nvPr>
            <p:ph type="title"/>
          </p:nvPr>
        </p:nvSpPr>
        <p:spPr>
          <a:xfrm>
            <a:off x="1270000" y="0"/>
            <a:ext cx="10464800" cy="2438401"/>
          </a:xfrm>
          <a:prstGeom prst="rect">
            <a:avLst/>
          </a:prstGeom>
        </p:spPr>
        <p:txBody>
          <a:bodyPr/>
          <a:lstStyle/>
          <a:p>
            <a:r>
              <a:rPr>
                <a:solidFill>
                  <a:schemeClr val="bg1"/>
                </a:solidFill>
              </a:rPr>
              <a:t>Class and slack participation</a:t>
            </a:r>
          </a:p>
        </p:txBody>
      </p:sp>
      <p:sp>
        <p:nvSpPr>
          <p:cNvPr id="321" name="Asking questions…"/>
          <p:cNvSpPr txBox="1">
            <a:spLocks noGrp="1"/>
          </p:cNvSpPr>
          <p:nvPr>
            <p:ph type="body" idx="1"/>
          </p:nvPr>
        </p:nvSpPr>
        <p:spPr>
          <a:xfrm>
            <a:off x="823489" y="1967249"/>
            <a:ext cx="11648010" cy="7317702"/>
          </a:xfrm>
          <a:prstGeom prst="rect">
            <a:avLst/>
          </a:prstGeom>
        </p:spPr>
        <p:txBody>
          <a:bodyPr/>
          <a:lstStyle/>
          <a:p>
            <a:pPr lvl="1">
              <a:defRPr sz="4100"/>
            </a:pPr>
            <a:endParaRPr>
              <a:solidFill>
                <a:schemeClr val="bg1"/>
              </a:solidFill>
            </a:endParaRPr>
          </a:p>
          <a:p>
            <a:pPr>
              <a:defRPr sz="4100"/>
            </a:pPr>
            <a:r>
              <a:rPr>
                <a:solidFill>
                  <a:schemeClr val="bg1"/>
                </a:solidFill>
              </a:rPr>
              <a:t>Asking questions</a:t>
            </a:r>
          </a:p>
          <a:p>
            <a:pPr>
              <a:defRPr sz="4100"/>
            </a:pPr>
            <a:r>
              <a:rPr>
                <a:solidFill>
                  <a:schemeClr val="bg1"/>
                </a:solidFill>
              </a:rPr>
              <a:t>Discussing topics</a:t>
            </a:r>
          </a:p>
          <a:p>
            <a:pPr>
              <a:defRPr sz="4100"/>
            </a:pPr>
            <a:r>
              <a:rPr>
                <a:solidFill>
                  <a:schemeClr val="bg1"/>
                </a:solidFill>
              </a:rPr>
              <a:t>Answering questions from other students</a:t>
            </a:r>
          </a:p>
          <a:p>
            <a:pPr>
              <a:defRPr sz="4100"/>
            </a:pPr>
            <a:r>
              <a:rPr>
                <a:solidFill>
                  <a:schemeClr val="bg1"/>
                </a:solidFill>
              </a:rPr>
              <a:t>Correcting answers from other students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quizzes are answered during classes (check calendar)…"/>
          <p:cNvSpPr txBox="1">
            <a:spLocks noGrp="1"/>
          </p:cNvSpPr>
          <p:nvPr>
            <p:ph type="title"/>
          </p:nvPr>
        </p:nvSpPr>
        <p:spPr>
          <a:xfrm>
            <a:off x="501608" y="548640"/>
            <a:ext cx="12144460" cy="8656320"/>
          </a:xfrm>
          <a:prstGeom prst="rect">
            <a:avLst/>
          </a:prstGeom>
        </p:spPr>
        <p:txBody>
          <a:bodyPr/>
          <a:lstStyle/>
          <a:p>
            <a:pPr>
              <a:defRPr sz="7000"/>
            </a:pPr>
            <a:r>
              <a:rPr>
                <a:solidFill>
                  <a:schemeClr val="bg1"/>
                </a:solidFill>
              </a:rPr>
              <a:t>quizzes are answered </a:t>
            </a:r>
            <a:r>
              <a:rPr>
                <a:solidFill>
                  <a:schemeClr val="bg1"/>
                </a:solidFill>
              </a:rPr>
              <a:t>during classes (check calendar)</a:t>
            </a:r>
          </a:p>
          <a:p>
            <a:pPr>
              <a:defRPr sz="7000"/>
            </a:pPr>
            <a:endParaRPr>
              <a:solidFill>
                <a:schemeClr val="bg1"/>
              </a:solidFill>
            </a:endParaRPr>
          </a:p>
          <a:p>
            <a:pPr>
              <a:defRPr sz="7000"/>
            </a:pPr>
            <a:r>
              <a:rPr>
                <a:solidFill>
                  <a:schemeClr val="bg1"/>
                </a:solidFill>
              </a:rPr>
              <a:t>no second chance for quizzes</a:t>
            </a:r>
          </a:p>
          <a:p>
            <a:pPr>
              <a:defRPr sz="7000"/>
            </a:pPr>
            <a:endParaRPr>
              <a:solidFill>
                <a:schemeClr val="bg1"/>
              </a:solidFill>
            </a:endParaRPr>
          </a:p>
          <a:p>
            <a:pPr>
              <a:defRPr sz="7000"/>
            </a:pPr>
            <a:r>
              <a:rPr>
                <a:solidFill>
                  <a:schemeClr val="bg1"/>
                </a:solidFill>
              </a:rPr>
              <a:t>oral final exam</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 name="Introduce yourself..."/>
          <p:cNvSpPr txBox="1">
            <a:spLocks noGrp="1"/>
          </p:cNvSpPr>
          <p:nvPr>
            <p:ph type="title"/>
          </p:nvPr>
        </p:nvSpPr>
        <p:spPr>
          <a:prstGeom prst="rect">
            <a:avLst/>
          </a:prstGeom>
        </p:spPr>
        <p:txBody>
          <a:bodyPr/>
          <a:lstStyle/>
          <a:p>
            <a:r>
              <a:rPr lang="en-US" dirty="0" smtClean="0">
                <a:solidFill>
                  <a:schemeClr val="bg1"/>
                </a:solidFill>
              </a:rPr>
              <a:t>Assignment: </a:t>
            </a:r>
            <a:r>
              <a:rPr smtClean="0">
                <a:solidFill>
                  <a:schemeClr val="bg1"/>
                </a:solidFill>
              </a:rPr>
              <a:t>Introduce </a:t>
            </a:r>
            <a:r>
              <a:rPr>
                <a:solidFill>
                  <a:schemeClr val="bg1"/>
                </a:solidFill>
              </a:rPr>
              <a:t>yourself...</a:t>
            </a:r>
          </a:p>
        </p:txBody>
      </p:sp>
      <p:sp>
        <p:nvSpPr>
          <p:cNvPr id="377" name="Name…"/>
          <p:cNvSpPr txBox="1">
            <a:spLocks noGrp="1"/>
          </p:cNvSpPr>
          <p:nvPr>
            <p:ph type="body" idx="1"/>
          </p:nvPr>
        </p:nvSpPr>
        <p:spPr>
          <a:prstGeom prst="rect">
            <a:avLst/>
          </a:prstGeom>
        </p:spPr>
        <p:txBody>
          <a:bodyPr/>
          <a:lstStyle/>
          <a:p>
            <a:r>
              <a:rPr>
                <a:solidFill>
                  <a:schemeClr val="bg1"/>
                </a:solidFill>
              </a:rPr>
              <a:t>Name</a:t>
            </a:r>
          </a:p>
          <a:p>
            <a:r>
              <a:rPr>
                <a:solidFill>
                  <a:schemeClr val="bg1"/>
                </a:solidFill>
              </a:rPr>
              <a:t>What do you expect from this course?</a:t>
            </a:r>
          </a:p>
          <a:p>
            <a:r>
              <a:rPr>
                <a:solidFill>
                  <a:schemeClr val="bg1"/>
                </a:solidFill>
              </a:rPr>
              <a:t>What questions do you have about the course?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1" name="Take care of yourself…"/>
          <p:cNvSpPr txBox="1">
            <a:spLocks noGrp="1"/>
          </p:cNvSpPr>
          <p:nvPr>
            <p:ph type="title"/>
          </p:nvPr>
        </p:nvSpPr>
        <p:spPr>
          <a:xfrm>
            <a:off x="787360" y="2971800"/>
            <a:ext cx="11287204" cy="3810000"/>
          </a:xfrm>
          <a:prstGeom prst="rect">
            <a:avLst/>
          </a:prstGeom>
        </p:spPr>
        <p:txBody>
          <a:bodyPr/>
          <a:lstStyle/>
          <a:p>
            <a:r>
              <a:rPr>
                <a:solidFill>
                  <a:schemeClr val="bg1"/>
                </a:solidFill>
              </a:rPr>
              <a:t>Take care of yourself</a:t>
            </a:r>
          </a:p>
          <a:p>
            <a:endParaRPr>
              <a:solidFill>
                <a:schemeClr val="bg1"/>
              </a:solidFill>
            </a:endParaRPr>
          </a:p>
          <a:p>
            <a:pPr>
              <a:defRPr sz="7900">
                <a:solidFill>
                  <a:srgbClr val="FFFDA9"/>
                </a:solidFill>
              </a:defRPr>
            </a:pPr>
            <a:r>
              <a:rPr>
                <a:solidFill>
                  <a:schemeClr val="bg1"/>
                </a:solidFill>
              </a:rPr>
              <a:t>acolhimento@cin.ufpe.br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Starting a new job or startup… Tasks"/>
          <p:cNvSpPr txBox="1">
            <a:spLocks noGrp="1"/>
          </p:cNvSpPr>
          <p:nvPr>
            <p:ph type="title"/>
          </p:nvPr>
        </p:nvSpPr>
        <p:spPr>
          <a:prstGeom prst="rect">
            <a:avLst/>
          </a:prstGeom>
        </p:spPr>
        <p:txBody>
          <a:bodyPr/>
          <a:lstStyle/>
          <a:p>
            <a:r>
              <a:rPr smtClean="0">
                <a:solidFill>
                  <a:schemeClr val="bg1"/>
                </a:solidFill>
              </a:rPr>
              <a:t>Tasks</a:t>
            </a:r>
            <a:endParaRPr>
              <a:solidFill>
                <a:schemeClr val="bg1"/>
              </a:solidFill>
            </a:endParaRPr>
          </a:p>
        </p:txBody>
      </p:sp>
      <p:sp>
        <p:nvSpPr>
          <p:cNvPr id="232" name="Defining, maintaining and managing requirements…"/>
          <p:cNvSpPr txBox="1">
            <a:spLocks noGrp="1"/>
          </p:cNvSpPr>
          <p:nvPr>
            <p:ph type="body" idx="1"/>
          </p:nvPr>
        </p:nvSpPr>
        <p:spPr>
          <a:xfrm>
            <a:off x="1270000" y="2997200"/>
            <a:ext cx="10464800" cy="5715000"/>
          </a:xfrm>
          <a:prstGeom prst="rect">
            <a:avLst/>
          </a:prstGeom>
        </p:spPr>
        <p:txBody>
          <a:bodyPr>
            <a:normAutofit lnSpcReduction="10000"/>
          </a:bodyPr>
          <a:lstStyle/>
          <a:p>
            <a:pPr marL="382270" indent="-160019" defTabSz="408940">
              <a:spcBef>
                <a:spcPts val="1600"/>
              </a:spcBef>
              <a:buSzPct val="100000"/>
              <a:buAutoNum type="arabicPeriod"/>
              <a:defRPr sz="2940"/>
            </a:pPr>
            <a:r>
              <a:rPr>
                <a:solidFill>
                  <a:schemeClr val="bg1"/>
                </a:solidFill>
              </a:rPr>
              <a:t>Defining, maintaining and managing requirements</a:t>
            </a:r>
          </a:p>
          <a:p>
            <a:pPr marL="382270" indent="-160019" defTabSz="408940">
              <a:spcBef>
                <a:spcPts val="1600"/>
              </a:spcBef>
              <a:buSzPct val="100000"/>
              <a:buAutoNum type="arabicPeriod"/>
              <a:defRPr sz="2940"/>
            </a:pPr>
            <a:r>
              <a:rPr>
                <a:solidFill>
                  <a:schemeClr val="bg1"/>
                </a:solidFill>
              </a:rPr>
              <a:t>Managing configurations and changes</a:t>
            </a:r>
          </a:p>
          <a:p>
            <a:pPr marL="382270" indent="-160019" defTabSz="408940">
              <a:spcBef>
                <a:spcPts val="1600"/>
              </a:spcBef>
              <a:buSzPct val="100000"/>
              <a:buAutoNum type="arabicPeriod"/>
              <a:defRPr sz="2940"/>
            </a:pPr>
            <a:r>
              <a:rPr>
                <a:solidFill>
                  <a:schemeClr val="bg1"/>
                </a:solidFill>
              </a:rPr>
              <a:t>Managing software projects</a:t>
            </a:r>
          </a:p>
          <a:p>
            <a:pPr marL="382270" indent="-160019" defTabSz="408940">
              <a:spcBef>
                <a:spcPts val="1600"/>
              </a:spcBef>
              <a:buSzPct val="100000"/>
              <a:buAutoNum type="arabicPeriod"/>
              <a:defRPr sz="2940"/>
            </a:pPr>
            <a:r>
              <a:rPr>
                <a:solidFill>
                  <a:schemeClr val="bg1"/>
                </a:solidFill>
              </a:rPr>
              <a:t>Implementing, maintaining and executing tests</a:t>
            </a:r>
          </a:p>
          <a:p>
            <a:pPr marL="382270" indent="-160019" defTabSz="408940">
              <a:spcBef>
                <a:spcPts val="1600"/>
              </a:spcBef>
              <a:buSzPct val="100000"/>
              <a:buAutoNum type="arabicPeriod"/>
              <a:defRPr sz="2940"/>
            </a:pPr>
            <a:r>
              <a:rPr>
                <a:solidFill>
                  <a:schemeClr val="bg1"/>
                </a:solidFill>
              </a:rPr>
              <a:t>Designing, implementing and maintaining features</a:t>
            </a:r>
          </a:p>
          <a:p>
            <a:pPr marL="693419" lvl="1" indent="-160019" defTabSz="408940">
              <a:spcBef>
                <a:spcPts val="1600"/>
              </a:spcBef>
              <a:buSzPct val="100000"/>
              <a:defRPr sz="2940"/>
            </a:pPr>
            <a:r>
              <a:rPr>
                <a:solidFill>
                  <a:schemeClr val="bg1"/>
                </a:solidFill>
              </a:rPr>
              <a:t>Creating or adapting features</a:t>
            </a:r>
          </a:p>
          <a:p>
            <a:pPr marL="693419" lvl="1" indent="-160019" defTabSz="408940">
              <a:spcBef>
                <a:spcPts val="1600"/>
              </a:spcBef>
              <a:buSzPct val="100000"/>
              <a:defRPr sz="2940"/>
            </a:pPr>
            <a:r>
              <a:rPr>
                <a:solidFill>
                  <a:schemeClr val="bg1"/>
                </a:solidFill>
              </a:rPr>
              <a:t>Finding and fixing bugs</a:t>
            </a:r>
          </a:p>
          <a:p>
            <a:pPr marL="382270" indent="-160019" defTabSz="408940">
              <a:spcBef>
                <a:spcPts val="1600"/>
              </a:spcBef>
              <a:buSzPct val="100000"/>
              <a:buAutoNum type="arabicPeriod"/>
              <a:defRPr sz="2940"/>
            </a:pPr>
            <a:r>
              <a:rPr>
                <a:solidFill>
                  <a:schemeClr val="bg1"/>
                </a:solidFill>
              </a:rPr>
              <a:t>Refactoring</a:t>
            </a:r>
          </a:p>
          <a:p>
            <a:pPr marL="693419" lvl="1" indent="-160019" defTabSz="408940">
              <a:spcBef>
                <a:spcPts val="1600"/>
              </a:spcBef>
              <a:buSzPct val="100000"/>
              <a:defRPr sz="2940"/>
            </a:pPr>
            <a:r>
              <a:rPr>
                <a:solidFill>
                  <a:schemeClr val="bg1"/>
                </a:solidFill>
              </a:rPr>
              <a:t>Finding and fixing reuse and modularity issues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6" name="Starting a new job or startup… Background"/>
          <p:cNvSpPr txBox="1">
            <a:spLocks noGrp="1"/>
          </p:cNvSpPr>
          <p:nvPr>
            <p:ph type="title"/>
          </p:nvPr>
        </p:nvSpPr>
        <p:spPr>
          <a:xfrm>
            <a:off x="1270000" y="254000"/>
            <a:ext cx="10464800" cy="2677567"/>
          </a:xfrm>
          <a:prstGeom prst="rect">
            <a:avLst/>
          </a:prstGeom>
        </p:spPr>
        <p:txBody>
          <a:bodyPr/>
          <a:lstStyle/>
          <a:p>
            <a:r>
              <a:rPr smtClean="0">
                <a:solidFill>
                  <a:schemeClr val="bg1"/>
                </a:solidFill>
              </a:rPr>
              <a:t>Background</a:t>
            </a:r>
            <a:endParaRPr>
              <a:solidFill>
                <a:schemeClr val="bg1"/>
              </a:solidFill>
            </a:endParaRPr>
          </a:p>
        </p:txBody>
      </p:sp>
      <p:sp>
        <p:nvSpPr>
          <p:cNvPr id="237" name="Process and collaboration technologies…"/>
          <p:cNvSpPr txBox="1">
            <a:spLocks noGrp="1"/>
          </p:cNvSpPr>
          <p:nvPr>
            <p:ph type="body" idx="1"/>
          </p:nvPr>
        </p:nvSpPr>
        <p:spPr>
          <a:xfrm>
            <a:off x="1270000" y="3098800"/>
            <a:ext cx="10464800" cy="5715000"/>
          </a:xfrm>
          <a:prstGeom prst="rect">
            <a:avLst/>
          </a:prstGeom>
        </p:spPr>
        <p:txBody>
          <a:bodyPr>
            <a:normAutofit lnSpcReduction="10000"/>
          </a:bodyPr>
          <a:lstStyle/>
          <a:p>
            <a:pPr marL="808990" indent="-520065" defTabSz="531622">
              <a:spcBef>
                <a:spcPts val="2100"/>
              </a:spcBef>
              <a:defRPr sz="3822"/>
            </a:pPr>
            <a:r>
              <a:rPr>
                <a:solidFill>
                  <a:schemeClr val="bg1"/>
                </a:solidFill>
              </a:rPr>
              <a:t>Process and collaboration technologies</a:t>
            </a:r>
          </a:p>
          <a:p>
            <a:pPr marL="1213485" lvl="1" indent="-520065" defTabSz="531622">
              <a:spcBef>
                <a:spcPts val="2100"/>
              </a:spcBef>
              <a:defRPr sz="3822"/>
            </a:pPr>
            <a:r>
              <a:rPr>
                <a:solidFill>
                  <a:schemeClr val="bg1"/>
                </a:solidFill>
              </a:rPr>
              <a:t>git, GitHub, modular development</a:t>
            </a:r>
          </a:p>
          <a:p>
            <a:pPr marL="808990" indent="-520065" defTabSz="531622">
              <a:spcBef>
                <a:spcPts val="2100"/>
              </a:spcBef>
              <a:defRPr sz="3822"/>
            </a:pPr>
            <a:r>
              <a:rPr>
                <a:solidFill>
                  <a:schemeClr val="bg1"/>
                </a:solidFill>
              </a:rPr>
              <a:t>Software architecture concepts</a:t>
            </a:r>
          </a:p>
          <a:p>
            <a:pPr marL="1213485" lvl="1" indent="-520065" defTabSz="531622">
              <a:spcBef>
                <a:spcPts val="2100"/>
              </a:spcBef>
              <a:defRPr sz="3822"/>
            </a:pPr>
            <a:r>
              <a:rPr>
                <a:solidFill>
                  <a:schemeClr val="bg1"/>
                </a:solidFill>
              </a:rPr>
              <a:t>web architecture, patterns</a:t>
            </a:r>
          </a:p>
          <a:p>
            <a:pPr marL="808990" indent="-520065" defTabSz="531622">
              <a:spcBef>
                <a:spcPts val="2100"/>
              </a:spcBef>
              <a:defRPr sz="3822"/>
            </a:pPr>
            <a:r>
              <a:rPr>
                <a:solidFill>
                  <a:schemeClr val="bg1"/>
                </a:solidFill>
              </a:rPr>
              <a:t>Programming and testing technologies for SaaS (software as a service)</a:t>
            </a:r>
          </a:p>
          <a:p>
            <a:pPr marL="1213485" lvl="1" indent="-520065" defTabSz="531622">
              <a:spcBef>
                <a:spcPts val="2100"/>
              </a:spcBef>
              <a:defRPr sz="3822"/>
            </a:pPr>
            <a:r>
              <a:rPr>
                <a:solidFill>
                  <a:schemeClr val="bg1"/>
                </a:solidFill>
              </a:rPr>
              <a:t>HTML, Typescript, Angular, Node.js, Cucumber</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 name="Expected results"/>
          <p:cNvSpPr txBox="1">
            <a:spLocks noGrp="1"/>
          </p:cNvSpPr>
          <p:nvPr>
            <p:ph type="title"/>
          </p:nvPr>
        </p:nvSpPr>
        <p:spPr>
          <a:prstGeom prst="rect">
            <a:avLst/>
          </a:prstGeom>
        </p:spPr>
        <p:txBody>
          <a:bodyPr/>
          <a:lstStyle/>
          <a:p>
            <a:r>
              <a:rPr>
                <a:solidFill>
                  <a:schemeClr val="bg1"/>
                </a:solidFill>
              </a:rPr>
              <a:t>Expected </a:t>
            </a:r>
            <a:r>
              <a:rPr lang="en-US" dirty="0" smtClean="0">
                <a:solidFill>
                  <a:schemeClr val="bg1"/>
                </a:solidFill>
              </a:rPr>
              <a:t>R</a:t>
            </a:r>
            <a:r>
              <a:rPr smtClean="0">
                <a:solidFill>
                  <a:schemeClr val="bg1"/>
                </a:solidFill>
              </a:rPr>
              <a:t>esults</a:t>
            </a:r>
            <a:endParaRPr>
              <a:solidFill>
                <a:schemeClr val="bg1"/>
              </a:solidFill>
            </a:endParaRPr>
          </a:p>
        </p:txBody>
      </p:sp>
      <p:sp>
        <p:nvSpPr>
          <p:cNvPr id="243" name="Develop quality systems, in a productive way, using techniques and tools…"/>
          <p:cNvSpPr txBox="1">
            <a:spLocks noGrp="1"/>
          </p:cNvSpPr>
          <p:nvPr>
            <p:ph type="body" idx="1"/>
          </p:nvPr>
        </p:nvSpPr>
        <p:spPr>
          <a:xfrm>
            <a:off x="1270000" y="2768600"/>
            <a:ext cx="10876002" cy="6448407"/>
          </a:xfrm>
          <a:prstGeom prst="rect">
            <a:avLst/>
          </a:prstGeom>
        </p:spPr>
        <p:txBody>
          <a:bodyPr/>
          <a:lstStyle/>
          <a:p>
            <a:r>
              <a:rPr>
                <a:solidFill>
                  <a:schemeClr val="bg1"/>
                </a:solidFill>
              </a:rPr>
              <a:t>Develop quality systems, in a productive way, using techniques and tools</a:t>
            </a:r>
          </a:p>
          <a:p>
            <a:r>
              <a:rPr>
                <a:solidFill>
                  <a:schemeClr val="bg1"/>
                </a:solidFill>
              </a:rPr>
              <a:t>Apply refactoring techniques to increase code reuse and modularity</a:t>
            </a:r>
          </a:p>
          <a:p>
            <a:r>
              <a:rPr>
                <a:solidFill>
                  <a:schemeClr val="bg1"/>
                </a:solidFill>
              </a:rPr>
              <a:t>Critically compare techniques and tools, identifying their advantages, disadvantages, and limitations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 name="Focus on Software as a Service (SaaS), not systems in general"/>
          <p:cNvSpPr txBox="1">
            <a:spLocks noGrp="1"/>
          </p:cNvSpPr>
          <p:nvPr>
            <p:ph type="title"/>
          </p:nvPr>
        </p:nvSpPr>
        <p:spPr>
          <a:xfrm>
            <a:off x="1270000" y="1631771"/>
            <a:ext cx="10464800" cy="6490058"/>
          </a:xfrm>
          <a:prstGeom prst="rect">
            <a:avLst/>
          </a:prstGeom>
        </p:spPr>
        <p:txBody>
          <a:bodyPr/>
          <a:lstStyle/>
          <a:p>
            <a:r>
              <a:rPr>
                <a:solidFill>
                  <a:schemeClr val="bg1"/>
                </a:solidFill>
              </a:rPr>
              <a:t>Focus on Software as a Service (</a:t>
            </a:r>
            <a:r>
              <a:rPr>
                <a:solidFill>
                  <a:schemeClr val="bg1"/>
                </a:solidFill>
              </a:rPr>
              <a:t>SaaS</a:t>
            </a:r>
            <a:r>
              <a:rPr smtClean="0">
                <a:solidFill>
                  <a:schemeClr val="bg1"/>
                </a:solidFill>
              </a:rPr>
              <a:t>),</a:t>
            </a:r>
            <a:r>
              <a:rPr lang="en-US" dirty="0" smtClean="0">
                <a:solidFill>
                  <a:schemeClr val="bg1"/>
                </a:solidFill>
              </a:rPr>
              <a:t> </a:t>
            </a:r>
            <a:r>
              <a:rPr smtClean="0">
                <a:solidFill>
                  <a:schemeClr val="bg1"/>
                </a:solidFill>
              </a:rPr>
              <a:t>not </a:t>
            </a:r>
            <a:r>
              <a:rPr>
                <a:solidFill>
                  <a:schemeClr val="bg1"/>
                </a:solidFill>
              </a:rPr>
              <a:t>systems in general</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 name="Focus on Agile development, not more rigorous techniques"/>
          <p:cNvSpPr txBox="1">
            <a:spLocks noGrp="1"/>
          </p:cNvSpPr>
          <p:nvPr>
            <p:ph type="title"/>
          </p:nvPr>
        </p:nvSpPr>
        <p:spPr>
          <a:xfrm>
            <a:off x="1270000" y="1631771"/>
            <a:ext cx="10464800" cy="6490058"/>
          </a:xfrm>
          <a:prstGeom prst="rect">
            <a:avLst/>
          </a:prstGeom>
        </p:spPr>
        <p:txBody>
          <a:bodyPr/>
          <a:lstStyle/>
          <a:p>
            <a:r>
              <a:rPr>
                <a:solidFill>
                  <a:schemeClr val="bg1"/>
                </a:solidFill>
              </a:rPr>
              <a:t>Focus on Agile development, not more rigorous techniques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 name="You will not become a software engineer with this course, but you will find out the way to become one!"/>
          <p:cNvSpPr txBox="1">
            <a:spLocks noGrp="1"/>
          </p:cNvSpPr>
          <p:nvPr>
            <p:ph type="title"/>
          </p:nvPr>
        </p:nvSpPr>
        <p:spPr>
          <a:xfrm>
            <a:off x="1270000" y="1631771"/>
            <a:ext cx="10464800" cy="6490058"/>
          </a:xfrm>
          <a:prstGeom prst="rect">
            <a:avLst/>
          </a:prstGeom>
        </p:spPr>
        <p:txBody>
          <a:bodyPr/>
          <a:lstStyle/>
          <a:p>
            <a:r>
              <a:rPr>
                <a:solidFill>
                  <a:schemeClr val="bg1"/>
                </a:solidFill>
              </a:rPr>
              <a:t>You will </a:t>
            </a:r>
            <a:r>
              <a:rPr>
                <a:solidFill>
                  <a:schemeClr val="bg1"/>
                </a:solidFill>
              </a:rPr>
              <a:t>not</a:t>
            </a:r>
            <a:r>
              <a:rPr>
                <a:solidFill>
                  <a:schemeClr val="bg1"/>
                </a:solidFill>
              </a:rPr>
              <a:t> become a software engineer with this course, but you will find out the way to become one!</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5" name="Tasks and recommendations"/>
          <p:cNvSpPr txBox="1">
            <a:spLocks noGrp="1"/>
          </p:cNvSpPr>
          <p:nvPr>
            <p:ph type="title"/>
          </p:nvPr>
        </p:nvSpPr>
        <p:spPr>
          <a:prstGeom prst="rect">
            <a:avLst/>
          </a:prstGeom>
        </p:spPr>
        <p:txBody>
          <a:bodyPr/>
          <a:lstStyle/>
          <a:p>
            <a:r>
              <a:rPr>
                <a:solidFill>
                  <a:schemeClr val="bg1"/>
                </a:solidFill>
              </a:rPr>
              <a:t>Tasks and recommendations</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755</Words>
  <PresentationFormat>Personalizar</PresentationFormat>
  <Paragraphs>112</Paragraphs>
  <Slides>28</Slides>
  <Notes>6</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Black</vt:lpstr>
      <vt:lpstr>Software and Systems Engineering*</vt:lpstr>
      <vt:lpstr>Overview</vt:lpstr>
      <vt:lpstr>Tasks</vt:lpstr>
      <vt:lpstr>Background</vt:lpstr>
      <vt:lpstr>Expected Results</vt:lpstr>
      <vt:lpstr>Focus on Software as a Service (SaaS), not systems in general</vt:lpstr>
      <vt:lpstr>Focus on Agile development, not more rigorous techniques</vt:lpstr>
      <vt:lpstr>You will not become a software engineer with this course, but you will find out the way to become one!</vt:lpstr>
      <vt:lpstr>Tasks and recommendations</vt:lpstr>
      <vt:lpstr>Course structure</vt:lpstr>
      <vt:lpstr>Systems</vt:lpstr>
      <vt:lpstr>My expectations</vt:lpstr>
      <vt:lpstr>Textbook</vt:lpstr>
      <vt:lpstr>You should primarily study by reading the textbook!</vt:lpstr>
      <vt:lpstr>Classes are for discussing the material studied before the class</vt:lpstr>
      <vt:lpstr> Manage your time!  Make sure you make the most of this opportunity!</vt:lpstr>
      <vt:lpstr>Classroom  GitHub (slides): damorim/software-engineering-courses    </vt:lpstr>
      <vt:lpstr>Slide 18</vt:lpstr>
      <vt:lpstr>Communication</vt:lpstr>
      <vt:lpstr>Para quem precisa de uma melhor base de leitura e escrita em Inglês, recomendo muito investir agora. Reforço fortemente a importância do domínio do Inglês para a carreira em computação, e a disponibilidade de cursos de Inglês de baixo custo no CAC e no SENAC.</vt:lpstr>
      <vt:lpstr>Course evaluation</vt:lpstr>
      <vt:lpstr>Learning goals</vt:lpstr>
      <vt:lpstr>Grading</vt:lpstr>
      <vt:lpstr>Project evaluation</vt:lpstr>
      <vt:lpstr>Class and slack participation</vt:lpstr>
      <vt:lpstr>quizzes are answered during classes (check calendar)  no second chance for quizzes  oral final exam</vt:lpstr>
      <vt:lpstr>Assignment: Introduce yourself...</vt:lpstr>
      <vt:lpstr>Take care of yourself  acolhimento@cin.ufpe.br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systems engineering</dc:title>
  <cp:lastModifiedBy>damorim</cp:lastModifiedBy>
  <cp:revision>8</cp:revision>
  <dcterms:modified xsi:type="dcterms:W3CDTF">2022-07-12T17:58:38Z</dcterms:modified>
</cp:coreProperties>
</file>