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tiff" ContentType="image/tif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45"/>
  </p:handoutMasterIdLst>
  <p:sldIdLst>
    <p:sldId id="257" r:id="rId2"/>
    <p:sldId id="258" r:id="rId3"/>
    <p:sldId id="259" r:id="rId4"/>
    <p:sldId id="260" r:id="rId5"/>
    <p:sldId id="261" r:id="rId6"/>
    <p:sldId id="300" r:id="rId7"/>
    <p:sldId id="262" r:id="rId8"/>
    <p:sldId id="263" r:id="rId9"/>
    <p:sldId id="264" r:id="rId10"/>
    <p:sldId id="265" r:id="rId11"/>
    <p:sldId id="266" r:id="rId12"/>
    <p:sldId id="267" r:id="rId13"/>
    <p:sldId id="268" r:id="rId14"/>
    <p:sldId id="269" r:id="rId15"/>
    <p:sldId id="270" r:id="rId16"/>
    <p:sldId id="301" r:id="rId17"/>
    <p:sldId id="272" r:id="rId18"/>
    <p:sldId id="273" r:id="rId19"/>
    <p:sldId id="274" r:id="rId20"/>
    <p:sldId id="275" r:id="rId21"/>
    <p:sldId id="276" r:id="rId22"/>
    <p:sldId id="277" r:id="rId23"/>
    <p:sldId id="278" r:id="rId24"/>
    <p:sldId id="279" r:id="rId25"/>
    <p:sldId id="280" r:id="rId26"/>
    <p:sldId id="302" r:id="rId27"/>
    <p:sldId id="282" r:id="rId28"/>
    <p:sldId id="283" r:id="rId29"/>
    <p:sldId id="284" r:id="rId30"/>
    <p:sldId id="285" r:id="rId31"/>
    <p:sldId id="286" r:id="rId32"/>
    <p:sldId id="287" r:id="rId33"/>
    <p:sldId id="288" r:id="rId34"/>
    <p:sldId id="289" r:id="rId35"/>
    <p:sldId id="303" r:id="rId36"/>
    <p:sldId id="291" r:id="rId37"/>
    <p:sldId id="292" r:id="rId38"/>
    <p:sldId id="293" r:id="rId39"/>
    <p:sldId id="294" r:id="rId40"/>
    <p:sldId id="295" r:id="rId41"/>
    <p:sldId id="296" r:id="rId42"/>
    <p:sldId id="297" r:id="rId4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FFFFFF"/>
  </p:clrMru>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 styleId="{D51ADE6A-740E-44AE-83CC-AE7238B6C88D}"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94" autoAdjust="0"/>
    <p:restoredTop sz="94622" autoAdjust="0"/>
  </p:normalViewPr>
  <p:slideViewPr>
    <p:cSldViewPr>
      <p:cViewPr varScale="1">
        <p:scale>
          <a:sx n="78" d="100"/>
          <a:sy n="78" d="100"/>
        </p:scale>
        <p:origin x="-1398" y="-78"/>
      </p:cViewPr>
      <p:guideLst>
        <p:guide orient="horz" pos="3072"/>
        <p:guide pos="4096"/>
      </p:guideLst>
    </p:cSldViewPr>
  </p:slideViewPr>
  <p:outlineViewPr>
    <p:cViewPr>
      <p:scale>
        <a:sx n="33" d="100"/>
        <a:sy n="33" d="100"/>
      </p:scale>
      <p:origin x="3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28FAA1-E86E-449A-830D-886469D93A26}" type="datetimeFigureOut">
              <a:rPr lang="pt-BR" smtClean="0"/>
              <a:t>12/7/2022</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7666F1-F1DB-4122-959E-B3AE87961CC9}" type="slidenum">
              <a:rPr lang="pt-BR" smtClean="0"/>
              <a:t>‹nº›</a:t>
            </a:fld>
            <a:endParaRPr lang="pt-B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0" name="Shape 220"/>
          <p:cNvSpPr>
            <a:spLocks noGrp="1" noRot="1" noChangeAspect="1"/>
          </p:cNvSpPr>
          <p:nvPr>
            <p:ph type="sldImg"/>
          </p:nvPr>
        </p:nvSpPr>
        <p:spPr>
          <a:xfrm>
            <a:off x="1143000" y="685800"/>
            <a:ext cx="4572000" cy="3429000"/>
          </a:xfrm>
          <a:prstGeom prst="rect">
            <a:avLst/>
          </a:prstGeom>
        </p:spPr>
        <p:txBody>
          <a:bodyPr/>
          <a:lstStyle/>
          <a:p>
            <a:endParaRPr/>
          </a:p>
        </p:txBody>
      </p:sp>
      <p:sp>
        <p:nvSpPr>
          <p:cNvPr id="221" name="Shape 22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noRot="1" noChangeAspect="1"/>
          </p:cNvSpPr>
          <p:nvPr>
            <p:ph type="sldImg"/>
          </p:nvPr>
        </p:nvSpPr>
        <p:spPr>
          <a:prstGeom prst="rect">
            <a:avLst/>
          </a:prstGeom>
        </p:spPr>
        <p:txBody>
          <a:bodyPr/>
          <a:lstStyle/>
          <a:p>
            <a:endParaRPr/>
          </a:p>
        </p:txBody>
      </p:sp>
      <p:sp>
        <p:nvSpPr>
          <p:cNvPr id="232" name="Shape 232"/>
          <p:cNvSpPr>
            <a:spLocks noGrp="1"/>
          </p:cNvSpPr>
          <p:nvPr>
            <p:ph type="body" sz="quarter" idx="1"/>
          </p:nvPr>
        </p:nvSpPr>
        <p:spPr>
          <a:prstGeom prst="rect">
            <a:avLst/>
          </a:prstGeom>
        </p:spPr>
        <p:txBody>
          <a:bodyPr/>
          <a:lstStyle/>
          <a:p>
            <a:r>
              <a:t>a primeira coisa é entender o nome. a primeira parte é&gt;&gt;&gt;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a:spLocks noGrp="1" noRot="1" noChangeAspect="1"/>
          </p:cNvSpPr>
          <p:nvPr>
            <p:ph type="sldImg"/>
          </p:nvPr>
        </p:nvSpPr>
        <p:spPr>
          <a:prstGeom prst="rect">
            <a:avLst/>
          </a:prstGeom>
        </p:spPr>
        <p:txBody>
          <a:bodyPr/>
          <a:lstStyle/>
          <a:p>
            <a:endParaRPr/>
          </a:p>
        </p:txBody>
      </p:sp>
      <p:sp>
        <p:nvSpPr>
          <p:cNvPr id="277" name="Shape 277"/>
          <p:cNvSpPr>
            <a:spLocks noGrp="1"/>
          </p:cNvSpPr>
          <p:nvPr>
            <p:ph type="body" sz="quarter" idx="1"/>
          </p:nvPr>
        </p:nvSpPr>
        <p:spPr>
          <a:prstGeom prst="rect">
            <a:avLst/>
          </a:prstGeom>
        </p:spPr>
        <p:txBody>
          <a:bodyPr/>
          <a:lstStyle/>
          <a:p>
            <a:endParaRPr/>
          </a:p>
          <a:p>
            <a:r>
              <a:t>&gt;&gt;&gt;preocupante </a:t>
            </a:r>
          </a:p>
          <a:p>
            <a:endParaRPr/>
          </a:p>
          <a:p>
            <a:r>
              <a:t>reflete foco em&gt;&gt;&gt;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noRot="1" noChangeAspect="1"/>
          </p:cNvSpPr>
          <p:nvPr>
            <p:ph type="sldImg"/>
          </p:nvPr>
        </p:nvSpPr>
        <p:spPr>
          <a:prstGeom prst="rect">
            <a:avLst/>
          </a:prstGeom>
        </p:spPr>
        <p:txBody>
          <a:bodyPr/>
          <a:lstStyle/>
          <a:p>
            <a:endParaRPr/>
          </a:p>
        </p:txBody>
      </p:sp>
      <p:sp>
        <p:nvSpPr>
          <p:cNvPr id="281" name="Shape 281"/>
          <p:cNvSpPr>
            <a:spLocks noGrp="1"/>
          </p:cNvSpPr>
          <p:nvPr>
            <p:ph type="body" sz="quarter" idx="1"/>
          </p:nvPr>
        </p:nvSpPr>
        <p:spPr>
          <a:prstGeom prst="rect">
            <a:avLst/>
          </a:prstGeom>
        </p:spPr>
        <p:txBody>
          <a:bodyPr/>
          <a:lstStyle/>
          <a:p>
            <a:endParaRPr/>
          </a:p>
          <a:p>
            <a:r>
              <a:t>temos de focar no segundo, porque a gente não quer ser visto como&gt;&gt;&gt;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a:spLocks noGrp="1" noRot="1" noChangeAspect="1"/>
          </p:cNvSpPr>
          <p:nvPr>
            <p:ph type="sldImg"/>
          </p:nvPr>
        </p:nvSpPr>
        <p:spPr>
          <a:prstGeom prst="rect">
            <a:avLst/>
          </a:prstGeom>
        </p:spPr>
        <p:txBody>
          <a:bodyPr/>
          <a:lstStyle/>
          <a:p>
            <a:endParaRPr/>
          </a:p>
        </p:txBody>
      </p:sp>
      <p:sp>
        <p:nvSpPr>
          <p:cNvPr id="286" name="Shape 286"/>
          <p:cNvSpPr>
            <a:spLocks noGrp="1"/>
          </p:cNvSpPr>
          <p:nvPr>
            <p:ph type="body" sz="quarter" idx="1"/>
          </p:nvPr>
        </p:nvSpPr>
        <p:spPr>
          <a:prstGeom prst="rect">
            <a:avLst/>
          </a:prstGeom>
        </p:spPr>
        <p:txBody>
          <a:bodyPr/>
          <a:lstStyle/>
          <a:p>
            <a:r>
              <a:t>de fato, temos que&gt;&gt;&gt;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noRot="1" noChangeAspect="1"/>
          </p:cNvSpPr>
          <p:nvPr>
            <p:ph type="sldImg"/>
          </p:nvPr>
        </p:nvSpPr>
        <p:spPr>
          <a:prstGeom prst="rect">
            <a:avLst/>
          </a:prstGeom>
        </p:spPr>
        <p:txBody>
          <a:bodyPr/>
          <a:lstStyle/>
          <a:p>
            <a:endParaRPr/>
          </a:p>
        </p:txBody>
      </p:sp>
      <p:sp>
        <p:nvSpPr>
          <p:cNvPr id="291" name="Shape 291"/>
          <p:cNvSpPr>
            <a:spLocks noGrp="1"/>
          </p:cNvSpPr>
          <p:nvPr>
            <p:ph type="body" sz="quarter" idx="1"/>
          </p:nvPr>
        </p:nvSpPr>
        <p:spPr>
          <a:prstGeom prst="rect">
            <a:avLst/>
          </a:prstGeom>
        </p:spPr>
        <p:txBody>
          <a:bodyPr/>
          <a:lstStyle/>
          <a:p>
            <a:r>
              <a:t>muita gente trabalha assim, mas muita gente trabalha de forma não profissional também! </a:t>
            </a:r>
          </a:p>
          <a:p>
            <a:endParaRPr/>
          </a:p>
          <a:p>
            <a:r>
              <a:t>qual o segredo de quem trabalha assim? qual a vantagem competitiva associada? nosso objetivo aqui é entender e praticar isso…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a:spLocks noGrp="1" noRot="1" noChangeAspect="1"/>
          </p:cNvSpPr>
          <p:nvPr>
            <p:ph type="sldImg"/>
          </p:nvPr>
        </p:nvSpPr>
        <p:spPr>
          <a:prstGeom prst="rect">
            <a:avLst/>
          </a:prstGeom>
        </p:spPr>
        <p:txBody>
          <a:bodyPr/>
          <a:lstStyle/>
          <a:p>
            <a:endParaRPr/>
          </a:p>
        </p:txBody>
      </p:sp>
      <p:sp>
        <p:nvSpPr>
          <p:cNvPr id="305" name="Shape 305"/>
          <p:cNvSpPr>
            <a:spLocks noGrp="1"/>
          </p:cNvSpPr>
          <p:nvPr>
            <p:ph type="body" sz="quarter" idx="1"/>
          </p:nvPr>
        </p:nvSpPr>
        <p:spPr>
          <a:prstGeom prst="rect">
            <a:avLst/>
          </a:prstGeom>
        </p:spPr>
        <p:txBody>
          <a:bodyPr/>
          <a:lstStyle>
            <a:lvl1pPr defTabSz="457200">
              <a:lnSpc>
                <a:spcPct val="125000"/>
              </a:lnSpc>
              <a:defRPr sz="3400">
                <a:latin typeface="Avenir Roman"/>
                <a:ea typeface="Avenir Roman"/>
                <a:cs typeface="Avenir Roman"/>
                <a:sym typeface="Avenir Roman"/>
              </a:defRPr>
            </a:lvl1pPr>
          </a:lstStyle>
          <a:p>
            <a:r>
              <a:t>mas, nem sempre se chega lá</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a:spLocks noGrp="1" noRot="1" noChangeAspect="1"/>
          </p:cNvSpPr>
          <p:nvPr>
            <p:ph type="sldImg"/>
          </p:nvPr>
        </p:nvSpPr>
        <p:spPr>
          <a:prstGeom prst="rect">
            <a:avLst/>
          </a:prstGeom>
        </p:spPr>
        <p:txBody>
          <a:bodyPr/>
          <a:lstStyle/>
          <a:p>
            <a:endParaRPr/>
          </a:p>
        </p:txBody>
      </p:sp>
      <p:sp>
        <p:nvSpPr>
          <p:cNvPr id="312" name="Shape 312"/>
          <p:cNvSpPr>
            <a:spLocks noGrp="1"/>
          </p:cNvSpPr>
          <p:nvPr>
            <p:ph type="body" sz="quarter" idx="1"/>
          </p:nvPr>
        </p:nvSpPr>
        <p:spPr>
          <a:prstGeom prst="rect">
            <a:avLst/>
          </a:prstGeom>
        </p:spPr>
        <p:txBody>
          <a:bodyPr/>
          <a:lstStyle>
            <a:lvl1pPr defTabSz="457200">
              <a:lnSpc>
                <a:spcPct val="125000"/>
              </a:lnSpc>
              <a:defRPr sz="3400">
                <a:latin typeface="Avenir Roman"/>
                <a:ea typeface="Avenir Roman"/>
                <a:cs typeface="Avenir Roman"/>
                <a:sym typeface="Avenir Roman"/>
              </a:defRPr>
            </a:lvl1pPr>
          </a:lstStyle>
          <a:p>
            <a:r>
              <a:t>cuidado com as estatísticas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colocar a referencia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hape 338"/>
          <p:cNvSpPr>
            <a:spLocks noGrp="1" noRot="1" noChangeAspect="1"/>
          </p:cNvSpPr>
          <p:nvPr>
            <p:ph type="sldImg"/>
          </p:nvPr>
        </p:nvSpPr>
        <p:spPr>
          <a:prstGeom prst="rect">
            <a:avLst/>
          </a:prstGeom>
        </p:spPr>
        <p:txBody>
          <a:bodyPr/>
          <a:lstStyle/>
          <a:p>
            <a:endParaRPr/>
          </a:p>
        </p:txBody>
      </p:sp>
      <p:sp>
        <p:nvSpPr>
          <p:cNvPr id="339" name="Shape 339"/>
          <p:cNvSpPr>
            <a:spLocks noGrp="1"/>
          </p:cNvSpPr>
          <p:nvPr>
            <p:ph type="body" sz="quarter" idx="1"/>
          </p:nvPr>
        </p:nvSpPr>
        <p:spPr>
          <a:prstGeom prst="rect">
            <a:avLst/>
          </a:prstGeom>
        </p:spPr>
        <p:txBody>
          <a:bodyPr/>
          <a:lstStyle>
            <a:lvl1pPr defTabSz="457200">
              <a:lnSpc>
                <a:spcPct val="125000"/>
              </a:lnSpc>
              <a:defRPr sz="3400">
                <a:latin typeface="Avenir Roman"/>
                <a:ea typeface="Avenir Roman"/>
                <a:cs typeface="Avenir Roman"/>
                <a:sym typeface="Avenir Roman"/>
              </a:defRPr>
            </a:lvl1pPr>
          </a:lstStyle>
          <a:p>
            <a:r>
              <a:t>the importance of backward compatibility, and relate it to the other definition of compatibility. the Windows 2000 sources had a copy of Windows 3.1 (in x86 assembly!) and routines for detecting legacy applications and implementing various buggy behaviors that they depended 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hape 343"/>
          <p:cNvSpPr>
            <a:spLocks noGrp="1" noRot="1" noChangeAspect="1"/>
          </p:cNvSpPr>
          <p:nvPr>
            <p:ph type="sldImg"/>
          </p:nvPr>
        </p:nvSpPr>
        <p:spPr>
          <a:prstGeom prst="rect">
            <a:avLst/>
          </a:prstGeom>
        </p:spPr>
        <p:txBody>
          <a:bodyPr/>
          <a:lstStyle/>
          <a:p>
            <a:endParaRPr/>
          </a:p>
        </p:txBody>
      </p:sp>
      <p:sp>
        <p:nvSpPr>
          <p:cNvPr id="344" name="Shape 344"/>
          <p:cNvSpPr>
            <a:spLocks noGrp="1"/>
          </p:cNvSpPr>
          <p:nvPr>
            <p:ph type="body" sz="quarter" idx="1"/>
          </p:nvPr>
        </p:nvSpPr>
        <p:spPr>
          <a:prstGeom prst="rect">
            <a:avLst/>
          </a:prstGeom>
        </p:spPr>
        <p:txBody>
          <a:bodyPr/>
          <a:lstStyle/>
          <a:p>
            <a:endParaRPr/>
          </a:p>
          <a:p>
            <a:r>
              <a:t>safety is different from reliability, is not being able to cause losses</a:t>
            </a:r>
          </a:p>
          <a:p>
            <a:endParaRPr/>
          </a:p>
          <a:p>
            <a:r>
              <a:t>lack of reliability can lead to losses too, but losses can occur even if system is reliable</a:t>
            </a:r>
          </a:p>
          <a:p>
            <a:endParaRPr/>
          </a:p>
          <a:p>
            <a:r>
              <a:t>can result from emergent behavior by composing reliable components, or even from contextual issues</a:t>
            </a:r>
          </a:p>
          <a:p>
            <a:endParaRPr/>
          </a:p>
          <a:p>
            <a:r>
              <a:t>unsafety often results from requirements issues! lack of validation issue, or even not being able to anticipate an specific situation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Shape 376"/>
          <p:cNvSpPr>
            <a:spLocks noGrp="1" noRot="1" noChangeAspect="1"/>
          </p:cNvSpPr>
          <p:nvPr>
            <p:ph type="sldImg"/>
          </p:nvPr>
        </p:nvSpPr>
        <p:spPr>
          <a:prstGeom prst="rect">
            <a:avLst/>
          </a:prstGeom>
        </p:spPr>
        <p:txBody>
          <a:bodyPr/>
          <a:lstStyle/>
          <a:p>
            <a:endParaRPr/>
          </a:p>
        </p:txBody>
      </p:sp>
      <p:sp>
        <p:nvSpPr>
          <p:cNvPr id="377" name="Shape 377"/>
          <p:cNvSpPr>
            <a:spLocks noGrp="1"/>
          </p:cNvSpPr>
          <p:nvPr>
            <p:ph type="body" sz="quarter" idx="1"/>
          </p:nvPr>
        </p:nvSpPr>
        <p:spPr>
          <a:prstGeom prst="rect">
            <a:avLst/>
          </a:prstGeom>
        </p:spPr>
        <p:txBody>
          <a:bodyPr/>
          <a:lstStyle/>
          <a:p>
            <a:r>
              <a:t>caso da toyota, barragens, etc.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noRot="1" noChangeAspect="1"/>
          </p:cNvSpPr>
          <p:nvPr>
            <p:ph type="sldImg"/>
          </p:nvPr>
        </p:nvSpPr>
        <p:spPr>
          <a:prstGeom prst="rect">
            <a:avLst/>
          </a:prstGeom>
        </p:spPr>
        <p:txBody>
          <a:bodyPr/>
          <a:lstStyle/>
          <a:p>
            <a:endParaRPr/>
          </a:p>
        </p:txBody>
      </p:sp>
      <p:sp>
        <p:nvSpPr>
          <p:cNvPr id="238" name="Shape 238"/>
          <p:cNvSpPr>
            <a:spLocks noGrp="1"/>
          </p:cNvSpPr>
          <p:nvPr>
            <p:ph type="body" sz="quarter" idx="1"/>
          </p:nvPr>
        </p:nvSpPr>
        <p:spPr>
          <a:prstGeom prst="rect">
            <a:avLst/>
          </a:prstGeom>
        </p:spPr>
        <p:txBody>
          <a:bodyPr/>
          <a:lstStyle/>
          <a:p>
            <a:r>
              <a:t>falta agora a segunda parte do nome&gt;&gt;&gt;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pPr defTabSz="406400">
              <a:defRPr sz="1800"/>
            </a:pPr>
            <a:r>
              <a:t>nome criado por volta de 1966, por Margaret Hamilton, da NASA, software que levou o homem para a lua, “discipline of making software products” (foco em programa para uso próprio, produto não)</a:t>
            </a:r>
          </a:p>
          <a:p>
            <a:pPr defTabSz="406400">
              <a:defRPr sz="1800"/>
            </a:pPr>
            <a:endParaRPr/>
          </a:p>
          <a:p>
            <a:pPr defTabSz="406400">
              <a:defRPr sz="1800"/>
            </a:pPr>
            <a:r>
              <a:t>E por que é importante uma abordagem de engenharia para desenvolvimento de sistemas?&gt;&gt;&gt;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pPr defTabSz="406400">
              <a:defRPr sz="1800"/>
            </a:pPr>
            <a:r>
              <a:t>&gt;&gt;&gt;Primeiro…</a:t>
            </a:r>
          </a:p>
          <a:p>
            <a:pPr defTabSz="406400">
              <a:defRPr sz="1800"/>
            </a:pPr>
            <a:endParaRPr/>
          </a:p>
          <a:p>
            <a:pPr defTabSz="406400">
              <a:defRPr sz="1800"/>
            </a:pPr>
            <a:r>
              <a:t>por conta disso, para ela funcionar, precisamos de&gt;&gt;&gt;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pPr defTabSz="406400">
              <a:defRPr sz="1800"/>
            </a:pPr>
            <a:r>
              <a:t>&gt;&gt;&gt;Primeiro…</a:t>
            </a:r>
          </a:p>
          <a:p>
            <a:pPr defTabSz="406400">
              <a:defRPr sz="1800"/>
            </a:pPr>
            <a:endParaRPr/>
          </a:p>
          <a:p>
            <a:pPr defTabSz="406400">
              <a:defRPr sz="1800"/>
            </a:pPr>
            <a:r>
              <a:t>por conta disso, para ela funcionar, precisamos de&gt;&gt;&gt;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a:spLocks noGrp="1" noRot="1" noChangeAspect="1"/>
          </p:cNvSpPr>
          <p:nvPr>
            <p:ph type="sldImg"/>
          </p:nvPr>
        </p:nvSpPr>
        <p:spPr>
          <a:prstGeom prst="rect">
            <a:avLst/>
          </a:prstGeom>
        </p:spPr>
        <p:txBody>
          <a:bodyPr/>
          <a:lstStyle/>
          <a:p>
            <a:endParaRPr/>
          </a:p>
        </p:txBody>
      </p:sp>
      <p:sp>
        <p:nvSpPr>
          <p:cNvPr id="255" name="Shape 255"/>
          <p:cNvSpPr>
            <a:spLocks noGrp="1"/>
          </p:cNvSpPr>
          <p:nvPr>
            <p:ph type="body" sz="quarter" idx="1"/>
          </p:nvPr>
        </p:nvSpPr>
        <p:spPr>
          <a:prstGeom prst="rect">
            <a:avLst/>
          </a:prstGeom>
        </p:spPr>
        <p:txBody>
          <a:bodyPr/>
          <a:lstStyle/>
          <a:p>
            <a:pPr defTabSz="457200">
              <a:defRPr sz="2400">
                <a:latin typeface="Helvetica"/>
                <a:ea typeface="Helvetica"/>
                <a:cs typeface="Helvetica"/>
                <a:sym typeface="Helvetica"/>
              </a:defRPr>
            </a:pPr>
            <a:r>
              <a:t>não é só questão de criar, mas como criar com qualidade e produtividade, </a:t>
            </a:r>
          </a:p>
          <a:p>
            <a:pPr defTabSz="457200">
              <a:defRPr sz="2400">
                <a:latin typeface="Helvetica"/>
                <a:ea typeface="Helvetica"/>
                <a:cs typeface="Helvetica"/>
                <a:sym typeface="Helvetica"/>
              </a:defRPr>
            </a:pPr>
            <a:r>
              <a:t>e só atingimos isso com… &gt;&gt;&gt;&gt;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noRot="1" noChangeAspect="1"/>
          </p:cNvSpPr>
          <p:nvPr>
            <p:ph type="sldImg"/>
          </p:nvPr>
        </p:nvSpPr>
        <p:spPr>
          <a:prstGeom prst="rect">
            <a:avLst/>
          </a:prstGeom>
        </p:spPr>
        <p:txBody>
          <a:bodyPr/>
          <a:lstStyle/>
          <a:p>
            <a:endParaRPr/>
          </a:p>
        </p:txBody>
      </p:sp>
      <p:sp>
        <p:nvSpPr>
          <p:cNvPr id="263" name="Shape 263"/>
          <p:cNvSpPr>
            <a:spLocks noGrp="1"/>
          </p:cNvSpPr>
          <p:nvPr>
            <p:ph type="body" sz="quarter" idx="1"/>
          </p:nvPr>
        </p:nvSpPr>
        <p:spPr>
          <a:prstGeom prst="rect">
            <a:avLst/>
          </a:prstGeom>
        </p:spPr>
        <p:txBody>
          <a:bodyPr/>
          <a:lstStyle/>
          <a:p>
            <a:r>
              <a:t>parte arte, parte engenharia, levantar discussão</a:t>
            </a:r>
          </a:p>
          <a:p>
            <a:endParaRPr/>
          </a:p>
          <a:p>
            <a:r>
              <a:t>para casa de cachorro, basta o pedreiro… para a outra, o engenheiro…</a:t>
            </a:r>
          </a:p>
          <a:p>
            <a:endParaRPr/>
          </a:p>
          <a:p>
            <a:r>
              <a:t>mas o profissionalismo não é uma questão de conseguir desenvolver algo grande vs pequeno&gt;&gt;&gt;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noRot="1" noChangeAspect="1"/>
          </p:cNvSpPr>
          <p:nvPr>
            <p:ph type="sldImg"/>
          </p:nvPr>
        </p:nvSpPr>
        <p:spPr>
          <a:prstGeom prst="rect">
            <a:avLst/>
          </a:prstGeom>
        </p:spPr>
        <p:txBody>
          <a:bodyPr/>
          <a:lstStyle/>
          <a:p>
            <a:endParaRPr/>
          </a:p>
        </p:txBody>
      </p:sp>
      <p:sp>
        <p:nvSpPr>
          <p:cNvPr id="269" name="Shape 269"/>
          <p:cNvSpPr>
            <a:spLocks noGrp="1"/>
          </p:cNvSpPr>
          <p:nvPr>
            <p:ph type="body" sz="quarter" idx="1"/>
          </p:nvPr>
        </p:nvSpPr>
        <p:spPr>
          <a:prstGeom prst="rect">
            <a:avLst/>
          </a:prstGeom>
        </p:spPr>
        <p:txBody>
          <a:bodyPr/>
          <a:lstStyle/>
          <a:p>
            <a:r>
              <a:t>&gt;&gt;&gt; pode-se construir algo grande com gambiarras e sem engenharia…</a:t>
            </a:r>
          </a:p>
          <a:p>
            <a:endParaRPr/>
          </a:p>
          <a:p>
            <a:r>
              <a:t>de fato&gt;&gt;&gt;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r>
              <a:t>mas isso reflete&gt;&gt;&gt;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87" name="Image"/>
          <p:cNvSpPr>
            <a:spLocks noGrp="1"/>
          </p:cNvSpPr>
          <p:nvPr>
            <p:ph type="pic" sz="half" idx="21"/>
          </p:nvPr>
        </p:nvSpPr>
        <p:spPr>
          <a:xfrm>
            <a:off x="6946900" y="1828800"/>
            <a:ext cx="4572000" cy="6096000"/>
          </a:xfrm>
          <a:prstGeom prst="rect">
            <a:avLst/>
          </a:prstGeom>
        </p:spPr>
        <p:txBody>
          <a:bodyPr lIns="91439" tIns="45719" rIns="91439" bIns="45719" anchor="t"/>
          <a:lstStyle/>
          <a:p>
            <a:endParaRPr/>
          </a:p>
        </p:txBody>
      </p:sp>
      <p:sp>
        <p:nvSpPr>
          <p:cNvPr id="88" name="Title Text"/>
          <p:cNvSpPr txBox="1">
            <a:spLocks noGrp="1"/>
          </p:cNvSpPr>
          <p:nvPr>
            <p:ph type="title"/>
          </p:nvPr>
        </p:nvSpPr>
        <p:spPr>
          <a:xfrm>
            <a:off x="635000" y="1524000"/>
            <a:ext cx="5867400" cy="3302000"/>
          </a:xfrm>
          <a:prstGeom prst="rect">
            <a:avLst/>
          </a:prstGeom>
        </p:spPr>
        <p:txBody>
          <a:bodyPr anchor="b"/>
          <a:lstStyle>
            <a:lvl1pPr>
              <a:defRPr sz="7000"/>
            </a:lvl1pPr>
          </a:lstStyle>
          <a:p>
            <a:r>
              <a:t>Title Text</a:t>
            </a:r>
          </a:p>
        </p:txBody>
      </p:sp>
      <p:sp>
        <p:nvSpPr>
          <p:cNvPr id="89" name="Body Level One…"/>
          <p:cNvSpPr txBox="1">
            <a:spLocks noGrp="1"/>
          </p:cNvSpPr>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Vertical Reflection">
    <p:spTree>
      <p:nvGrpSpPr>
        <p:cNvPr id="1" name=""/>
        <p:cNvGrpSpPr/>
        <p:nvPr/>
      </p:nvGrpSpPr>
      <p:grpSpPr>
        <a:xfrm>
          <a:off x="0" y="0"/>
          <a:ext cx="0" cy="0"/>
          <a:chOff x="0" y="0"/>
          <a:chExt cx="0" cy="0"/>
        </a:xfrm>
      </p:grpSpPr>
      <p:sp>
        <p:nvSpPr>
          <p:cNvPr id="97" name="Image"/>
          <p:cNvSpPr>
            <a:spLocks noGrp="1"/>
          </p:cNvSpPr>
          <p:nvPr>
            <p:ph type="pic" sz="half" idx="21"/>
          </p:nvPr>
        </p:nvSpPr>
        <p:spPr>
          <a:xfrm>
            <a:off x="6946900" y="1828800"/>
            <a:ext cx="4572000" cy="6096000"/>
          </a:xfrm>
          <a:prstGeom prst="rect">
            <a:avLst/>
          </a:prstGeom>
          <a:effectLst>
            <a:reflection stA="50000" endPos="40000" dir="5400000" sy="-100000" algn="bl" rotWithShape="0"/>
          </a:effectLst>
        </p:spPr>
        <p:txBody>
          <a:bodyPr lIns="91439" tIns="45719" rIns="91439" bIns="45719" anchor="t"/>
          <a:lstStyle/>
          <a:p>
            <a:endParaRPr/>
          </a:p>
        </p:txBody>
      </p:sp>
      <p:sp>
        <p:nvSpPr>
          <p:cNvPr id="98" name="Title Text"/>
          <p:cNvSpPr txBox="1">
            <a:spLocks noGrp="1"/>
          </p:cNvSpPr>
          <p:nvPr>
            <p:ph type="title"/>
          </p:nvPr>
        </p:nvSpPr>
        <p:spPr>
          <a:xfrm>
            <a:off x="635000" y="1524000"/>
            <a:ext cx="5867400" cy="3302000"/>
          </a:xfrm>
          <a:prstGeom prst="rect">
            <a:avLst/>
          </a:prstGeom>
        </p:spPr>
        <p:txBody>
          <a:bodyPr anchor="b"/>
          <a:lstStyle>
            <a:lvl1pPr>
              <a:defRPr sz="7000"/>
            </a:lvl1pPr>
          </a:lstStyle>
          <a:p>
            <a:r>
              <a:t>Title Text</a:t>
            </a:r>
          </a:p>
        </p:txBody>
      </p:sp>
      <p:sp>
        <p:nvSpPr>
          <p:cNvPr id="99" name="Body Level One…"/>
          <p:cNvSpPr txBox="1">
            <a:spLocks noGrp="1"/>
          </p:cNvSpPr>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107" name="Image"/>
          <p:cNvSpPr>
            <a:spLocks noGrp="1"/>
          </p:cNvSpPr>
          <p:nvPr>
            <p:ph type="pic" sz="quarter" idx="21"/>
          </p:nvPr>
        </p:nvSpPr>
        <p:spPr>
          <a:xfrm>
            <a:off x="7200900" y="2908300"/>
            <a:ext cx="4064000" cy="5418667"/>
          </a:xfrm>
          <a:prstGeom prst="rect">
            <a:avLst/>
          </a:prstGeom>
        </p:spPr>
        <p:txBody>
          <a:bodyPr lIns="91439" tIns="45719" rIns="91439" bIns="45719" anchor="t"/>
          <a:lstStyle/>
          <a:p>
            <a:endParaRPr/>
          </a:p>
        </p:txBody>
      </p:sp>
      <p:sp>
        <p:nvSpPr>
          <p:cNvPr id="108" name="Title Text"/>
          <p:cNvSpPr txBox="1">
            <a:spLocks noGrp="1"/>
          </p:cNvSpPr>
          <p:nvPr>
            <p:ph type="title"/>
          </p:nvPr>
        </p:nvSpPr>
        <p:spPr>
          <a:prstGeom prst="rect">
            <a:avLst/>
          </a:prstGeom>
        </p:spPr>
        <p:txBody>
          <a:bodyPr/>
          <a:lstStyle/>
          <a:p>
            <a:r>
              <a:t>Title Text</a:t>
            </a:r>
          </a:p>
        </p:txBody>
      </p:sp>
      <p:sp>
        <p:nvSpPr>
          <p:cNvPr id="109" name="Body Level One…"/>
          <p:cNvSpPr txBox="1">
            <a:spLocks noGrp="1"/>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26" name="Title Text"/>
          <p:cNvSpPr txBox="1">
            <a:spLocks noGrp="1"/>
          </p:cNvSpPr>
          <p:nvPr>
            <p:ph type="title"/>
          </p:nvPr>
        </p:nvSpPr>
        <p:spPr>
          <a:prstGeom prst="rect">
            <a:avLst/>
          </a:prstGeom>
        </p:spPr>
        <p:txBody>
          <a:bodyPr/>
          <a:lstStyle/>
          <a:p>
            <a:r>
              <a:t>Title Text</a:t>
            </a:r>
          </a:p>
        </p:txBody>
      </p:sp>
      <p:sp>
        <p:nvSpPr>
          <p:cNvPr id="127" name="Body Level One…"/>
          <p:cNvSpPr txBox="1">
            <a:spLocks noGrp="1"/>
          </p:cNvSpPr>
          <p:nvPr>
            <p:ph type="body" sz="quarter" idx="1"/>
          </p:nvPr>
        </p:nvSpPr>
        <p:spPr>
          <a:xfrm>
            <a:off x="7772400" y="2768600"/>
            <a:ext cx="39624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1270000" y="254000"/>
            <a:ext cx="10477500" cy="2438400"/>
          </a:xfrm>
          <a:prstGeom prst="rect">
            <a:avLst/>
          </a:prstGeom>
        </p:spPr>
        <p:txBody>
          <a:bodyPr lIns="38100" tIns="38100" rIns="38100" bIns="38100"/>
          <a:lstStyle>
            <a:lvl1pPr algn="l">
              <a:defRPr sz="7800"/>
            </a:lvl1pPr>
          </a:lstStyle>
          <a:p>
            <a:r>
              <a:t>Title Text</a:t>
            </a:r>
          </a:p>
        </p:txBody>
      </p:sp>
      <p:sp>
        <p:nvSpPr>
          <p:cNvPr id="136" name="Slide Number"/>
          <p:cNvSpPr txBox="1">
            <a:spLocks noGrp="1"/>
          </p:cNvSpPr>
          <p:nvPr>
            <p:ph type="sldNum" sz="quarter" idx="2"/>
          </p:nvPr>
        </p:nvSpPr>
        <p:spPr>
          <a:xfrm>
            <a:off x="6350000" y="9321800"/>
            <a:ext cx="292100" cy="317500"/>
          </a:xfrm>
          <a:prstGeom prst="rect">
            <a:avLst/>
          </a:prstGeom>
        </p:spPr>
        <p:txBody>
          <a:bodyPr lIns="38100" tIns="38100" rIns="38100" bIns="38100"/>
          <a:lstStyle>
            <a:lvl1pPr>
              <a:defRPr sz="1600"/>
            </a:lvl1pPr>
          </a:lstStyle>
          <a:p>
            <a:fld id="{86CB4B4D-7CA3-9044-876B-883B54F8677D}" type="slidenum">
              <a:rPr/>
              <a:pPr/>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143" name="Title Text"/>
          <p:cNvSpPr txBox="1">
            <a:spLocks noGrp="1"/>
          </p:cNvSpPr>
          <p:nvPr>
            <p:ph type="title"/>
          </p:nvPr>
        </p:nvSpPr>
        <p:spPr>
          <a:xfrm>
            <a:off x="1270000" y="1638300"/>
            <a:ext cx="10477500" cy="3302000"/>
          </a:xfrm>
          <a:prstGeom prst="rect">
            <a:avLst/>
          </a:prstGeom>
        </p:spPr>
        <p:txBody>
          <a:bodyPr lIns="38100" tIns="38100" rIns="38100" bIns="38100" anchor="b"/>
          <a:lstStyle>
            <a:lvl1pPr>
              <a:defRPr sz="7800"/>
            </a:lvl1pPr>
          </a:lstStyle>
          <a:p>
            <a:r>
              <a:t>Title Text</a:t>
            </a:r>
          </a:p>
        </p:txBody>
      </p:sp>
      <p:sp>
        <p:nvSpPr>
          <p:cNvPr id="144" name="Body Level One…"/>
          <p:cNvSpPr txBox="1">
            <a:spLocks noGrp="1"/>
          </p:cNvSpPr>
          <p:nvPr>
            <p:ph type="body" sz="quarter" idx="1"/>
          </p:nvPr>
        </p:nvSpPr>
        <p:spPr>
          <a:xfrm>
            <a:off x="1270000" y="5016500"/>
            <a:ext cx="10477500" cy="1143000"/>
          </a:xfrm>
          <a:prstGeom prst="rect">
            <a:avLst/>
          </a:prstGeom>
        </p:spPr>
        <p:txBody>
          <a:bodyPr lIns="38100" tIns="38100" rIns="38100" bIns="38100"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r>
              <a:t>Body Level One</a:t>
            </a:r>
          </a:p>
          <a:p>
            <a:pPr lvl="1"/>
            <a:r>
              <a:t>Body Level Two</a:t>
            </a:r>
          </a:p>
          <a:p>
            <a:pPr lvl="2"/>
            <a:r>
              <a:t>Body Level Three</a:t>
            </a:r>
          </a:p>
          <a:p>
            <a:pPr lvl="3"/>
            <a:r>
              <a:t>Body Level Four</a:t>
            </a:r>
          </a:p>
          <a:p>
            <a:pPr lvl="4"/>
            <a:r>
              <a:t>Body Level Five</a:t>
            </a:r>
          </a:p>
        </p:txBody>
      </p:sp>
      <p:sp>
        <p:nvSpPr>
          <p:cNvPr id="145" name="Slide Number"/>
          <p:cNvSpPr txBox="1">
            <a:spLocks noGrp="1"/>
          </p:cNvSpPr>
          <p:nvPr>
            <p:ph type="sldNum" sz="quarter" idx="2"/>
          </p:nvPr>
        </p:nvSpPr>
        <p:spPr>
          <a:xfrm>
            <a:off x="6350000" y="9321800"/>
            <a:ext cx="292100" cy="317500"/>
          </a:xfrm>
          <a:prstGeom prst="rect">
            <a:avLst/>
          </a:prstGeom>
        </p:spPr>
        <p:txBody>
          <a:bodyPr lIns="38100" tIns="38100" rIns="38100" bIns="38100"/>
          <a:lstStyle>
            <a:lvl1pPr>
              <a:defRPr sz="1600"/>
            </a:lvl1pPr>
          </a:lstStyle>
          <a:p>
            <a:fld id="{86CB4B4D-7CA3-9044-876B-883B54F8677D}" type="slidenum">
              <a:rPr/>
              <a:pPr/>
              <a:t>‹nº›</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Default">
    <p:bg>
      <p:bgPr>
        <a:solidFill>
          <a:srgbClr val="FFFFFF"/>
        </a:solidFill>
        <a:effectLst/>
      </p:bgPr>
    </p:bg>
    <p:spTree>
      <p:nvGrpSpPr>
        <p:cNvPr id="1" name=""/>
        <p:cNvGrpSpPr/>
        <p:nvPr/>
      </p:nvGrpSpPr>
      <p:grpSpPr>
        <a:xfrm>
          <a:off x="0" y="0"/>
          <a:ext cx="0" cy="0"/>
          <a:chOff x="0" y="0"/>
          <a:chExt cx="0" cy="0"/>
        </a:xfrm>
      </p:grpSpPr>
      <p:sp>
        <p:nvSpPr>
          <p:cNvPr id="152" name="Title Text"/>
          <p:cNvSpPr txBox="1">
            <a:spLocks noGrp="1"/>
          </p:cNvSpPr>
          <p:nvPr>
            <p:ph type="title"/>
          </p:nvPr>
        </p:nvSpPr>
        <p:spPr>
          <a:xfrm>
            <a:off x="975359" y="433493"/>
            <a:ext cx="11054082" cy="2492588"/>
          </a:xfrm>
          <a:prstGeom prst="rect">
            <a:avLst/>
          </a:prstGeom>
        </p:spPr>
        <p:txBody>
          <a:bodyPr lIns="65023" tIns="65023" rIns="65023" bIns="65023"/>
          <a:lstStyle>
            <a:lvl1pPr algn="l" defTabSz="914400">
              <a:defRPr sz="6200">
                <a:solidFill>
                  <a:srgbClr val="0033CC"/>
                </a:solidFill>
                <a:latin typeface="Comic Sans MS"/>
                <a:ea typeface="Comic Sans MS"/>
                <a:cs typeface="Comic Sans MS"/>
                <a:sym typeface="Comic Sans MS"/>
              </a:defRPr>
            </a:lvl1pPr>
          </a:lstStyle>
          <a:p>
            <a:r>
              <a:t>Title Text</a:t>
            </a:r>
          </a:p>
        </p:txBody>
      </p:sp>
      <p:sp>
        <p:nvSpPr>
          <p:cNvPr id="153" name="Body Level One…"/>
          <p:cNvSpPr txBox="1">
            <a:spLocks noGrp="1"/>
          </p:cNvSpPr>
          <p:nvPr>
            <p:ph type="body" idx="1"/>
          </p:nvPr>
        </p:nvSpPr>
        <p:spPr>
          <a:xfrm>
            <a:off x="975359" y="2926079"/>
            <a:ext cx="11054082" cy="6827522"/>
          </a:xfrm>
          <a:prstGeom prst="rect">
            <a:avLst/>
          </a:prstGeom>
        </p:spPr>
        <p:txBody>
          <a:bodyPr lIns="65023" tIns="65023" rIns="65023" bIns="65023" anchor="t"/>
          <a:lstStyle>
            <a:lvl1pPr marL="471487" indent="-471487" defTabSz="914400">
              <a:spcBef>
                <a:spcPts val="700"/>
              </a:spcBef>
              <a:buClr>
                <a:srgbClr val="FF3300"/>
              </a:buClr>
              <a:buSzPct val="50000"/>
              <a:buChar char="»"/>
              <a:defRPr sz="4400">
                <a:solidFill>
                  <a:srgbClr val="000000"/>
                </a:solidFill>
                <a:latin typeface="Comic Sans MS"/>
                <a:ea typeface="Comic Sans MS"/>
                <a:cs typeface="Comic Sans MS"/>
                <a:sym typeface="Comic Sans MS"/>
              </a:defRPr>
            </a:lvl1pPr>
            <a:lvl2pPr marL="906235" indent="-449035" defTabSz="914400">
              <a:spcBef>
                <a:spcPts val="700"/>
              </a:spcBef>
              <a:buClr>
                <a:srgbClr val="FF3300"/>
              </a:buClr>
              <a:buSzPct val="100000"/>
              <a:defRPr sz="4400">
                <a:solidFill>
                  <a:srgbClr val="000000"/>
                </a:solidFill>
                <a:latin typeface="Comic Sans MS"/>
                <a:ea typeface="Comic Sans MS"/>
                <a:cs typeface="Comic Sans MS"/>
                <a:sym typeface="Comic Sans MS"/>
              </a:defRPr>
            </a:lvl2pPr>
            <a:lvl3pPr marL="1333500" indent="-41910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3pPr>
            <a:lvl4pPr marL="1874520" indent="-50292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4pPr>
            <a:lvl5pPr marL="2387600" indent="-55880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5pPr>
          </a:lstStyle>
          <a:p>
            <a:r>
              <a:t>Body Level One</a:t>
            </a:r>
          </a:p>
          <a:p>
            <a:pPr lvl="1"/>
            <a:r>
              <a:t>Body Level Two</a:t>
            </a:r>
          </a:p>
          <a:p>
            <a:pPr lvl="2"/>
            <a:r>
              <a:t>Body Level Three</a:t>
            </a:r>
          </a:p>
          <a:p>
            <a:pPr lvl="3"/>
            <a:r>
              <a:t>Body Level Four</a:t>
            </a:r>
          </a:p>
          <a:p>
            <a:pPr lvl="4"/>
            <a:r>
              <a:t>Body Level Five</a:t>
            </a:r>
          </a:p>
        </p:txBody>
      </p:sp>
      <p:sp>
        <p:nvSpPr>
          <p:cNvPr id="154" name="Slide Number"/>
          <p:cNvSpPr txBox="1">
            <a:spLocks noGrp="1"/>
          </p:cNvSpPr>
          <p:nvPr>
            <p:ph type="sldNum" sz="quarter" idx="2"/>
          </p:nvPr>
        </p:nvSpPr>
        <p:spPr>
          <a:xfrm>
            <a:off x="9320107" y="8779792"/>
            <a:ext cx="3034454" cy="520701"/>
          </a:xfrm>
          <a:prstGeom prst="rect">
            <a:avLst/>
          </a:prstGeom>
        </p:spPr>
        <p:txBody>
          <a:bodyPr wrap="square" lIns="65023" tIns="65023" rIns="65023" bIns="65023" anchor="ctr"/>
          <a:lstStyle>
            <a:lvl1pPr algn="r" defTabSz="914400">
              <a:defRPr sz="1600">
                <a:solidFill>
                  <a:srgbClr val="000000"/>
                </a:solidFill>
                <a:latin typeface="Times New Roman"/>
                <a:ea typeface="Times New Roman"/>
                <a:cs typeface="Times New Roman"/>
                <a:sym typeface="Times New Roman"/>
              </a:defRPr>
            </a:lvl1pPr>
          </a:lstStyle>
          <a:p>
            <a:fld id="{86CB4B4D-7CA3-9044-876B-883B54F8677D}" type="slidenum">
              <a:rPr/>
              <a:pPr/>
              <a:t>‹nº›</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61" name="Title Text"/>
          <p:cNvSpPr txBox="1">
            <a:spLocks noGrp="1"/>
          </p:cNvSpPr>
          <p:nvPr>
            <p:ph type="title"/>
          </p:nvPr>
        </p:nvSpPr>
        <p:spPr>
          <a:xfrm>
            <a:off x="952500" y="254000"/>
            <a:ext cx="11099800" cy="2159000"/>
          </a:xfrm>
          <a:prstGeom prst="rect">
            <a:avLst/>
          </a:prstGeom>
        </p:spPr>
        <p:txBody>
          <a:bodyPr>
            <a:normAutofit/>
          </a:bodyPr>
          <a:lstStyle>
            <a:lvl1pPr>
              <a:defRPr sz="8000"/>
            </a:lvl1pPr>
          </a:lstStyle>
          <a:p>
            <a:r>
              <a:t>Title Text</a:t>
            </a:r>
          </a:p>
        </p:txBody>
      </p:sp>
      <p:sp>
        <p:nvSpPr>
          <p:cNvPr id="162" name="Body Level One…"/>
          <p:cNvSpPr txBox="1">
            <a:spLocks noGrp="1"/>
          </p:cNvSpPr>
          <p:nvPr>
            <p:ph type="body" idx="1"/>
          </p:nvPr>
        </p:nvSpPr>
        <p:spPr>
          <a:xfrm>
            <a:off x="952500" y="2590800"/>
            <a:ext cx="11099800" cy="6286500"/>
          </a:xfrm>
          <a:prstGeom prst="rect">
            <a:avLst/>
          </a:prstGeom>
        </p:spPr>
        <p:txBody>
          <a:bodyPr>
            <a:normAutofit/>
          </a:bodyPr>
          <a:lstStyle>
            <a:lvl1pPr marL="444500" indent="-444500">
              <a:spcBef>
                <a:spcPts val="4200"/>
              </a:spcBef>
              <a:buSzPct val="75000"/>
              <a:defRPr sz="3800"/>
            </a:lvl1pPr>
            <a:lvl2pPr marL="889000" indent="-444500">
              <a:spcBef>
                <a:spcPts val="4200"/>
              </a:spcBef>
              <a:buSzPct val="75000"/>
              <a:defRPr sz="3800"/>
            </a:lvl2pPr>
            <a:lvl3pPr marL="1333500" indent="-444500">
              <a:spcBef>
                <a:spcPts val="4200"/>
              </a:spcBef>
              <a:buSzPct val="75000"/>
              <a:defRPr sz="3800"/>
            </a:lvl3pPr>
            <a:lvl4pPr marL="1778000" indent="-444500">
              <a:spcBef>
                <a:spcPts val="4200"/>
              </a:spcBef>
              <a:buSzPct val="75000"/>
              <a:defRPr sz="3800"/>
            </a:lvl4pPr>
            <a:lvl5pPr marL="2222500" indent="-444500">
              <a:spcBef>
                <a:spcPts val="4200"/>
              </a:spcBef>
              <a:buSzPct val="75000"/>
              <a:defRPr sz="3800"/>
            </a:lvl5pPr>
          </a:lstStyle>
          <a:p>
            <a:r>
              <a:t>Body Level One</a:t>
            </a:r>
          </a:p>
          <a:p>
            <a:pPr lvl="1"/>
            <a:r>
              <a:t>Body Level Two</a:t>
            </a:r>
          </a:p>
          <a:p>
            <a:pPr lvl="2"/>
            <a:r>
              <a:t>Body Level Three</a:t>
            </a:r>
          </a:p>
          <a:p>
            <a:pPr lvl="3"/>
            <a:r>
              <a:t>Body Level Four</a:t>
            </a:r>
          </a:p>
          <a:p>
            <a:pPr lvl="4"/>
            <a:r>
              <a:t>Body Level Five</a:t>
            </a:r>
          </a:p>
        </p:txBody>
      </p:sp>
      <p:sp>
        <p:nvSpPr>
          <p:cNvPr id="163"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70" name="Title Text"/>
          <p:cNvSpPr txBox="1">
            <a:spLocks noGrp="1"/>
          </p:cNvSpPr>
          <p:nvPr>
            <p:ph type="title"/>
          </p:nvPr>
        </p:nvSpPr>
        <p:spPr>
          <a:xfrm>
            <a:off x="952500" y="254000"/>
            <a:ext cx="11099800" cy="2159000"/>
          </a:xfrm>
          <a:prstGeom prst="rect">
            <a:avLst/>
          </a:prstGeom>
        </p:spPr>
        <p:txBody>
          <a:bodyPr>
            <a:normAutofit/>
          </a:bodyPr>
          <a:lstStyle>
            <a:lvl1pPr>
              <a:defRPr sz="8000">
                <a:latin typeface="Helvetica Light"/>
                <a:ea typeface="Helvetica Light"/>
                <a:cs typeface="Helvetica Light"/>
                <a:sym typeface="Helvetica Light"/>
              </a:defRPr>
            </a:lvl1pPr>
          </a:lstStyle>
          <a:p>
            <a:r>
              <a:t>Title Text</a:t>
            </a:r>
          </a:p>
        </p:txBody>
      </p:sp>
      <p:sp>
        <p:nvSpPr>
          <p:cNvPr id="171"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xfrm>
            <a:off x="1270000" y="2768600"/>
            <a:ext cx="10464800" cy="5715000"/>
          </a:xfrm>
          <a:prstGeom prst="rect">
            <a:avLst/>
          </a:prstGeom>
        </p:spPr>
        <p:txBody>
          <a:bodyPr/>
          <a:lstStyle>
            <a:lvl1pPr>
              <a:spcBef>
                <a:spcPts val="2400"/>
              </a:spcBef>
            </a:lvl1pPr>
            <a:lvl2pPr>
              <a:spcBef>
                <a:spcPts val="2400"/>
              </a:spcBef>
            </a:lvl2pPr>
            <a:lvl3pPr>
              <a:spcBef>
                <a:spcPts val="2400"/>
              </a:spcBef>
            </a:lvl3pPr>
            <a:lvl4pPr>
              <a:spcBef>
                <a:spcPts val="2400"/>
              </a:spcBef>
            </a:lvl4pPr>
            <a:lvl5pPr>
              <a:spcBef>
                <a:spcPts val="2400"/>
              </a:spcBef>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78" name="Title Text"/>
          <p:cNvSpPr txBox="1">
            <a:spLocks noGrp="1"/>
          </p:cNvSpPr>
          <p:nvPr>
            <p:ph type="title"/>
          </p:nvPr>
        </p:nvSpPr>
        <p:spPr>
          <a:xfrm>
            <a:off x="952500" y="254000"/>
            <a:ext cx="11099800" cy="2159000"/>
          </a:xfrm>
          <a:prstGeom prst="rect">
            <a:avLst/>
          </a:prstGeom>
        </p:spPr>
        <p:txBody>
          <a:bodyPr>
            <a:normAutofit/>
          </a:bodyPr>
          <a:lstStyle>
            <a:lvl1pPr>
              <a:defRPr sz="8000"/>
            </a:lvl1pPr>
          </a:lstStyle>
          <a:p>
            <a:r>
              <a:t>Title Text</a:t>
            </a:r>
          </a:p>
        </p:txBody>
      </p:sp>
      <p:sp>
        <p:nvSpPr>
          <p:cNvPr id="179" name="Body Level One…"/>
          <p:cNvSpPr txBox="1">
            <a:spLocks noGrp="1"/>
          </p:cNvSpPr>
          <p:nvPr>
            <p:ph type="body" idx="1"/>
          </p:nvPr>
        </p:nvSpPr>
        <p:spPr>
          <a:xfrm>
            <a:off x="952500" y="2590800"/>
            <a:ext cx="11099800" cy="6286500"/>
          </a:xfrm>
          <a:prstGeom prst="rect">
            <a:avLst/>
          </a:prstGeom>
        </p:spPr>
        <p:txBody>
          <a:bodyPr>
            <a:normAutofit/>
          </a:bodyPr>
          <a:lstStyle>
            <a:lvl1pPr marL="444500" indent="-444500">
              <a:spcBef>
                <a:spcPts val="4200"/>
              </a:spcBef>
              <a:buSzPct val="75000"/>
              <a:defRPr sz="3800"/>
            </a:lvl1pPr>
            <a:lvl2pPr marL="889000" indent="-444500">
              <a:spcBef>
                <a:spcPts val="4200"/>
              </a:spcBef>
              <a:buSzPct val="75000"/>
              <a:defRPr sz="3800"/>
            </a:lvl2pPr>
            <a:lvl3pPr marL="1333500" indent="-444500">
              <a:spcBef>
                <a:spcPts val="4200"/>
              </a:spcBef>
              <a:buSzPct val="75000"/>
              <a:defRPr sz="3800"/>
            </a:lvl3pPr>
            <a:lvl4pPr marL="1778000" indent="-444500">
              <a:spcBef>
                <a:spcPts val="4200"/>
              </a:spcBef>
              <a:buSzPct val="75000"/>
              <a:defRPr sz="3800"/>
            </a:lvl4pPr>
            <a:lvl5pPr marL="2222500" indent="-444500">
              <a:spcBef>
                <a:spcPts val="4200"/>
              </a:spcBef>
              <a:buSzPct val="75000"/>
              <a:defRPr sz="3800"/>
            </a:lvl5pPr>
          </a:lstStyle>
          <a:p>
            <a:r>
              <a:t>Body Level One</a:t>
            </a:r>
          </a:p>
          <a:p>
            <a:pPr lvl="1"/>
            <a:r>
              <a:t>Body Level Two</a:t>
            </a:r>
          </a:p>
          <a:p>
            <a:pPr lvl="2"/>
            <a:r>
              <a:t>Body Level Three</a:t>
            </a:r>
          </a:p>
          <a:p>
            <a:pPr lvl="3"/>
            <a:r>
              <a:t>Body Level Four</a:t>
            </a:r>
          </a:p>
          <a:p>
            <a:pPr lvl="4"/>
            <a:r>
              <a:t>Body Level Five</a:t>
            </a:r>
          </a:p>
        </p:txBody>
      </p:sp>
      <p:sp>
        <p:nvSpPr>
          <p:cNvPr id="180"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7" name="Title Text"/>
          <p:cNvSpPr txBox="1">
            <a:spLocks noGrp="1"/>
          </p:cNvSpPr>
          <p:nvPr>
            <p:ph type="title"/>
          </p:nvPr>
        </p:nvSpPr>
        <p:spPr>
          <a:xfrm>
            <a:off x="952500" y="254000"/>
            <a:ext cx="11099800" cy="2159000"/>
          </a:xfrm>
          <a:prstGeom prst="rect">
            <a:avLst/>
          </a:prstGeom>
        </p:spPr>
        <p:txBody>
          <a:bodyPr>
            <a:normAutofit/>
          </a:bodyPr>
          <a:lstStyle>
            <a:lvl1pPr>
              <a:defRPr sz="8000">
                <a:latin typeface="Helvetica Light"/>
                <a:ea typeface="Helvetica Light"/>
                <a:cs typeface="Helvetica Light"/>
                <a:sym typeface="Helvetica Light"/>
              </a:defRPr>
            </a:lvl1pPr>
          </a:lstStyle>
          <a:p>
            <a:r>
              <a:t>Title Text</a:t>
            </a:r>
          </a:p>
        </p:txBody>
      </p:sp>
      <p:sp>
        <p:nvSpPr>
          <p:cNvPr id="188" name="Body Level One…"/>
          <p:cNvSpPr txBox="1">
            <a:spLocks noGrp="1"/>
          </p:cNvSpPr>
          <p:nvPr>
            <p:ph type="body" idx="1"/>
          </p:nvPr>
        </p:nvSpPr>
        <p:spPr>
          <a:xfrm>
            <a:off x="952500" y="2590800"/>
            <a:ext cx="11099800" cy="6286500"/>
          </a:xfrm>
          <a:prstGeom prst="rect">
            <a:avLst/>
          </a:prstGeom>
        </p:spPr>
        <p:txBody>
          <a:bodyPr>
            <a:normAutofit/>
          </a:bodyPr>
          <a:lstStyle>
            <a:lvl1pPr marL="444500" indent="-444500">
              <a:spcBef>
                <a:spcPts val="4200"/>
              </a:spcBef>
              <a:buSzPct val="75000"/>
              <a:defRPr sz="3800">
                <a:latin typeface="Helvetica Light"/>
                <a:ea typeface="Helvetica Light"/>
                <a:cs typeface="Helvetica Light"/>
                <a:sym typeface="Helvetica Light"/>
              </a:defRPr>
            </a:lvl1pPr>
            <a:lvl2pPr marL="889000" indent="-444500">
              <a:spcBef>
                <a:spcPts val="4200"/>
              </a:spcBef>
              <a:buSzPct val="75000"/>
              <a:defRPr sz="3800">
                <a:latin typeface="Helvetica Light"/>
                <a:ea typeface="Helvetica Light"/>
                <a:cs typeface="Helvetica Light"/>
                <a:sym typeface="Helvetica Light"/>
              </a:defRPr>
            </a:lvl2pPr>
            <a:lvl3pPr marL="1333500" indent="-444500">
              <a:spcBef>
                <a:spcPts val="4200"/>
              </a:spcBef>
              <a:buSzPct val="75000"/>
              <a:defRPr sz="3800">
                <a:latin typeface="Helvetica Light"/>
                <a:ea typeface="Helvetica Light"/>
                <a:cs typeface="Helvetica Light"/>
                <a:sym typeface="Helvetica Light"/>
              </a:defRPr>
            </a:lvl3pPr>
            <a:lvl4pPr marL="1778000" indent="-444500">
              <a:spcBef>
                <a:spcPts val="4200"/>
              </a:spcBef>
              <a:buSzPct val="75000"/>
              <a:defRPr sz="3800">
                <a:latin typeface="Helvetica Light"/>
                <a:ea typeface="Helvetica Light"/>
                <a:cs typeface="Helvetica Light"/>
                <a:sym typeface="Helvetica Light"/>
              </a:defRPr>
            </a:lvl4pPr>
            <a:lvl5pPr marL="2222500" indent="-444500">
              <a:spcBef>
                <a:spcPts val="4200"/>
              </a:spcBef>
              <a:buSzPct val="75000"/>
              <a:defRPr sz="3800">
                <a:latin typeface="Helvetica Light"/>
                <a:ea typeface="Helvetica Light"/>
                <a:cs typeface="Helvetica Light"/>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189" name="Slide Number"/>
          <p:cNvSpPr txBox="1">
            <a:spLocks noGrp="1"/>
          </p:cNvSpPr>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‹nº›</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96" name="Title Text"/>
          <p:cNvSpPr txBox="1">
            <a:spLocks noGrp="1"/>
          </p:cNvSpPr>
          <p:nvPr>
            <p:ph type="title"/>
          </p:nvPr>
        </p:nvSpPr>
        <p:spPr>
          <a:xfrm>
            <a:off x="1264355" y="252870"/>
            <a:ext cx="10476090" cy="2438401"/>
          </a:xfrm>
          <a:prstGeom prst="rect">
            <a:avLst/>
          </a:prstGeom>
        </p:spPr>
        <p:txBody>
          <a:bodyPr lIns="54186" tIns="54186" rIns="54186" bIns="54186"/>
          <a:lstStyle>
            <a:lvl1pPr algn="l" defTabSz="406400">
              <a:defRPr sz="7800"/>
            </a:lvl1pPr>
          </a:lstStyle>
          <a:p>
            <a:r>
              <a:t>Title Text</a:t>
            </a:r>
          </a:p>
        </p:txBody>
      </p:sp>
      <p:sp>
        <p:nvSpPr>
          <p:cNvPr id="197" name="Slide Number"/>
          <p:cNvSpPr txBox="1">
            <a:spLocks noGrp="1"/>
          </p:cNvSpPr>
          <p:nvPr>
            <p:ph type="sldNum" sz="quarter" idx="2"/>
          </p:nvPr>
        </p:nvSpPr>
        <p:spPr>
          <a:xfrm>
            <a:off x="6331232" y="9283982"/>
            <a:ext cx="324274" cy="349674"/>
          </a:xfrm>
          <a:prstGeom prst="rect">
            <a:avLst/>
          </a:prstGeom>
        </p:spPr>
        <p:txBody>
          <a:bodyPr lIns="54186" tIns="54186" rIns="54186" bIns="54186"/>
          <a:lstStyle>
            <a:lvl1pPr defTabSz="406400">
              <a:defRPr sz="1600"/>
            </a:lvl1pPr>
          </a:lstStyle>
          <a:p>
            <a:fld id="{86CB4B4D-7CA3-9044-876B-883B54F8677D}" type="slidenum">
              <a:rPr/>
              <a:pPr/>
              <a:t>‹nº›</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204" name="Title Text"/>
          <p:cNvSpPr txBox="1">
            <a:spLocks noGrp="1"/>
          </p:cNvSpPr>
          <p:nvPr>
            <p:ph type="title"/>
          </p:nvPr>
        </p:nvSpPr>
        <p:spPr>
          <a:xfrm>
            <a:off x="1270000" y="1638300"/>
            <a:ext cx="10464800" cy="3302000"/>
          </a:xfrm>
          <a:prstGeom prst="rect">
            <a:avLst/>
          </a:prstGeom>
        </p:spPr>
        <p:txBody>
          <a:bodyPr anchor="b">
            <a:normAutofit/>
          </a:bodyPr>
          <a:lstStyle>
            <a:lvl1pPr>
              <a:defRPr sz="8200"/>
            </a:lvl1pPr>
          </a:lstStyle>
          <a:p>
            <a:r>
              <a:t>Title Text</a:t>
            </a:r>
          </a:p>
        </p:txBody>
      </p:sp>
      <p:sp>
        <p:nvSpPr>
          <p:cNvPr id="205" name="Slide Number"/>
          <p:cNvSpPr txBox="1">
            <a:spLocks noGrp="1"/>
          </p:cNvSpPr>
          <p:nvPr>
            <p:ph type="sldNum" sz="quarter" idx="2"/>
          </p:nvPr>
        </p:nvSpPr>
        <p:spPr>
          <a:xfrm>
            <a:off x="6343650" y="9283700"/>
            <a:ext cx="317500" cy="342900"/>
          </a:xfrm>
          <a:prstGeom prst="rect">
            <a:avLst/>
          </a:prstGeom>
        </p:spPr>
        <p:txBody>
          <a:bodyPr>
            <a:normAutofit/>
          </a:bodyPr>
          <a:lstStyle>
            <a:lvl1pPr>
              <a:defRPr sz="1600"/>
            </a:lvl1pPr>
          </a:lstStyle>
          <a:p>
            <a:fld id="{86CB4B4D-7CA3-9044-876B-883B54F8677D}" type="slidenum">
              <a:rPr/>
              <a:pPr/>
              <a:t>‹nº›</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Master #16">
    <p:spTree>
      <p:nvGrpSpPr>
        <p:cNvPr id="1" name=""/>
        <p:cNvGrpSpPr/>
        <p:nvPr/>
      </p:nvGrpSpPr>
      <p:grpSpPr>
        <a:xfrm>
          <a:off x="0" y="0"/>
          <a:ext cx="0" cy="0"/>
          <a:chOff x="0" y="0"/>
          <a:chExt cx="0" cy="0"/>
        </a:xfrm>
      </p:grpSpPr>
      <p:sp>
        <p:nvSpPr>
          <p:cNvPr id="212" name="Title Text"/>
          <p:cNvSpPr txBox="1">
            <a:spLocks noGrp="1"/>
          </p:cNvSpPr>
          <p:nvPr>
            <p:ph type="title"/>
          </p:nvPr>
        </p:nvSpPr>
        <p:spPr>
          <a:prstGeom prst="rect">
            <a:avLst/>
          </a:prstGeom>
        </p:spPr>
        <p:txBody>
          <a:bodyPr>
            <a:normAutofit/>
          </a:bodyPr>
          <a:lstStyle>
            <a:lvl1pPr>
              <a:defRPr sz="8200"/>
            </a:lvl1pPr>
          </a:lstStyle>
          <a:p>
            <a:r>
              <a:t>Title Text</a:t>
            </a:r>
          </a:p>
        </p:txBody>
      </p:sp>
      <p:sp>
        <p:nvSpPr>
          <p:cNvPr id="213" name="Body Level One…"/>
          <p:cNvSpPr txBox="1">
            <a:spLocks noGrp="1"/>
          </p:cNvSpPr>
          <p:nvPr>
            <p:ph type="body" idx="1"/>
          </p:nvPr>
        </p:nvSpPr>
        <p:spPr>
          <a:xfrm>
            <a:off x="1270000" y="2768600"/>
            <a:ext cx="10464800" cy="5715000"/>
          </a:xfrm>
          <a:prstGeom prst="rect">
            <a:avLst/>
          </a:prstGeom>
        </p:spPr>
        <p:txBody>
          <a:bodyPr>
            <a:normAutofit/>
          </a:bodyPr>
          <a:lstStyle>
            <a:lvl1pPr>
              <a:spcBef>
                <a:spcPts val="2500"/>
              </a:spcBef>
              <a:defRPr sz="4000"/>
            </a:lvl1pPr>
            <a:lvl2pPr>
              <a:spcBef>
                <a:spcPts val="2500"/>
              </a:spcBef>
              <a:defRPr sz="4000"/>
            </a:lvl2pPr>
            <a:lvl3pPr>
              <a:spcBef>
                <a:spcPts val="2500"/>
              </a:spcBef>
              <a:defRPr sz="4000"/>
            </a:lvl3pPr>
            <a:lvl4pPr>
              <a:spcBef>
                <a:spcPts val="2500"/>
              </a:spcBef>
              <a:defRPr sz="4000"/>
            </a:lvl4pPr>
            <a:lvl5pPr>
              <a:spcBef>
                <a:spcPts val="2500"/>
              </a:spcBef>
              <a:defRPr sz="4000"/>
            </a:lvl5pPr>
          </a:lstStyle>
          <a:p>
            <a:r>
              <a:t>Body Level One</a:t>
            </a:r>
          </a:p>
          <a:p>
            <a:pPr lvl="1"/>
            <a:r>
              <a:t>Body Level Two</a:t>
            </a:r>
          </a:p>
          <a:p>
            <a:pPr lvl="2"/>
            <a:r>
              <a:t>Body Level Three</a:t>
            </a:r>
          </a:p>
          <a:p>
            <a:pPr lvl="3"/>
            <a:r>
              <a:t>Body Level Four</a:t>
            </a:r>
          </a:p>
          <a:p>
            <a:pPr lvl="4"/>
            <a:r>
              <a:t>Body Level Five</a:t>
            </a:r>
          </a:p>
        </p:txBody>
      </p:sp>
      <p:sp>
        <p:nvSpPr>
          <p:cNvPr id="214" name="Slide Number"/>
          <p:cNvSpPr txBox="1">
            <a:spLocks noGrp="1"/>
          </p:cNvSpPr>
          <p:nvPr>
            <p:ph type="sldNum" sz="quarter" idx="2"/>
          </p:nvPr>
        </p:nvSpPr>
        <p:spPr>
          <a:xfrm>
            <a:off x="6343650" y="9283700"/>
            <a:ext cx="317500" cy="342900"/>
          </a:xfrm>
          <a:prstGeom prst="rect">
            <a:avLst/>
          </a:prstGeom>
        </p:spPr>
        <p:txBody>
          <a:bodyPr>
            <a:normAutofit/>
          </a:bodyPr>
          <a:lstStyle>
            <a:lvl1pPr>
              <a:defRPr sz="1600"/>
            </a:lvl1pPr>
          </a:lstStyle>
          <a:p>
            <a:fld id="{86CB4B4D-7CA3-9044-876B-883B54F8677D}" type="slidenum">
              <a:rPr/>
              <a:pPr/>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29" name="Title Text"/>
          <p:cNvSpPr txBox="1">
            <a:spLocks noGrp="1"/>
          </p:cNvSpPr>
          <p:nvPr>
            <p:ph type="title"/>
          </p:nvPr>
        </p:nvSpPr>
        <p:spPr>
          <a:prstGeom prst="rect">
            <a:avLst/>
          </a:prstGeom>
        </p:spPr>
        <p:txBody>
          <a:bodyPr/>
          <a:lstStyle/>
          <a:p>
            <a:r>
              <a:t>Title Text</a:t>
            </a:r>
          </a:p>
        </p:txBody>
      </p:sp>
      <p:sp>
        <p:nvSpPr>
          <p:cNvPr id="30" name="Body Level One…"/>
          <p:cNvSpPr txBox="1">
            <a:spLocks noGrp="1"/>
          </p:cNvSpPr>
          <p:nvPr>
            <p:ph type="body" idx="1"/>
          </p:nvPr>
        </p:nvSpPr>
        <p:spPr>
          <a:xfrm>
            <a:off x="1270000" y="2768600"/>
            <a:ext cx="10464800" cy="5715000"/>
          </a:xfrm>
          <a:prstGeom prst="rect">
            <a:avLst/>
          </a:prstGeom>
        </p:spPr>
        <p:txBody>
          <a:bodyPr numCol="2" spcCol="523240" anchor="t"/>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3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3" name="Title Text"/>
          <p:cNvSpPr txBox="1">
            <a:spLocks noGrp="1"/>
          </p:cNvSpPr>
          <p:nvPr>
            <p:ph type="title"/>
          </p:nvPr>
        </p:nvSpPr>
        <p:spPr>
          <a:prstGeom prst="rect">
            <a:avLst/>
          </a:prstGeom>
        </p:spPr>
        <p:txBody>
          <a:bodyPr/>
          <a:lstStyle/>
          <a:p>
            <a:r>
              <a:t>Title Text</a:t>
            </a: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61" name="Title Text"/>
          <p:cNvSpPr txBox="1">
            <a:spLocks noGrp="1"/>
          </p:cNvSpPr>
          <p:nvPr>
            <p:ph type="title"/>
          </p:nvPr>
        </p:nvSpPr>
        <p:spPr>
          <a:xfrm>
            <a:off x="1270000" y="2971800"/>
            <a:ext cx="10464800" cy="3810000"/>
          </a:xfrm>
          <a:prstGeom prst="rect">
            <a:avLst/>
          </a:prstGeom>
        </p:spPr>
        <p:txBody>
          <a:bodyPr/>
          <a:lstStyle/>
          <a:p>
            <a:r>
              <a:t>Title Text</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69" name="Image"/>
          <p:cNvSpPr>
            <a:spLocks noGrp="1"/>
          </p:cNvSpPr>
          <p:nvPr>
            <p:ph type="pic" sz="half" idx="21"/>
          </p:nvPr>
        </p:nvSpPr>
        <p:spPr>
          <a:xfrm>
            <a:off x="3454400" y="1803400"/>
            <a:ext cx="6096000" cy="4572000"/>
          </a:xfrm>
          <a:prstGeom prst="rect">
            <a:avLst/>
          </a:prstGeom>
        </p:spPr>
        <p:txBody>
          <a:bodyPr lIns="91439" tIns="45719" rIns="91439" bIns="45719" anchor="t"/>
          <a:lstStyle/>
          <a:p>
            <a:endParaRPr/>
          </a:p>
        </p:txBody>
      </p:sp>
      <p:sp>
        <p:nvSpPr>
          <p:cNvPr id="70" name="Title Text"/>
          <p:cNvSpPr txBox="1">
            <a:spLocks noGrp="1"/>
          </p:cNvSpPr>
          <p:nvPr>
            <p:ph type="title"/>
          </p:nvPr>
        </p:nvSpPr>
        <p:spPr>
          <a:xfrm>
            <a:off x="1270000" y="7366000"/>
            <a:ext cx="10464800" cy="1701800"/>
          </a:xfrm>
          <a:prstGeom prst="rect">
            <a:avLst/>
          </a:prstGeom>
        </p:spPr>
        <p:txBody>
          <a:bodyPr/>
          <a:lstStyle/>
          <a:p>
            <a:r>
              <a:t>Title Text</a:t>
            </a:r>
          </a:p>
        </p:txBody>
      </p:sp>
      <p:sp>
        <p:nvSpPr>
          <p:cNvPr id="71"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Horizontal Reflection">
    <p:spTree>
      <p:nvGrpSpPr>
        <p:cNvPr id="1" name=""/>
        <p:cNvGrpSpPr/>
        <p:nvPr/>
      </p:nvGrpSpPr>
      <p:grpSpPr>
        <a:xfrm>
          <a:off x="0" y="0"/>
          <a:ext cx="0" cy="0"/>
          <a:chOff x="0" y="0"/>
          <a:chExt cx="0" cy="0"/>
        </a:xfrm>
      </p:grpSpPr>
      <p:sp>
        <p:nvSpPr>
          <p:cNvPr id="78" name="Image"/>
          <p:cNvSpPr>
            <a:spLocks noGrp="1"/>
          </p:cNvSpPr>
          <p:nvPr>
            <p:ph type="pic" sz="half" idx="21"/>
          </p:nvPr>
        </p:nvSpPr>
        <p:spPr>
          <a:xfrm>
            <a:off x="3454400" y="1803400"/>
            <a:ext cx="6096000" cy="4572000"/>
          </a:xfrm>
          <a:prstGeom prst="rect">
            <a:avLst/>
          </a:prstGeom>
          <a:effectLst>
            <a:reflection stA="50000" endPos="40000" dir="5400000" sy="-100000" algn="bl" rotWithShape="0"/>
          </a:effectLst>
        </p:spPr>
        <p:txBody>
          <a:bodyPr lIns="91439" tIns="45719" rIns="91439" bIns="45719" anchor="t"/>
          <a:lstStyle/>
          <a:p>
            <a:endParaRPr/>
          </a:p>
        </p:txBody>
      </p:sp>
      <p:sp>
        <p:nvSpPr>
          <p:cNvPr id="79" name="Title Text"/>
          <p:cNvSpPr txBox="1">
            <a:spLocks noGrp="1"/>
          </p:cNvSpPr>
          <p:nvPr>
            <p:ph type="title"/>
          </p:nvPr>
        </p:nvSpPr>
        <p:spPr>
          <a:xfrm>
            <a:off x="1270000" y="7366000"/>
            <a:ext cx="10464800" cy="1701800"/>
          </a:xfrm>
          <a:prstGeom prst="rect">
            <a:avLst/>
          </a:prstGeom>
        </p:spPr>
        <p:txBody>
          <a:bodyPr/>
          <a:lstStyle/>
          <a:p>
            <a:r>
              <a:t>Title Text</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rPr/>
              <a:pPr/>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1270000" y="1270000"/>
            <a:ext cx="10464800" cy="7213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1270000" y="254000"/>
            <a:ext cx="10464800" cy="2438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r>
              <a:t>Title Text</a:t>
            </a:r>
          </a:p>
        </p:txBody>
      </p:sp>
      <p:sp>
        <p:nvSpPr>
          <p:cNvPr id="4" name="Slide Number"/>
          <p:cNvSpPr txBox="1">
            <a:spLocks noGrp="1"/>
          </p:cNvSpPr>
          <p:nvPr>
            <p:ph type="sldNum" sz="quarter" idx="2"/>
          </p:nvPr>
        </p:nvSpPr>
        <p:spPr>
          <a:xfrm>
            <a:off x="6324600" y="9258300"/>
            <a:ext cx="342900" cy="368300"/>
          </a:xfrm>
          <a:prstGeom prst="rect">
            <a:avLst/>
          </a:prstGeom>
          <a:ln w="12700">
            <a:miter lim="400000"/>
          </a:ln>
        </p:spPr>
        <p:txBody>
          <a:bodyPr wrap="none" lIns="50800" tIns="50800" rIns="50800" bIns="50800">
            <a:spAutoFit/>
          </a:bodyPr>
          <a:lstStyle>
            <a:lvl1pPr algn="ctr" defTabSz="584200">
              <a:defRPr sz="1800">
                <a:solidFill>
                  <a:srgbClr val="FFFFFF"/>
                </a:solidFill>
                <a:latin typeface="+mn-lt"/>
                <a:ea typeface="+mn-ea"/>
                <a:cs typeface="+mn-cs"/>
                <a:sym typeface="Gill Sans"/>
              </a:defRPr>
            </a:lvl1pPr>
          </a:lstStyle>
          <a:p>
            <a:fld id="{86CB4B4D-7CA3-9044-876B-883B54F8677D}" type="slidenum">
              <a:rPr/>
              <a:pPr/>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spd="med"/>
  <p:txStyles>
    <p:titleStyle>
      <a:lvl1pPr marL="0" marR="0" indent="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sz="8400" b="0" i="0" u="none" strike="noStrike" cap="none" spc="0" baseline="0">
          <a:solidFill>
            <a:srgbClr val="FFFFFF"/>
          </a:solidFill>
          <a:uFillTx/>
          <a:latin typeface="+mn-lt"/>
          <a:ea typeface="+mn-ea"/>
          <a:cs typeface="+mn-cs"/>
          <a:sym typeface="Gill Sans"/>
        </a:defRPr>
      </a:lvl9pPr>
    </p:titleStyle>
    <p:bodyStyle>
      <a:lvl1pPr marL="889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1pPr>
      <a:lvl2pPr marL="13335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2pPr>
      <a:lvl3pPr marL="1778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3pPr>
      <a:lvl4pPr marL="22225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4pPr>
      <a:lvl5pPr marL="26670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5pPr>
      <a:lvl6pPr marL="30226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6pPr>
      <a:lvl7pPr marL="33782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7pPr>
      <a:lvl8pPr marL="37338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8pPr>
      <a:lvl9pPr marL="4089400" marR="0" indent="-571500" algn="l" defTabSz="584200" rtl="0" latinLnBrk="0">
        <a:lnSpc>
          <a:spcPct val="100000"/>
        </a:lnSpc>
        <a:spcBef>
          <a:spcPts val="4800"/>
        </a:spcBef>
        <a:spcAft>
          <a:spcPts val="0"/>
        </a:spcAft>
        <a:buClrTx/>
        <a:buSzPct val="171000"/>
        <a:buFontTx/>
        <a:buChar char="•"/>
        <a:tabLst/>
        <a:defRPr sz="4200" b="0" i="0" u="none" strike="noStrike" cap="none" spc="0" baseline="0">
          <a:solidFill>
            <a:srgbClr val="FFFFFF"/>
          </a:solidFill>
          <a:uFillTx/>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pauloborba.cin.ufpe.b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Alan_Kay"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l.acm.org/citation.cfm?id=3203100"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doi.acm.org/10.1145/3041765.3041769"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hyperlink" Target="http://pauloborba.cin.ufpe.br"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pauloborba.cin.ufpe.br"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hyperlink" Target="http://pauloborba.cin.ufpe.br"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3" Type="http://schemas.openxmlformats.org/officeDocument/2006/relationships/hyperlink" Target="http://www.saasbook.info/" TargetMode="External"/><Relationship Id="rId2" Type="http://schemas.openxmlformats.org/officeDocument/2006/relationships/hyperlink" Target="http://mel-meow.com/uma-longa-noite-aprendendo/" TargetMode="External"/><Relationship Id="rId1" Type="http://schemas.openxmlformats.org/officeDocument/2006/relationships/slideLayout" Target="../slideLayouts/slideLayout2.xml"/><Relationship Id="rId5" Type="http://schemas.openxmlformats.org/officeDocument/2006/relationships/hyperlink" Target="https://www.youtube.com/watch?v=F01JmJGJ9n8&amp;feature=youtu.be" TargetMode="External"/><Relationship Id="rId4" Type="http://schemas.openxmlformats.org/officeDocument/2006/relationships/hyperlink" Target="http://www.acm.org/about/se-cod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scientificamerican.com/article.cfm?id=softwares-dirty-little-secret" TargetMode="External"/><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hyperlink" Target="http://www.scientificamerican.com/article.cfm?id=softwares-dirty-little-secret"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ilviarangel.wix.com/fotografa" TargetMode="External"/><Relationship Id="rId5" Type="http://schemas.openxmlformats.org/officeDocument/2006/relationships/image" Target="../media/image3.tiff"/><Relationship Id="rId4" Type="http://schemas.openxmlformats.org/officeDocument/2006/relationships/hyperlink" Target="http://www.home-dzine.co.za/diy/diy-doghouse.ht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http://transmissionsmedia.com/the-inexplicable-precision-in-the-construction-of-the-great-pyramid-at-giz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26" name="Software and systems engineering"/>
          <p:cNvSpPr txBox="1">
            <a:spLocks noGrp="1"/>
          </p:cNvSpPr>
          <p:nvPr>
            <p:ph type="ctrTitle"/>
          </p:nvPr>
        </p:nvSpPr>
        <p:spPr>
          <a:prstGeom prst="rect">
            <a:avLst/>
          </a:prstGeom>
        </p:spPr>
        <p:txBody>
          <a:bodyPr>
            <a:normAutofit/>
          </a:bodyPr>
          <a:lstStyle/>
          <a:p>
            <a:r>
              <a:rPr>
                <a:solidFill>
                  <a:schemeClr val="tx1"/>
                </a:solidFill>
              </a:rPr>
              <a:t>Software </a:t>
            </a:r>
            <a:r>
              <a:rPr>
                <a:solidFill>
                  <a:schemeClr val="tx1"/>
                </a:solidFill>
              </a:rPr>
              <a:t>and </a:t>
            </a:r>
            <a:r>
              <a:rPr lang="en-US" dirty="0" smtClean="0">
                <a:solidFill>
                  <a:schemeClr val="tx1"/>
                </a:solidFill>
              </a:rPr>
              <a:t>S</a:t>
            </a:r>
            <a:r>
              <a:rPr smtClean="0">
                <a:solidFill>
                  <a:schemeClr val="tx1"/>
                </a:solidFill>
              </a:rPr>
              <a:t>ystems </a:t>
            </a:r>
            <a:r>
              <a:rPr lang="en-US" dirty="0" smtClean="0">
                <a:solidFill>
                  <a:schemeClr val="tx1"/>
                </a:solidFill>
              </a:rPr>
              <a:t>E</a:t>
            </a:r>
            <a:r>
              <a:rPr smtClean="0">
                <a:solidFill>
                  <a:schemeClr val="tx1"/>
                </a:solidFill>
              </a:rPr>
              <a:t>ngineering</a:t>
            </a:r>
            <a:endParaRPr>
              <a:solidFill>
                <a:schemeClr val="tx1"/>
              </a:solidFill>
            </a:endParaRPr>
          </a:p>
        </p:txBody>
      </p:sp>
      <p:sp>
        <p:nvSpPr>
          <p:cNvPr id="227" name="Paulo Borba…"/>
          <p:cNvSpPr txBox="1">
            <a:spLocks noGrp="1"/>
          </p:cNvSpPr>
          <p:nvPr>
            <p:ph type="subTitle" sz="quarter" idx="1"/>
          </p:nvPr>
        </p:nvSpPr>
        <p:spPr>
          <a:xfrm>
            <a:off x="1215988" y="5591180"/>
            <a:ext cx="10464800" cy="1816100"/>
          </a:xfrm>
          <a:prstGeom prst="rect">
            <a:avLst/>
          </a:prstGeom>
        </p:spPr>
        <p:txBody>
          <a:bodyPr/>
          <a:lstStyle/>
          <a:p>
            <a:r>
              <a:rPr lang="en-US" dirty="0" smtClean="0">
                <a:solidFill>
                  <a:schemeClr val="tx1"/>
                </a:solidFill>
              </a:rPr>
              <a:t>Marcelo </a:t>
            </a:r>
            <a:r>
              <a:rPr lang="en-US" dirty="0" err="1" smtClean="0">
                <a:solidFill>
                  <a:schemeClr val="tx1"/>
                </a:solidFill>
              </a:rPr>
              <a:t>d’Amorim</a:t>
            </a:r>
            <a:endParaRPr>
              <a:solidFill>
                <a:schemeClr val="tx1"/>
              </a:solidFill>
            </a:endParaRPr>
          </a:p>
          <a:p>
            <a:r>
              <a:rPr>
                <a:solidFill>
                  <a:schemeClr val="tx1"/>
                </a:solidFill>
              </a:rPr>
              <a:t>Federal University of Pernambuco</a:t>
            </a:r>
          </a:p>
        </p:txBody>
      </p:sp>
      <p:sp>
        <p:nvSpPr>
          <p:cNvPr id="228" name="pauloborba.cin.ufpe.br"/>
          <p:cNvSpPr txBox="1"/>
          <p:nvPr/>
        </p:nvSpPr>
        <p:spPr>
          <a:xfrm>
            <a:off x="2578100" y="8833826"/>
            <a:ext cx="7848600" cy="482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defTabSz="584200">
              <a:defRPr sz="2400" b="1" u="sng">
                <a:solidFill>
                  <a:srgbClr val="F3F9F6"/>
                </a:solidFill>
                <a:latin typeface="Courier New"/>
                <a:ea typeface="Courier New"/>
                <a:cs typeface="Courier New"/>
                <a:sym typeface="Courier New"/>
                <a:hlinkClick r:id="rId2"/>
              </a:defRPr>
            </a:lvl1pPr>
          </a:lstStyle>
          <a:p>
            <a:pPr>
              <a:defRPr u="none"/>
            </a:pPr>
            <a:r>
              <a:rPr lang="en-US" u="sng" dirty="0" smtClean="0">
                <a:hlinkClick r:id="rId2"/>
              </a:rPr>
              <a:t>www.cin.ufpe.br/~damorim</a:t>
            </a:r>
            <a:endParaRPr u="sng">
              <a:hlinkClick r:id="rId2"/>
            </a:endParaRPr>
          </a:p>
        </p:txBody>
      </p:sp>
      <p:sp>
        <p:nvSpPr>
          <p:cNvPr id="5" name="CaixaDeTexto 4"/>
          <p:cNvSpPr txBox="1"/>
          <p:nvPr/>
        </p:nvSpPr>
        <p:spPr>
          <a:xfrm>
            <a:off x="72980" y="19016"/>
            <a:ext cx="7683194"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smtClean="0">
                <a:ln>
                  <a:noFill/>
                </a:ln>
                <a:solidFill>
                  <a:srgbClr val="FFFFFF"/>
                </a:solidFill>
                <a:effectLst/>
                <a:uFillTx/>
                <a:latin typeface="+mn-lt"/>
                <a:ea typeface="Helvetica"/>
                <a:cs typeface="Helvetica"/>
                <a:sym typeface="Helvetica"/>
              </a:rPr>
              <a:t>* Slides based on the material published by Paulo </a:t>
            </a:r>
            <a:r>
              <a:rPr kumimoji="0" lang="en-US" sz="1200" b="0" i="0" u="none" strike="noStrike" cap="none" spc="0" normalizeH="0" baseline="0" dirty="0" err="1" smtClean="0">
                <a:ln>
                  <a:noFill/>
                </a:ln>
                <a:solidFill>
                  <a:srgbClr val="FFFFFF"/>
                </a:solidFill>
                <a:effectLst/>
                <a:uFillTx/>
                <a:latin typeface="+mn-lt"/>
                <a:ea typeface="Helvetica"/>
                <a:cs typeface="Helvetica"/>
                <a:sym typeface="Helvetica"/>
              </a:rPr>
              <a:t>Borba</a:t>
            </a:r>
            <a:r>
              <a:rPr kumimoji="0" lang="en-US" sz="1200" b="0" i="0" u="none" strike="noStrike" cap="none" spc="0" normalizeH="0" baseline="0" dirty="0" smtClean="0">
                <a:ln>
                  <a:noFill/>
                </a:ln>
                <a:solidFill>
                  <a:srgbClr val="FFFFFF"/>
                </a:solidFill>
                <a:effectLst/>
                <a:uFillTx/>
                <a:latin typeface="+mn-lt"/>
                <a:ea typeface="Helvetica"/>
                <a:cs typeface="Helvetica"/>
                <a:sym typeface="Helvetica"/>
              </a:rPr>
              <a:t> (phmb@cin.ufpe.br) under </a:t>
            </a:r>
            <a:r>
              <a:rPr kumimoji="0" lang="en-US" sz="1200" b="0" i="0" u="none" strike="noStrike" cap="none" spc="0" normalizeH="0" baseline="0" dirty="0" smtClean="0">
                <a:ln>
                  <a:noFill/>
                </a:ln>
                <a:solidFill>
                  <a:srgbClr val="FFFFFF"/>
                </a:solidFill>
                <a:effectLst/>
                <a:uFillTx/>
                <a:latin typeface="Helvetica"/>
                <a:ea typeface="Helvetica"/>
                <a:cs typeface="Helvetica"/>
                <a:sym typeface="Helvetica"/>
              </a:rPr>
              <a:t>Creative</a:t>
            </a:r>
            <a:r>
              <a:rPr kumimoji="0" lang="en-US" sz="1200" b="0" i="0" u="none" strike="noStrike" cap="none" spc="0" normalizeH="0" dirty="0" smtClean="0">
                <a:ln>
                  <a:noFill/>
                </a:ln>
                <a:solidFill>
                  <a:srgbClr val="FFFFFF"/>
                </a:solidFill>
                <a:effectLst/>
                <a:uFillTx/>
                <a:latin typeface="Helvetica"/>
                <a:ea typeface="Helvetica"/>
                <a:cs typeface="Helvetica"/>
                <a:sym typeface="Helvetica"/>
              </a:rPr>
              <a:t> Commons license</a:t>
            </a:r>
            <a:endParaRPr kumimoji="0" lang="pt-BR" sz="1200" b="0" i="0" u="none" strike="noStrike" cap="none" spc="0" normalizeH="0" baseline="0" dirty="0">
              <a:ln>
                <a:noFill/>
              </a:ln>
              <a:solidFill>
                <a:srgbClr val="FFFFFF"/>
              </a:solidFill>
              <a:effectLst/>
              <a:uFillTx/>
              <a:latin typeface="Helvetica"/>
              <a:ea typeface="Helvetica"/>
              <a:cs typeface="Helvetica"/>
              <a:sym typeface="Helvetica"/>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71" name="Most software today is very much like an Egyptian pyramid with millions of bricks piled on top of each other, with no structural integrity, but just done by brute force and thousands of slaves.…"/>
          <p:cNvSpPr txBox="1">
            <a:spLocks noGrp="1"/>
          </p:cNvSpPr>
          <p:nvPr>
            <p:ph type="title"/>
          </p:nvPr>
        </p:nvSpPr>
        <p:spPr>
          <a:xfrm>
            <a:off x="1104900" y="754409"/>
            <a:ext cx="10445949" cy="8244782"/>
          </a:xfrm>
          <a:prstGeom prst="rect">
            <a:avLst/>
          </a:prstGeom>
        </p:spPr>
        <p:txBody>
          <a:bodyPr/>
          <a:lstStyle/>
          <a:p>
            <a:pPr>
              <a:defRPr sz="6000"/>
            </a:pPr>
            <a:r>
              <a:rPr>
                <a:solidFill>
                  <a:schemeClr val="tx1"/>
                </a:solidFill>
              </a:rPr>
              <a:t>Most software today is very much like an Egyptian pyramid with millions of bricks piled on top of each other, with no structural integrity, but just done by brute force and thousands of slaves.</a:t>
            </a:r>
          </a:p>
          <a:p>
            <a:pPr algn="r">
              <a:defRPr sz="4400"/>
            </a:pPr>
            <a:r>
              <a:rPr>
                <a:solidFill>
                  <a:schemeClr val="tx1"/>
                </a:solidFill>
              </a:rPr>
              <a:t>Alan Kay</a:t>
            </a:r>
          </a:p>
          <a:p>
            <a:pPr algn="r">
              <a:defRPr sz="2200"/>
            </a:pPr>
            <a:r>
              <a:rPr u="sng">
                <a:solidFill>
                  <a:schemeClr val="tx1"/>
                </a:solidFill>
                <a:hlinkClick r:id="rId3"/>
              </a:rPr>
              <a:t>http://en.wikipedia.org/wiki/Alan_Kay</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pic>
        <p:nvPicPr>
          <p:cNvPr id="275" name="Screen Shot 2019-02-13 at 11.39.57.png" descr="Screen Shot 2019-02-13 at 11.39.57.png"/>
          <p:cNvPicPr>
            <a:picLocks noChangeAspect="1"/>
          </p:cNvPicPr>
          <p:nvPr/>
        </p:nvPicPr>
        <p:blipFill>
          <a:blip r:embed="rId3">
            <a:extLst/>
          </a:blip>
          <a:stretch>
            <a:fillRect/>
          </a:stretch>
        </p:blipFill>
        <p:spPr>
          <a:xfrm>
            <a:off x="337059" y="3769841"/>
            <a:ext cx="12330682" cy="2213918"/>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79" name="focus…"/>
          <p:cNvSpPr txBox="1">
            <a:spLocks noGrp="1"/>
          </p:cNvSpPr>
          <p:nvPr>
            <p:ph type="title"/>
          </p:nvPr>
        </p:nvSpPr>
        <p:spPr>
          <a:xfrm>
            <a:off x="1270000" y="2199430"/>
            <a:ext cx="10464800" cy="5354740"/>
          </a:xfrm>
          <a:prstGeom prst="rect">
            <a:avLst/>
          </a:prstGeom>
        </p:spPr>
        <p:txBody>
          <a:bodyPr/>
          <a:lstStyle/>
          <a:p>
            <a:r>
              <a:rPr>
                <a:solidFill>
                  <a:schemeClr val="tx1"/>
                </a:solidFill>
              </a:rPr>
              <a:t>focus </a:t>
            </a:r>
          </a:p>
          <a:p>
            <a:r>
              <a:rPr>
                <a:solidFill>
                  <a:schemeClr val="tx1"/>
                </a:solidFill>
              </a:rPr>
              <a:t>on how to do it?</a:t>
            </a:r>
          </a:p>
          <a:p>
            <a:r>
              <a:rPr>
                <a:solidFill>
                  <a:schemeClr val="tx1"/>
                </a:solidFill>
              </a:rPr>
              <a:t>vs</a:t>
            </a:r>
          </a:p>
          <a:p>
            <a:r>
              <a:rPr>
                <a:solidFill>
                  <a:schemeClr val="tx1"/>
                </a:solidFill>
              </a:rPr>
              <a:t>on how to do it </a:t>
            </a:r>
            <a:r>
              <a:rPr>
                <a:solidFill>
                  <a:schemeClr val="tx1"/>
                </a:solidFill>
              </a:rPr>
              <a:t>right</a:t>
            </a:r>
            <a:r>
              <a:rPr>
                <a:solidFill>
                  <a:schemeClr val="tx1"/>
                </a:solidFill>
              </a:rPr>
              <a:t>?</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83" name="Should we be concerned that we might be viewed as an over- paid, over-privileged elite that does not care enough about the damage that our work can cause?"/>
          <p:cNvSpPr txBox="1">
            <a:spLocks noGrp="1"/>
          </p:cNvSpPr>
          <p:nvPr>
            <p:ph type="title"/>
          </p:nvPr>
        </p:nvSpPr>
        <p:spPr>
          <a:xfrm>
            <a:off x="1270000" y="1996734"/>
            <a:ext cx="10464800" cy="5760132"/>
          </a:xfrm>
          <a:prstGeom prst="rect">
            <a:avLst/>
          </a:prstGeom>
        </p:spPr>
        <p:txBody>
          <a:bodyPr/>
          <a:lstStyle/>
          <a:p>
            <a:pPr>
              <a:defRPr sz="6200"/>
            </a:pPr>
            <a:r>
              <a:rPr>
                <a:solidFill>
                  <a:schemeClr val="tx1"/>
                </a:solidFill>
              </a:rPr>
              <a:t>Should we be concerned that we might be viewed as </a:t>
            </a:r>
            <a:r>
              <a:rPr>
                <a:solidFill>
                  <a:schemeClr val="tx1"/>
                </a:solidFill>
              </a:rPr>
              <a:t>an </a:t>
            </a:r>
            <a:r>
              <a:rPr smtClean="0">
                <a:solidFill>
                  <a:schemeClr val="tx1"/>
                </a:solidFill>
              </a:rPr>
              <a:t>over-paid</a:t>
            </a:r>
            <a:r>
              <a:rPr>
                <a:solidFill>
                  <a:schemeClr val="tx1"/>
                </a:solidFill>
              </a:rPr>
              <a:t>, over-privileged </a:t>
            </a:r>
            <a:r>
              <a:rPr>
                <a:solidFill>
                  <a:schemeClr val="tx1"/>
                </a:solidFill>
              </a:rPr>
              <a:t>elite</a:t>
            </a:r>
            <a:r>
              <a:rPr>
                <a:solidFill>
                  <a:schemeClr val="tx1"/>
                </a:solidFill>
              </a:rPr>
              <a:t> that </a:t>
            </a:r>
            <a:r>
              <a:rPr>
                <a:solidFill>
                  <a:schemeClr val="tx1"/>
                </a:solidFill>
              </a:rPr>
              <a:t>does not care</a:t>
            </a:r>
            <a:r>
              <a:rPr>
                <a:solidFill>
                  <a:schemeClr val="tx1"/>
                </a:solidFill>
              </a:rPr>
              <a:t> enough about the </a:t>
            </a:r>
            <a:r>
              <a:rPr>
                <a:solidFill>
                  <a:schemeClr val="tx1"/>
                </a:solidFill>
              </a:rPr>
              <a:t>damage</a:t>
            </a:r>
            <a:r>
              <a:rPr>
                <a:solidFill>
                  <a:schemeClr val="tx1"/>
                </a:solidFill>
              </a:rPr>
              <a:t> that our work can cause?</a:t>
            </a:r>
          </a:p>
        </p:txBody>
      </p:sp>
      <p:sp>
        <p:nvSpPr>
          <p:cNvPr id="284" name="Be Gracious. Leon J. Osterweil.…"/>
          <p:cNvSpPr txBox="1"/>
          <p:nvPr/>
        </p:nvSpPr>
        <p:spPr>
          <a:xfrm>
            <a:off x="7239147" y="7757207"/>
            <a:ext cx="5497811" cy="952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spcBef>
                <a:spcPts val="800"/>
              </a:spcBef>
              <a:defRPr sz="2900">
                <a:solidFill>
                  <a:srgbClr val="FFFFFF"/>
                </a:solidFill>
              </a:defRPr>
            </a:pPr>
            <a:r>
              <a:t>Be Gracious. Leon J. Osterweil. </a:t>
            </a:r>
          </a:p>
          <a:p>
            <a:pPr>
              <a:defRPr sz="2000">
                <a:solidFill>
                  <a:srgbClr val="FFFFFF"/>
                </a:solidFill>
              </a:defRPr>
            </a:pPr>
            <a:r>
              <a:rPr u="sng">
                <a:hlinkClick r:id="rId3"/>
              </a:rPr>
              <a:t>https://dl.acm.org/citation.cfm?id=3203100</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88" name="Ultimately, we need to assure ourselves and our society that our software has been made as sound and robust as feasible so that failures are not attributable to our own carelessness, recklessness, or laziness."/>
          <p:cNvSpPr txBox="1">
            <a:spLocks noGrp="1"/>
          </p:cNvSpPr>
          <p:nvPr>
            <p:ph type="title"/>
          </p:nvPr>
        </p:nvSpPr>
        <p:spPr>
          <a:xfrm>
            <a:off x="1270000" y="2330142"/>
            <a:ext cx="10464800" cy="5093316"/>
          </a:xfrm>
          <a:prstGeom prst="rect">
            <a:avLst/>
          </a:prstGeom>
        </p:spPr>
        <p:txBody>
          <a:bodyPr/>
          <a:lstStyle/>
          <a:p>
            <a:pPr>
              <a:defRPr sz="5300"/>
            </a:pPr>
            <a:r>
              <a:rPr>
                <a:solidFill>
                  <a:schemeClr val="tx1"/>
                </a:solidFill>
              </a:rPr>
              <a:t>Ultimately, we need to assure ourselves and our society that our software has been made </a:t>
            </a:r>
            <a:r>
              <a:rPr>
                <a:solidFill>
                  <a:schemeClr val="tx1"/>
                </a:solidFill>
              </a:rPr>
              <a:t>as sound and robust as feasible</a:t>
            </a:r>
            <a:r>
              <a:rPr>
                <a:solidFill>
                  <a:schemeClr val="tx1"/>
                </a:solidFill>
              </a:rPr>
              <a:t> so that failures are not attributable to our own carelessness, recklessness, or laziness.</a:t>
            </a:r>
          </a:p>
        </p:txBody>
      </p:sp>
      <p:sp>
        <p:nvSpPr>
          <p:cNvPr id="289" name="Your Software Dwells in the House of Tomorrow, Too.…"/>
          <p:cNvSpPr txBox="1"/>
          <p:nvPr/>
        </p:nvSpPr>
        <p:spPr>
          <a:xfrm>
            <a:off x="6204909" y="7839094"/>
            <a:ext cx="6834089" cy="1219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spcBef>
                <a:spcPts val="700"/>
              </a:spcBef>
              <a:defRPr sz="2200">
                <a:solidFill>
                  <a:srgbClr val="FFFFFF"/>
                </a:solidFill>
              </a:defRPr>
            </a:pPr>
            <a:r>
              <a:t>Your Software Dwells in the House of Tomorrow, Too. </a:t>
            </a:r>
          </a:p>
          <a:p>
            <a:pPr>
              <a:spcBef>
                <a:spcPts val="700"/>
              </a:spcBef>
              <a:defRPr sz="2200">
                <a:solidFill>
                  <a:srgbClr val="FFFFFF"/>
                </a:solidFill>
              </a:defRPr>
            </a:pPr>
            <a:r>
              <a:t>Leon J. Osterweil.</a:t>
            </a:r>
            <a:endParaRPr sz="1600">
              <a:latin typeface="Times Roman"/>
              <a:ea typeface="Times Roman"/>
              <a:cs typeface="Times Roman"/>
              <a:sym typeface="Times Roman"/>
            </a:endParaRPr>
          </a:p>
          <a:p>
            <a:pPr>
              <a:defRPr sz="1800">
                <a:solidFill>
                  <a:srgbClr val="FFFFFF"/>
                </a:solidFill>
              </a:defRPr>
            </a:pPr>
            <a:r>
              <a:rPr u="sng">
                <a:hlinkClick r:id="rId3"/>
              </a:rPr>
              <a:t>http://doi.acm.org/10.1145/3041765.3041769</a:t>
            </a:r>
            <a:r>
              <a:t>,</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93" name="So our main goal is…"/>
          <p:cNvSpPr txBox="1">
            <a:spLocks noGrp="1"/>
          </p:cNvSpPr>
          <p:nvPr>
            <p:ph type="title"/>
          </p:nvPr>
        </p:nvSpPr>
        <p:spPr>
          <a:prstGeom prst="rect">
            <a:avLst/>
          </a:prstGeom>
        </p:spPr>
        <p:txBody>
          <a:bodyPr/>
          <a:lstStyle>
            <a:lvl1pPr>
              <a:defRPr sz="8400"/>
            </a:lvl1pPr>
          </a:lstStyle>
          <a:p>
            <a:r>
              <a:rPr>
                <a:solidFill>
                  <a:schemeClr val="tx1"/>
                </a:solidFill>
              </a:rPr>
              <a:t>So our main goal is…</a:t>
            </a:r>
          </a:p>
        </p:txBody>
      </p:sp>
      <p:sp>
        <p:nvSpPr>
          <p:cNvPr id="294" name="Software and systems quality…"/>
          <p:cNvSpPr txBox="1">
            <a:spLocks noGrp="1"/>
          </p:cNvSpPr>
          <p:nvPr>
            <p:ph type="body" idx="1"/>
          </p:nvPr>
        </p:nvSpPr>
        <p:spPr>
          <a:xfrm>
            <a:off x="952500" y="2597150"/>
            <a:ext cx="11622130" cy="6286500"/>
          </a:xfrm>
          <a:prstGeom prst="rect">
            <a:avLst/>
          </a:prstGeom>
        </p:spPr>
        <p:txBody>
          <a:bodyPr>
            <a:normAutofit fontScale="92500"/>
          </a:bodyPr>
          <a:lstStyle/>
          <a:p>
            <a:pPr marL="783723" indent="-783723">
              <a:defRPr sz="6700"/>
            </a:pPr>
            <a:r>
              <a:rPr>
                <a:solidFill>
                  <a:schemeClr val="tx1"/>
                </a:solidFill>
              </a:rPr>
              <a:t>Software and systems </a:t>
            </a:r>
            <a:r>
              <a:rPr>
                <a:solidFill>
                  <a:schemeClr val="tx1"/>
                </a:solidFill>
              </a:rPr>
              <a:t>quality</a:t>
            </a:r>
          </a:p>
          <a:p>
            <a:pPr marL="783723" indent="-783723">
              <a:defRPr sz="6700"/>
            </a:pPr>
            <a:r>
              <a:rPr>
                <a:solidFill>
                  <a:schemeClr val="tx1"/>
                </a:solidFill>
              </a:rPr>
              <a:t>Software and systems development and operation </a:t>
            </a:r>
            <a:r>
              <a:rPr>
                <a:solidFill>
                  <a:schemeClr val="tx1"/>
                </a:solidFill>
              </a:rPr>
              <a:t>productivity</a:t>
            </a:r>
          </a:p>
          <a:p>
            <a:pPr marL="1988552" lvl="3" indent="-655052">
              <a:defRPr sz="5600"/>
            </a:pPr>
            <a:r>
              <a:rPr>
                <a:solidFill>
                  <a:schemeClr val="tx1"/>
                </a:solidFill>
              </a:rPr>
              <a:t>costs and deadlines</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26" name="Software and systems engineering"/>
          <p:cNvSpPr txBox="1">
            <a:spLocks noGrp="1"/>
          </p:cNvSpPr>
          <p:nvPr>
            <p:ph type="ctrTitle"/>
          </p:nvPr>
        </p:nvSpPr>
        <p:spPr>
          <a:prstGeom prst="rect">
            <a:avLst/>
          </a:prstGeom>
        </p:spPr>
        <p:txBody>
          <a:bodyPr>
            <a:normAutofit/>
          </a:bodyPr>
          <a:lstStyle/>
          <a:p>
            <a:r>
              <a:rPr>
                <a:solidFill>
                  <a:schemeClr val="tx1"/>
                </a:solidFill>
              </a:rPr>
              <a:t>Software </a:t>
            </a:r>
            <a:r>
              <a:rPr>
                <a:solidFill>
                  <a:schemeClr val="tx1"/>
                </a:solidFill>
              </a:rPr>
              <a:t>and </a:t>
            </a:r>
            <a:r>
              <a:rPr lang="en-US" dirty="0" smtClean="0">
                <a:solidFill>
                  <a:schemeClr val="tx1"/>
                </a:solidFill>
              </a:rPr>
              <a:t>S</a:t>
            </a:r>
            <a:r>
              <a:rPr smtClean="0">
                <a:solidFill>
                  <a:schemeClr val="tx1"/>
                </a:solidFill>
              </a:rPr>
              <a:t>ystems </a:t>
            </a:r>
            <a:r>
              <a:rPr lang="en-US" dirty="0" smtClean="0">
                <a:solidFill>
                  <a:schemeClr val="tx1"/>
                </a:solidFill>
              </a:rPr>
              <a:t>E</a:t>
            </a:r>
            <a:r>
              <a:rPr smtClean="0">
                <a:solidFill>
                  <a:schemeClr val="tx1"/>
                </a:solidFill>
              </a:rPr>
              <a:t>ngineering</a:t>
            </a:r>
            <a:endParaRPr>
              <a:solidFill>
                <a:schemeClr val="tx1"/>
              </a:solidFill>
            </a:endParaRPr>
          </a:p>
        </p:txBody>
      </p:sp>
      <p:sp>
        <p:nvSpPr>
          <p:cNvPr id="227" name="Paulo Borba…"/>
          <p:cNvSpPr txBox="1">
            <a:spLocks noGrp="1"/>
          </p:cNvSpPr>
          <p:nvPr>
            <p:ph type="subTitle" sz="quarter" idx="1"/>
          </p:nvPr>
        </p:nvSpPr>
        <p:spPr>
          <a:xfrm>
            <a:off x="1215988" y="5591180"/>
            <a:ext cx="10464800" cy="1816100"/>
          </a:xfrm>
          <a:prstGeom prst="rect">
            <a:avLst/>
          </a:prstGeom>
        </p:spPr>
        <p:txBody>
          <a:bodyPr/>
          <a:lstStyle/>
          <a:p>
            <a:r>
              <a:rPr lang="en-US" dirty="0" smtClean="0">
                <a:solidFill>
                  <a:schemeClr val="tx1"/>
                </a:solidFill>
              </a:rPr>
              <a:t>Marcelo </a:t>
            </a:r>
            <a:r>
              <a:rPr lang="en-US" dirty="0" err="1" smtClean="0">
                <a:solidFill>
                  <a:schemeClr val="tx1"/>
                </a:solidFill>
              </a:rPr>
              <a:t>d’Amorim</a:t>
            </a:r>
            <a:endParaRPr>
              <a:solidFill>
                <a:schemeClr val="tx1"/>
              </a:solidFill>
            </a:endParaRPr>
          </a:p>
          <a:p>
            <a:r>
              <a:rPr>
                <a:solidFill>
                  <a:schemeClr val="tx1"/>
                </a:solidFill>
              </a:rPr>
              <a:t>Federal University of Pernambuco</a:t>
            </a:r>
          </a:p>
        </p:txBody>
      </p:sp>
      <p:sp>
        <p:nvSpPr>
          <p:cNvPr id="228" name="pauloborba.cin.ufpe.br"/>
          <p:cNvSpPr txBox="1"/>
          <p:nvPr/>
        </p:nvSpPr>
        <p:spPr>
          <a:xfrm>
            <a:off x="2578100" y="8833826"/>
            <a:ext cx="7848600" cy="482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defTabSz="584200">
              <a:defRPr sz="2400" b="1" u="sng">
                <a:solidFill>
                  <a:srgbClr val="F3F9F6"/>
                </a:solidFill>
                <a:latin typeface="Courier New"/>
                <a:ea typeface="Courier New"/>
                <a:cs typeface="Courier New"/>
                <a:sym typeface="Courier New"/>
                <a:hlinkClick r:id="rId2"/>
              </a:defRPr>
            </a:lvl1pPr>
          </a:lstStyle>
          <a:p>
            <a:pPr>
              <a:defRPr u="none"/>
            </a:pPr>
            <a:r>
              <a:rPr lang="en-US" u="sng" dirty="0" smtClean="0">
                <a:hlinkClick r:id="rId2"/>
              </a:rPr>
              <a:t>www.cin.ufpe.br/~damorim</a:t>
            </a:r>
            <a:endParaRPr u="sng">
              <a:hlinkClick r:id="rId2"/>
            </a:endParaRPr>
          </a:p>
        </p:txBody>
      </p:sp>
      <p:sp>
        <p:nvSpPr>
          <p:cNvPr id="5" name="CaixaDeTexto 4"/>
          <p:cNvSpPr txBox="1"/>
          <p:nvPr/>
        </p:nvSpPr>
        <p:spPr>
          <a:xfrm>
            <a:off x="72980" y="19016"/>
            <a:ext cx="7683194"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smtClean="0">
                <a:ln>
                  <a:noFill/>
                </a:ln>
                <a:solidFill>
                  <a:srgbClr val="FFFFFF"/>
                </a:solidFill>
                <a:effectLst/>
                <a:uFillTx/>
                <a:latin typeface="+mn-lt"/>
                <a:ea typeface="Helvetica"/>
                <a:cs typeface="Helvetica"/>
                <a:sym typeface="Helvetica"/>
              </a:rPr>
              <a:t>* Slides based on the material published by Paulo </a:t>
            </a:r>
            <a:r>
              <a:rPr kumimoji="0" lang="en-US" sz="1200" b="0" i="0" u="none" strike="noStrike" cap="none" spc="0" normalizeH="0" baseline="0" dirty="0" err="1" smtClean="0">
                <a:ln>
                  <a:noFill/>
                </a:ln>
                <a:solidFill>
                  <a:srgbClr val="FFFFFF"/>
                </a:solidFill>
                <a:effectLst/>
                <a:uFillTx/>
                <a:latin typeface="+mn-lt"/>
                <a:ea typeface="Helvetica"/>
                <a:cs typeface="Helvetica"/>
                <a:sym typeface="Helvetica"/>
              </a:rPr>
              <a:t>Borba</a:t>
            </a:r>
            <a:r>
              <a:rPr kumimoji="0" lang="en-US" sz="1200" b="0" i="0" u="none" strike="noStrike" cap="none" spc="0" normalizeH="0" baseline="0" dirty="0" smtClean="0">
                <a:ln>
                  <a:noFill/>
                </a:ln>
                <a:solidFill>
                  <a:srgbClr val="FFFFFF"/>
                </a:solidFill>
                <a:effectLst/>
                <a:uFillTx/>
                <a:latin typeface="+mn-lt"/>
                <a:ea typeface="Helvetica"/>
                <a:cs typeface="Helvetica"/>
                <a:sym typeface="Helvetica"/>
              </a:rPr>
              <a:t> (phmb@cin.ufpe.br) under </a:t>
            </a:r>
            <a:r>
              <a:rPr kumimoji="0" lang="en-US" sz="1200" b="0" i="0" u="none" strike="noStrike" cap="none" spc="0" normalizeH="0" baseline="0" dirty="0" smtClean="0">
                <a:ln>
                  <a:noFill/>
                </a:ln>
                <a:solidFill>
                  <a:srgbClr val="FFFFFF"/>
                </a:solidFill>
                <a:effectLst/>
                <a:uFillTx/>
                <a:latin typeface="Helvetica"/>
                <a:ea typeface="Helvetica"/>
                <a:cs typeface="Helvetica"/>
                <a:sym typeface="Helvetica"/>
              </a:rPr>
              <a:t>Creative</a:t>
            </a:r>
            <a:r>
              <a:rPr kumimoji="0" lang="en-US" sz="1200" b="0" i="0" u="none" strike="noStrike" cap="none" spc="0" normalizeH="0" dirty="0" smtClean="0">
                <a:ln>
                  <a:noFill/>
                </a:ln>
                <a:solidFill>
                  <a:srgbClr val="FFFFFF"/>
                </a:solidFill>
                <a:effectLst/>
                <a:uFillTx/>
                <a:latin typeface="Helvetica"/>
                <a:ea typeface="Helvetica"/>
                <a:cs typeface="Helvetica"/>
                <a:sym typeface="Helvetica"/>
              </a:rPr>
              <a:t> Commons license</a:t>
            </a:r>
            <a:endParaRPr kumimoji="0" lang="pt-BR" sz="1200" b="0" i="0" u="none" strike="noStrike" cap="none" spc="0" normalizeH="0" baseline="0" dirty="0">
              <a:ln>
                <a:noFill/>
              </a:ln>
              <a:solidFill>
                <a:srgbClr val="FFFFFF"/>
              </a:solidFill>
              <a:effectLst/>
              <a:uFillTx/>
              <a:latin typeface="Helvetica"/>
              <a:ea typeface="Helvetica"/>
              <a:cs typeface="Helvetica"/>
              <a:sym typeface="Helvetica"/>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00" name="What is the software crisis?"/>
          <p:cNvSpPr txBox="1">
            <a:spLocks noGrp="1"/>
          </p:cNvSpPr>
          <p:nvPr>
            <p:ph type="title"/>
          </p:nvPr>
        </p:nvSpPr>
        <p:spPr>
          <a:prstGeom prst="rect">
            <a:avLst/>
          </a:prstGeom>
        </p:spPr>
        <p:txBody>
          <a:bodyPr/>
          <a:lstStyle/>
          <a:p>
            <a:r>
              <a:rPr>
                <a:solidFill>
                  <a:schemeClr val="tx1"/>
                </a:solidFill>
              </a:rPr>
              <a:t>What is the software crisis?</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02" name="Practical impact of quality and productivity"/>
          <p:cNvSpPr txBox="1">
            <a:spLocks noGrp="1"/>
          </p:cNvSpPr>
          <p:nvPr>
            <p:ph type="title"/>
          </p:nvPr>
        </p:nvSpPr>
        <p:spPr>
          <a:prstGeom prst="rect">
            <a:avLst/>
          </a:prstGeom>
        </p:spPr>
        <p:txBody>
          <a:bodyPr>
            <a:normAutofit fontScale="90000"/>
          </a:bodyPr>
          <a:lstStyle>
            <a:lvl1pPr defTabSz="519937">
              <a:defRPr sz="7119"/>
            </a:lvl1pPr>
          </a:lstStyle>
          <a:p>
            <a:r>
              <a:rPr>
                <a:solidFill>
                  <a:schemeClr val="tx1"/>
                </a:solidFill>
              </a:rPr>
              <a:t>Practical impact of quality and productivity</a:t>
            </a:r>
          </a:p>
        </p:txBody>
      </p:sp>
      <p:sp>
        <p:nvSpPr>
          <p:cNvPr id="303" name="Companies competitiveness…"/>
          <p:cNvSpPr txBox="1">
            <a:spLocks noGrp="1"/>
          </p:cNvSpPr>
          <p:nvPr>
            <p:ph type="body" idx="1"/>
          </p:nvPr>
        </p:nvSpPr>
        <p:spPr>
          <a:prstGeom prst="rect">
            <a:avLst/>
          </a:prstGeom>
        </p:spPr>
        <p:txBody>
          <a:bodyPr/>
          <a:lstStyle/>
          <a:p>
            <a:pPr marL="643355" indent="-643355">
              <a:buChar char="■"/>
              <a:defRPr sz="5500"/>
            </a:pPr>
            <a:r>
              <a:rPr>
                <a:solidFill>
                  <a:schemeClr val="tx1"/>
                </a:solidFill>
              </a:rPr>
              <a:t>Companies competitiveness </a:t>
            </a:r>
          </a:p>
          <a:p>
            <a:pPr marL="643355" indent="-643355">
              <a:buChar char="■"/>
              <a:defRPr sz="5500"/>
            </a:pPr>
            <a:r>
              <a:rPr>
                <a:solidFill>
                  <a:schemeClr val="tx1"/>
                </a:solidFill>
              </a:rPr>
              <a:t>Better and safer products, smaller costs (long term)</a:t>
            </a:r>
          </a:p>
          <a:p>
            <a:pPr marL="643355" indent="-643355">
              <a:buChar char="■"/>
              <a:defRPr sz="5500"/>
            </a:pPr>
            <a:r>
              <a:rPr>
                <a:solidFill>
                  <a:schemeClr val="tx1"/>
                </a:solidFill>
              </a:rPr>
              <a:t>Attraction of new companies to local ecosystems</a:t>
            </a:r>
          </a:p>
          <a:p>
            <a:pPr marL="1087855" lvl="1" indent="-643355">
              <a:spcBef>
                <a:spcPts val="600"/>
              </a:spcBef>
              <a:buClr>
                <a:srgbClr val="009900"/>
              </a:buClr>
              <a:defRPr sz="5500"/>
            </a:pPr>
            <a:r>
              <a:rPr>
                <a:solidFill>
                  <a:schemeClr val="tx1"/>
                </a:solidFill>
              </a:rPr>
              <a:t>investments, more taxes</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07" name="Not always achieved, almost never easy!"/>
          <p:cNvSpPr txBox="1">
            <a:spLocks noGrp="1"/>
          </p:cNvSpPr>
          <p:nvPr>
            <p:ph type="title"/>
          </p:nvPr>
        </p:nvSpPr>
        <p:spPr>
          <a:prstGeom prst="rect">
            <a:avLst/>
          </a:prstGeom>
        </p:spPr>
        <p:txBody>
          <a:bodyPr/>
          <a:lstStyle>
            <a:lvl1pPr>
              <a:defRPr sz="9700">
                <a:solidFill>
                  <a:srgbClr val="FFFDA9"/>
                </a:solidFill>
              </a:defRPr>
            </a:lvl1pPr>
          </a:lstStyle>
          <a:p>
            <a:r>
              <a:rPr>
                <a:solidFill>
                  <a:schemeClr val="tx1"/>
                </a:solidFill>
              </a:rPr>
              <a:t>Not always achieved, almost never easy!</a:t>
            </a:r>
          </a:p>
        </p:txBody>
      </p:sp>
    </p:spTree>
  </p:cSld>
  <p:clrMapOvr>
    <a:masterClrMapping/>
  </p:clrMapOvr>
  <mc:AlternateContent xmlns:mc="http://schemas.openxmlformats.org/markup-compatibility/2006">
    <mc:Choice xmlns="" xmlns:m="http://schemas.openxmlformats.org/officeDocument/2006/math" xmlns:a14="http://schemas.microsoft.com/office/drawing/2010/main" xmlns:p14="http://schemas.microsoft.com/office/powerpoint/2010/main" Requires="p14">
      <p:transition spd="fast" advClick="1" p14:dur="500">
        <p:wipe dir="d"/>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30" name="What is software and systems engineering?"/>
          <p:cNvSpPr txBox="1">
            <a:spLocks noGrp="1"/>
          </p:cNvSpPr>
          <p:nvPr>
            <p:ph type="title"/>
          </p:nvPr>
        </p:nvSpPr>
        <p:spPr>
          <a:xfrm>
            <a:off x="1270000" y="2288496"/>
            <a:ext cx="10464800" cy="5176608"/>
          </a:xfrm>
          <a:prstGeom prst="rect">
            <a:avLst/>
          </a:prstGeom>
        </p:spPr>
        <p:txBody>
          <a:bodyPr/>
          <a:lstStyle/>
          <a:p>
            <a:r>
              <a:rPr>
                <a:solidFill>
                  <a:schemeClr val="tx1"/>
                </a:solidFill>
              </a:rPr>
              <a:t>What is software and systems engineering?</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09" name="Software development issues, (crisis? since 1968!)"/>
          <p:cNvSpPr txBox="1">
            <a:spLocks noGrp="1"/>
          </p:cNvSpPr>
          <p:nvPr>
            <p:ph type="title"/>
          </p:nvPr>
        </p:nvSpPr>
        <p:spPr>
          <a:prstGeom prst="rect">
            <a:avLst/>
          </a:prstGeom>
        </p:spPr>
        <p:txBody>
          <a:bodyPr>
            <a:normAutofit fontScale="90000"/>
          </a:bodyPr>
          <a:lstStyle>
            <a:lvl1pPr defTabSz="519937">
              <a:defRPr sz="7119"/>
            </a:lvl1pPr>
          </a:lstStyle>
          <a:p>
            <a:r>
              <a:rPr>
                <a:solidFill>
                  <a:schemeClr val="tx1"/>
                </a:solidFill>
              </a:rPr>
              <a:t>Software development issues, (crisis? since 1968!)</a:t>
            </a:r>
          </a:p>
        </p:txBody>
      </p:sp>
      <p:sp>
        <p:nvSpPr>
          <p:cNvPr id="310" name="Project cancellations…"/>
          <p:cNvSpPr txBox="1">
            <a:spLocks noGrp="1"/>
          </p:cNvSpPr>
          <p:nvPr>
            <p:ph type="body" idx="1"/>
          </p:nvPr>
        </p:nvSpPr>
        <p:spPr>
          <a:prstGeom prst="rect">
            <a:avLst/>
          </a:prstGeom>
        </p:spPr>
        <p:txBody>
          <a:bodyPr/>
          <a:lstStyle/>
          <a:p>
            <a:pPr marL="549776" indent="-549776">
              <a:spcBef>
                <a:spcPts val="600"/>
              </a:spcBef>
              <a:buChar char="■"/>
              <a:defRPr sz="4700"/>
            </a:pPr>
            <a:r>
              <a:rPr>
                <a:solidFill>
                  <a:schemeClr val="tx1"/>
                </a:solidFill>
              </a:rPr>
              <a:t>Project cancellations</a:t>
            </a:r>
          </a:p>
          <a:p>
            <a:pPr marL="549776" indent="-549776">
              <a:spcBef>
                <a:spcPts val="600"/>
              </a:spcBef>
              <a:buChar char="■"/>
              <a:defRPr sz="4700"/>
            </a:pPr>
            <a:r>
              <a:rPr>
                <a:solidFill>
                  <a:schemeClr val="tx1"/>
                </a:solidFill>
              </a:rPr>
              <a:t>Development time and cost go well beyond the estimative</a:t>
            </a:r>
          </a:p>
          <a:p>
            <a:pPr marL="549776" indent="-549776">
              <a:spcBef>
                <a:spcPts val="600"/>
              </a:spcBef>
              <a:buChar char="■"/>
              <a:defRPr sz="4700"/>
            </a:pPr>
            <a:r>
              <a:rPr>
                <a:solidFill>
                  <a:schemeClr val="tx1"/>
                </a:solidFill>
              </a:rPr>
              <a:t>Systems do not work as planned</a:t>
            </a:r>
          </a:p>
          <a:p>
            <a:pPr marL="549776" indent="-549776">
              <a:spcBef>
                <a:spcPts val="600"/>
              </a:spcBef>
              <a:buChar char="■"/>
              <a:defRPr sz="4700"/>
            </a:pPr>
            <a:r>
              <a:rPr>
                <a:solidFill>
                  <a:schemeClr val="tx1"/>
                </a:solidFill>
              </a:rPr>
              <a:t>Difficult reuse and maintenance </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14" name="No silver bullet!"/>
          <p:cNvSpPr txBox="1">
            <a:spLocks noGrp="1"/>
          </p:cNvSpPr>
          <p:nvPr>
            <p:ph type="title"/>
          </p:nvPr>
        </p:nvSpPr>
        <p:spPr>
          <a:prstGeom prst="rect">
            <a:avLst/>
          </a:prstGeom>
        </p:spPr>
        <p:txBody>
          <a:bodyPr/>
          <a:lstStyle/>
          <a:p>
            <a:r>
              <a:rPr>
                <a:solidFill>
                  <a:schemeClr val="tx1"/>
                </a:solidFill>
              </a:rPr>
              <a:t>No silver bullet!</a:t>
            </a:r>
          </a:p>
        </p:txBody>
      </p:sp>
    </p:spTree>
  </p:cSld>
  <p:clrMapOvr>
    <a:masterClrMapping/>
  </p:clrMapOvr>
  <mc:AlternateContent xmlns:mc="http://schemas.openxmlformats.org/markup-compatibility/2006">
    <mc:Choice xmlns="" xmlns:m="http://schemas.openxmlformats.org/officeDocument/2006/math" xmlns:a14="http://schemas.microsoft.com/office/drawing/2010/main" xmlns:p14="http://schemas.microsoft.com/office/powerpoint/2010/main" Requires="p14">
      <p:transition spd="fast" advClick="1" p14:dur="500">
        <p:wipe dir="d"/>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18" name="Essential causes of software issues"/>
          <p:cNvSpPr txBox="1">
            <a:spLocks noGrp="1"/>
          </p:cNvSpPr>
          <p:nvPr>
            <p:ph type="title"/>
          </p:nvPr>
        </p:nvSpPr>
        <p:spPr>
          <a:prstGeom prst="rect">
            <a:avLst/>
          </a:prstGeom>
        </p:spPr>
        <p:txBody>
          <a:bodyPr/>
          <a:lstStyle/>
          <a:p>
            <a:r>
              <a:rPr>
                <a:solidFill>
                  <a:schemeClr val="tx1"/>
                </a:solidFill>
              </a:rPr>
              <a:t>Essential</a:t>
            </a:r>
            <a:r>
              <a:rPr>
                <a:solidFill>
                  <a:schemeClr val="tx1"/>
                </a:solidFill>
              </a:rPr>
              <a:t> causes of software issues</a:t>
            </a:r>
          </a:p>
        </p:txBody>
      </p:sp>
      <p:sp>
        <p:nvSpPr>
          <p:cNvPr id="319" name="Increasing systems complexity…"/>
          <p:cNvSpPr txBox="1">
            <a:spLocks noGrp="1"/>
          </p:cNvSpPr>
          <p:nvPr>
            <p:ph type="body" sz="half" idx="1"/>
          </p:nvPr>
        </p:nvSpPr>
        <p:spPr>
          <a:xfrm>
            <a:off x="114300" y="3022600"/>
            <a:ext cx="5041900" cy="5715000"/>
          </a:xfrm>
          <a:prstGeom prst="rect">
            <a:avLst/>
          </a:prstGeom>
        </p:spPr>
        <p:txBody>
          <a:bodyPr/>
          <a:lstStyle/>
          <a:p>
            <a:pPr marL="1426646" lvl="1" indent="-664646">
              <a:buClr>
                <a:srgbClr val="009900"/>
              </a:buClr>
              <a:defRPr sz="4300"/>
            </a:pPr>
            <a:r>
              <a:rPr>
                <a:solidFill>
                  <a:schemeClr val="tx1"/>
                </a:solidFill>
              </a:rPr>
              <a:t>Increasing systems complexity </a:t>
            </a:r>
          </a:p>
          <a:p>
            <a:pPr marL="1426646" lvl="1" indent="-664646">
              <a:buClr>
                <a:srgbClr val="009900"/>
              </a:buClr>
              <a:defRPr sz="4300"/>
            </a:pPr>
            <a:r>
              <a:rPr>
                <a:solidFill>
                  <a:schemeClr val="tx1"/>
                </a:solidFill>
              </a:rPr>
              <a:t>Formalization difficulties and costs</a:t>
            </a:r>
          </a:p>
        </p:txBody>
      </p:sp>
      <p:pic>
        <p:nvPicPr>
          <p:cNvPr id="320" name="projeto.jpg" descr="projeto.jpg"/>
          <p:cNvPicPr>
            <a:picLocks noChangeAspect="1"/>
          </p:cNvPicPr>
          <p:nvPr/>
        </p:nvPicPr>
        <p:blipFill>
          <a:blip r:embed="rId2">
            <a:extLst/>
          </a:blip>
          <a:stretch>
            <a:fillRect/>
          </a:stretch>
        </p:blipFill>
        <p:spPr>
          <a:xfrm>
            <a:off x="5417172" y="3265920"/>
            <a:ext cx="7129582" cy="522836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22" name="Accidental causes of software issues"/>
          <p:cNvSpPr txBox="1">
            <a:spLocks noGrp="1"/>
          </p:cNvSpPr>
          <p:nvPr>
            <p:ph type="title"/>
          </p:nvPr>
        </p:nvSpPr>
        <p:spPr>
          <a:prstGeom prst="rect">
            <a:avLst/>
          </a:prstGeom>
        </p:spPr>
        <p:txBody>
          <a:bodyPr/>
          <a:lstStyle/>
          <a:p>
            <a:r>
              <a:rPr>
                <a:solidFill>
                  <a:schemeClr val="tx1"/>
                </a:solidFill>
              </a:rPr>
              <a:t>Accidental</a:t>
            </a:r>
            <a:r>
              <a:rPr>
                <a:solidFill>
                  <a:schemeClr val="tx1"/>
                </a:solidFill>
              </a:rPr>
              <a:t> causes of software issues</a:t>
            </a:r>
          </a:p>
        </p:txBody>
      </p:sp>
      <p:sp>
        <p:nvSpPr>
          <p:cNvPr id="323" name="People lack skills and experience…"/>
          <p:cNvSpPr txBox="1">
            <a:spLocks noGrp="1"/>
          </p:cNvSpPr>
          <p:nvPr>
            <p:ph type="body" idx="1"/>
          </p:nvPr>
        </p:nvSpPr>
        <p:spPr>
          <a:xfrm>
            <a:off x="559378" y="3454394"/>
            <a:ext cx="11886044" cy="6662183"/>
          </a:xfrm>
          <a:prstGeom prst="rect">
            <a:avLst/>
          </a:prstGeom>
        </p:spPr>
        <p:txBody>
          <a:bodyPr spcCol="594302"/>
          <a:lstStyle/>
          <a:p>
            <a:pPr>
              <a:defRPr sz="3900"/>
            </a:pPr>
            <a:r>
              <a:rPr>
                <a:solidFill>
                  <a:schemeClr val="tx1"/>
                </a:solidFill>
              </a:rPr>
              <a:t>People lack skills and experience</a:t>
            </a:r>
          </a:p>
          <a:p>
            <a:pPr>
              <a:defRPr sz="3900"/>
            </a:pPr>
            <a:r>
              <a:rPr>
                <a:solidFill>
                  <a:schemeClr val="tx1"/>
                </a:solidFill>
              </a:rPr>
              <a:t>Poor process and practices</a:t>
            </a:r>
          </a:p>
          <a:p>
            <a:pPr>
              <a:spcBef>
                <a:spcPts val="1000"/>
              </a:spcBef>
              <a:defRPr sz="3900"/>
            </a:pPr>
            <a:r>
              <a:rPr>
                <a:solidFill>
                  <a:schemeClr val="tx1"/>
                </a:solidFill>
              </a:rPr>
              <a:t>Lack of proper languages and tools </a:t>
            </a:r>
          </a:p>
          <a:p>
            <a:pPr lvl="1">
              <a:defRPr sz="3900"/>
            </a:pPr>
            <a:r>
              <a:rPr>
                <a:solidFill>
                  <a:schemeClr val="tx1"/>
                </a:solidFill>
              </a:rPr>
              <a:t>little synthesis</a:t>
            </a:r>
          </a:p>
          <a:p>
            <a:pPr>
              <a:spcBef>
                <a:spcPts val="1000"/>
              </a:spcBef>
              <a:defRPr sz="3900"/>
            </a:pPr>
            <a:r>
              <a:rPr>
                <a:solidFill>
                  <a:schemeClr val="tx1"/>
                </a:solidFill>
              </a:rPr>
              <a:t>Weak organisational structure</a:t>
            </a:r>
          </a:p>
          <a:p>
            <a:pPr lvl="1">
              <a:spcBef>
                <a:spcPts val="0"/>
              </a:spcBef>
              <a:defRPr sz="3900"/>
            </a:pPr>
            <a:r>
              <a:rPr>
                <a:solidFill>
                  <a:schemeClr val="tx1"/>
                </a:solidFill>
              </a:rPr>
              <a:t>poor management</a:t>
            </a:r>
          </a:p>
          <a:p>
            <a:pPr lvl="1">
              <a:spcBef>
                <a:spcPts val="1000"/>
              </a:spcBef>
              <a:defRPr sz="3900"/>
            </a:pPr>
            <a:r>
              <a:rPr>
                <a:solidFill>
                  <a:schemeClr val="tx1"/>
                </a:solidFill>
              </a:rPr>
              <a:t>conflicts</a:t>
            </a:r>
          </a:p>
          <a:p>
            <a:pPr lvl="1">
              <a:spcBef>
                <a:spcPts val="1000"/>
              </a:spcBef>
              <a:defRPr sz="3900"/>
            </a:pPr>
            <a:r>
              <a:rPr>
                <a:solidFill>
                  <a:schemeClr val="tx1"/>
                </a:solidFill>
              </a:rPr>
              <a:t>conflict ethics and business values</a:t>
            </a:r>
          </a:p>
          <a:p>
            <a:pPr>
              <a:defRPr sz="3900"/>
            </a:pPr>
            <a:r>
              <a:rPr>
                <a:solidFill>
                  <a:schemeClr val="tx1"/>
                </a:solidFill>
              </a:rPr>
              <a:t>Too many project constraints</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25" name="Teams that don’t achieve share these deficiencies"/>
          <p:cNvSpPr txBox="1">
            <a:spLocks noGrp="1"/>
          </p:cNvSpPr>
          <p:nvPr>
            <p:ph type="title"/>
          </p:nvPr>
        </p:nvSpPr>
        <p:spPr>
          <a:prstGeom prst="rect">
            <a:avLst/>
          </a:prstGeom>
        </p:spPr>
        <p:txBody>
          <a:bodyPr/>
          <a:lstStyle/>
          <a:p>
            <a:r>
              <a:rPr>
                <a:solidFill>
                  <a:schemeClr val="tx1"/>
                </a:solidFill>
              </a:rPr>
              <a:t>Teams that don’t achieve share these deficiencies</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27" name="Handling the crisis"/>
          <p:cNvSpPr txBox="1">
            <a:spLocks noGrp="1"/>
          </p:cNvSpPr>
          <p:nvPr>
            <p:ph type="title"/>
          </p:nvPr>
        </p:nvSpPr>
        <p:spPr>
          <a:prstGeom prst="rect">
            <a:avLst/>
          </a:prstGeom>
        </p:spPr>
        <p:txBody>
          <a:bodyPr/>
          <a:lstStyle/>
          <a:p>
            <a:r>
              <a:rPr>
                <a:solidFill>
                  <a:schemeClr val="tx1"/>
                </a:solidFill>
              </a:rPr>
              <a:t>Handling the crisis</a:t>
            </a:r>
          </a:p>
        </p:txBody>
      </p:sp>
      <p:sp>
        <p:nvSpPr>
          <p:cNvPr id="328" name="50: compilers, OS…"/>
          <p:cNvSpPr txBox="1">
            <a:spLocks noGrp="1"/>
          </p:cNvSpPr>
          <p:nvPr>
            <p:ph type="body" idx="1"/>
          </p:nvPr>
        </p:nvSpPr>
        <p:spPr>
          <a:xfrm>
            <a:off x="953781" y="2692400"/>
            <a:ext cx="11097238" cy="6763766"/>
          </a:xfrm>
          <a:prstGeom prst="rect">
            <a:avLst/>
          </a:prstGeom>
        </p:spPr>
        <p:txBody>
          <a:bodyPr spcCol="554861"/>
          <a:lstStyle/>
          <a:p>
            <a:pPr marL="812120" indent="-494620">
              <a:defRPr sz="3700"/>
            </a:pPr>
            <a:r>
              <a:rPr>
                <a:solidFill>
                  <a:schemeClr val="tx1"/>
                </a:solidFill>
              </a:rPr>
              <a:t>50</a:t>
            </a:r>
            <a:r>
              <a:rPr>
                <a:solidFill>
                  <a:schemeClr val="tx1"/>
                </a:solidFill>
              </a:rPr>
              <a:t>: compilers, OS</a:t>
            </a:r>
          </a:p>
          <a:p>
            <a:pPr marL="812120" indent="-494620">
              <a:defRPr sz="3700"/>
            </a:pPr>
            <a:r>
              <a:rPr>
                <a:solidFill>
                  <a:schemeClr val="tx1"/>
                </a:solidFill>
              </a:rPr>
              <a:t>60</a:t>
            </a:r>
            <a:r>
              <a:rPr>
                <a:solidFill>
                  <a:schemeClr val="tx1"/>
                </a:solidFill>
              </a:rPr>
              <a:t>: SE (</a:t>
            </a:r>
            <a:r>
              <a:rPr>
                <a:solidFill>
                  <a:schemeClr val="tx1"/>
                </a:solidFill>
              </a:rPr>
              <a:t>management</a:t>
            </a:r>
            <a:r>
              <a:rPr>
                <a:solidFill>
                  <a:schemeClr val="tx1"/>
                </a:solidFill>
              </a:rPr>
              <a:t>, formal, </a:t>
            </a:r>
            <a:r>
              <a:rPr>
                <a:solidFill>
                  <a:schemeClr val="tx1"/>
                </a:solidFill>
              </a:rPr>
              <a:t>testing</a:t>
            </a:r>
            <a:r>
              <a:rPr>
                <a:solidFill>
                  <a:schemeClr val="tx1"/>
                </a:solidFill>
              </a:rPr>
              <a:t>), </a:t>
            </a:r>
            <a:r>
              <a:rPr>
                <a:solidFill>
                  <a:schemeClr val="tx1"/>
                </a:solidFill>
              </a:rPr>
              <a:t>OO</a:t>
            </a:r>
            <a:r>
              <a:rPr>
                <a:solidFill>
                  <a:schemeClr val="tx1"/>
                </a:solidFill>
              </a:rPr>
              <a:t>, databases</a:t>
            </a:r>
          </a:p>
          <a:p>
            <a:pPr marL="812120" indent="-494620">
              <a:defRPr sz="3700"/>
            </a:pPr>
            <a:r>
              <a:rPr>
                <a:solidFill>
                  <a:schemeClr val="tx1"/>
                </a:solidFill>
              </a:rPr>
              <a:t>80</a:t>
            </a:r>
            <a:r>
              <a:rPr>
                <a:solidFill>
                  <a:schemeClr val="tx1"/>
                </a:solidFill>
              </a:rPr>
              <a:t>: </a:t>
            </a:r>
            <a:r>
              <a:rPr>
                <a:solidFill>
                  <a:schemeClr val="tx1"/>
                </a:solidFill>
              </a:rPr>
              <a:t>no silver bullet, configuration management</a:t>
            </a:r>
            <a:r>
              <a:rPr>
                <a:solidFill>
                  <a:schemeClr val="tx1"/>
                </a:solidFill>
              </a:rPr>
              <a:t> </a:t>
            </a:r>
          </a:p>
          <a:p>
            <a:pPr marL="812120" indent="-494620">
              <a:defRPr sz="3700"/>
            </a:pPr>
            <a:r>
              <a:rPr>
                <a:solidFill>
                  <a:schemeClr val="tx1"/>
                </a:solidFill>
              </a:rPr>
              <a:t>90</a:t>
            </a:r>
            <a:r>
              <a:rPr>
                <a:solidFill>
                  <a:schemeClr val="tx1"/>
                </a:solidFill>
              </a:rPr>
              <a:t>: maturity model, </a:t>
            </a:r>
            <a:r>
              <a:rPr>
                <a:solidFill>
                  <a:schemeClr val="tx1"/>
                </a:solidFill>
              </a:rPr>
              <a:t>processes</a:t>
            </a:r>
            <a:r>
              <a:rPr>
                <a:solidFill>
                  <a:schemeClr val="tx1"/>
                </a:solidFill>
              </a:rPr>
              <a:t>, </a:t>
            </a:r>
            <a:r>
              <a:rPr>
                <a:solidFill>
                  <a:schemeClr val="tx1"/>
                </a:solidFill>
              </a:rPr>
              <a:t>patterns</a:t>
            </a:r>
          </a:p>
          <a:p>
            <a:pPr marL="812120" indent="-494620">
              <a:defRPr sz="3700"/>
            </a:pPr>
            <a:r>
              <a:rPr>
                <a:solidFill>
                  <a:schemeClr val="tx1"/>
                </a:solidFill>
              </a:rPr>
              <a:t>70</a:t>
            </a:r>
            <a:r>
              <a:rPr>
                <a:solidFill>
                  <a:schemeClr val="tx1"/>
                </a:solidFill>
              </a:rPr>
              <a:t>: </a:t>
            </a:r>
          </a:p>
          <a:p>
            <a:pPr marL="1256620" lvl="1" indent="-494620">
              <a:spcBef>
                <a:spcPts val="200"/>
              </a:spcBef>
              <a:defRPr sz="3700">
                <a:solidFill>
                  <a:srgbClr val="FFFDA9"/>
                </a:solidFill>
              </a:defRPr>
            </a:pPr>
            <a:r>
              <a:rPr>
                <a:solidFill>
                  <a:schemeClr val="tx1"/>
                </a:solidFill>
              </a:rPr>
              <a:t>information hiding/modules</a:t>
            </a:r>
          </a:p>
          <a:p>
            <a:pPr marL="1256620" lvl="1" indent="-494620">
              <a:spcBef>
                <a:spcPts val="200"/>
              </a:spcBef>
              <a:defRPr sz="3700">
                <a:solidFill>
                  <a:srgbClr val="FFFDA9"/>
                </a:solidFill>
              </a:defRPr>
            </a:pPr>
            <a:r>
              <a:rPr>
                <a:solidFill>
                  <a:schemeClr val="tx1"/>
                </a:solidFill>
              </a:rPr>
              <a:t>top-down, stepwise refinement</a:t>
            </a:r>
          </a:p>
          <a:p>
            <a:pPr marL="1256620" lvl="1" indent="-494620">
              <a:spcBef>
                <a:spcPts val="200"/>
              </a:spcBef>
              <a:defRPr sz="3700">
                <a:solidFill>
                  <a:srgbClr val="FFFDA9"/>
                </a:solidFill>
              </a:defRPr>
            </a:pPr>
            <a:r>
              <a:rPr>
                <a:solidFill>
                  <a:schemeClr val="tx1"/>
                </a:solidFill>
              </a:rPr>
              <a:t>incremental builds (today’s MVP)</a:t>
            </a:r>
          </a:p>
          <a:p>
            <a:pPr marL="1256620" lvl="1" indent="-494620">
              <a:spcBef>
                <a:spcPts val="200"/>
              </a:spcBef>
              <a:defRPr sz="3700">
                <a:solidFill>
                  <a:srgbClr val="FFFDA9"/>
                </a:solidFill>
              </a:defRPr>
            </a:pPr>
            <a:r>
              <a:rPr>
                <a:solidFill>
                  <a:schemeClr val="tx1"/>
                </a:solidFill>
              </a:rPr>
              <a:t>inspections </a:t>
            </a:r>
          </a:p>
          <a:p>
            <a:pPr marL="1256620" lvl="1" indent="-494620">
              <a:spcBef>
                <a:spcPts val="200"/>
              </a:spcBef>
              <a:defRPr sz="3700">
                <a:solidFill>
                  <a:srgbClr val="FFFDA9"/>
                </a:solidFill>
              </a:defRPr>
            </a:pPr>
            <a:r>
              <a:rPr>
                <a:solidFill>
                  <a:schemeClr val="tx1"/>
                </a:solidFill>
              </a:rPr>
              <a:t>requirements verification and validation</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26" name="Software and systems engineering"/>
          <p:cNvSpPr txBox="1">
            <a:spLocks noGrp="1"/>
          </p:cNvSpPr>
          <p:nvPr>
            <p:ph type="ctrTitle"/>
          </p:nvPr>
        </p:nvSpPr>
        <p:spPr>
          <a:prstGeom prst="rect">
            <a:avLst/>
          </a:prstGeom>
        </p:spPr>
        <p:txBody>
          <a:bodyPr>
            <a:normAutofit/>
          </a:bodyPr>
          <a:lstStyle/>
          <a:p>
            <a:r>
              <a:rPr>
                <a:solidFill>
                  <a:schemeClr val="tx1"/>
                </a:solidFill>
              </a:rPr>
              <a:t>Software </a:t>
            </a:r>
            <a:r>
              <a:rPr>
                <a:solidFill>
                  <a:schemeClr val="tx1"/>
                </a:solidFill>
              </a:rPr>
              <a:t>and </a:t>
            </a:r>
            <a:r>
              <a:rPr lang="en-US" dirty="0" smtClean="0">
                <a:solidFill>
                  <a:schemeClr val="tx1"/>
                </a:solidFill>
              </a:rPr>
              <a:t>S</a:t>
            </a:r>
            <a:r>
              <a:rPr smtClean="0">
                <a:solidFill>
                  <a:schemeClr val="tx1"/>
                </a:solidFill>
              </a:rPr>
              <a:t>ystems </a:t>
            </a:r>
            <a:r>
              <a:rPr lang="en-US" dirty="0" smtClean="0">
                <a:solidFill>
                  <a:schemeClr val="tx1"/>
                </a:solidFill>
              </a:rPr>
              <a:t>E</a:t>
            </a:r>
            <a:r>
              <a:rPr smtClean="0">
                <a:solidFill>
                  <a:schemeClr val="tx1"/>
                </a:solidFill>
              </a:rPr>
              <a:t>ngineering</a:t>
            </a:r>
            <a:endParaRPr>
              <a:solidFill>
                <a:schemeClr val="tx1"/>
              </a:solidFill>
            </a:endParaRPr>
          </a:p>
        </p:txBody>
      </p:sp>
      <p:sp>
        <p:nvSpPr>
          <p:cNvPr id="227" name="Paulo Borba…"/>
          <p:cNvSpPr txBox="1">
            <a:spLocks noGrp="1"/>
          </p:cNvSpPr>
          <p:nvPr>
            <p:ph type="subTitle" sz="quarter" idx="1"/>
          </p:nvPr>
        </p:nvSpPr>
        <p:spPr>
          <a:xfrm>
            <a:off x="1215988" y="5591180"/>
            <a:ext cx="10464800" cy="1816100"/>
          </a:xfrm>
          <a:prstGeom prst="rect">
            <a:avLst/>
          </a:prstGeom>
        </p:spPr>
        <p:txBody>
          <a:bodyPr/>
          <a:lstStyle/>
          <a:p>
            <a:r>
              <a:rPr lang="en-US" dirty="0" smtClean="0">
                <a:solidFill>
                  <a:schemeClr val="tx1"/>
                </a:solidFill>
              </a:rPr>
              <a:t>Marcelo </a:t>
            </a:r>
            <a:r>
              <a:rPr lang="en-US" dirty="0" err="1" smtClean="0">
                <a:solidFill>
                  <a:schemeClr val="tx1"/>
                </a:solidFill>
              </a:rPr>
              <a:t>d’Amorim</a:t>
            </a:r>
            <a:endParaRPr>
              <a:solidFill>
                <a:schemeClr val="tx1"/>
              </a:solidFill>
            </a:endParaRPr>
          </a:p>
          <a:p>
            <a:r>
              <a:rPr>
                <a:solidFill>
                  <a:schemeClr val="tx1"/>
                </a:solidFill>
              </a:rPr>
              <a:t>Federal University of Pernambuco</a:t>
            </a:r>
          </a:p>
        </p:txBody>
      </p:sp>
      <p:sp>
        <p:nvSpPr>
          <p:cNvPr id="228" name="pauloborba.cin.ufpe.br"/>
          <p:cNvSpPr txBox="1"/>
          <p:nvPr/>
        </p:nvSpPr>
        <p:spPr>
          <a:xfrm>
            <a:off x="2578100" y="8833826"/>
            <a:ext cx="7848600" cy="482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defTabSz="584200">
              <a:defRPr sz="2400" b="1" u="sng">
                <a:solidFill>
                  <a:srgbClr val="F3F9F6"/>
                </a:solidFill>
                <a:latin typeface="Courier New"/>
                <a:ea typeface="Courier New"/>
                <a:cs typeface="Courier New"/>
                <a:sym typeface="Courier New"/>
                <a:hlinkClick r:id="rId2"/>
              </a:defRPr>
            </a:lvl1pPr>
          </a:lstStyle>
          <a:p>
            <a:pPr>
              <a:defRPr u="none"/>
            </a:pPr>
            <a:r>
              <a:rPr lang="en-US" u="sng" dirty="0" smtClean="0">
                <a:hlinkClick r:id="rId2"/>
              </a:rPr>
              <a:t>www.cin.ufpe.br/~damorim</a:t>
            </a:r>
            <a:endParaRPr u="sng">
              <a:hlinkClick r:id="rId2"/>
            </a:endParaRPr>
          </a:p>
        </p:txBody>
      </p:sp>
      <p:sp>
        <p:nvSpPr>
          <p:cNvPr id="5" name="CaixaDeTexto 4"/>
          <p:cNvSpPr txBox="1"/>
          <p:nvPr/>
        </p:nvSpPr>
        <p:spPr>
          <a:xfrm>
            <a:off x="72980" y="19016"/>
            <a:ext cx="7683194"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smtClean="0">
                <a:ln>
                  <a:noFill/>
                </a:ln>
                <a:solidFill>
                  <a:srgbClr val="FFFFFF"/>
                </a:solidFill>
                <a:effectLst/>
                <a:uFillTx/>
                <a:latin typeface="+mn-lt"/>
                <a:ea typeface="Helvetica"/>
                <a:cs typeface="Helvetica"/>
                <a:sym typeface="Helvetica"/>
              </a:rPr>
              <a:t>* Slides based on the material published by Paulo </a:t>
            </a:r>
            <a:r>
              <a:rPr kumimoji="0" lang="en-US" sz="1200" b="0" i="0" u="none" strike="noStrike" cap="none" spc="0" normalizeH="0" baseline="0" dirty="0" err="1" smtClean="0">
                <a:ln>
                  <a:noFill/>
                </a:ln>
                <a:solidFill>
                  <a:srgbClr val="FFFFFF"/>
                </a:solidFill>
                <a:effectLst/>
                <a:uFillTx/>
                <a:latin typeface="+mn-lt"/>
                <a:ea typeface="Helvetica"/>
                <a:cs typeface="Helvetica"/>
                <a:sym typeface="Helvetica"/>
              </a:rPr>
              <a:t>Borba</a:t>
            </a:r>
            <a:r>
              <a:rPr kumimoji="0" lang="en-US" sz="1200" b="0" i="0" u="none" strike="noStrike" cap="none" spc="0" normalizeH="0" baseline="0" dirty="0" smtClean="0">
                <a:ln>
                  <a:noFill/>
                </a:ln>
                <a:solidFill>
                  <a:srgbClr val="FFFFFF"/>
                </a:solidFill>
                <a:effectLst/>
                <a:uFillTx/>
                <a:latin typeface="+mn-lt"/>
                <a:ea typeface="Helvetica"/>
                <a:cs typeface="Helvetica"/>
                <a:sym typeface="Helvetica"/>
              </a:rPr>
              <a:t> (phmb@cin.ufpe.br) under </a:t>
            </a:r>
            <a:r>
              <a:rPr kumimoji="0" lang="en-US" sz="1200" b="0" i="0" u="none" strike="noStrike" cap="none" spc="0" normalizeH="0" baseline="0" dirty="0" smtClean="0">
                <a:ln>
                  <a:noFill/>
                </a:ln>
                <a:solidFill>
                  <a:srgbClr val="FFFFFF"/>
                </a:solidFill>
                <a:effectLst/>
                <a:uFillTx/>
                <a:latin typeface="Helvetica"/>
                <a:ea typeface="Helvetica"/>
                <a:cs typeface="Helvetica"/>
                <a:sym typeface="Helvetica"/>
              </a:rPr>
              <a:t>Creative</a:t>
            </a:r>
            <a:r>
              <a:rPr kumimoji="0" lang="en-US" sz="1200" b="0" i="0" u="none" strike="noStrike" cap="none" spc="0" normalizeH="0" dirty="0" smtClean="0">
                <a:ln>
                  <a:noFill/>
                </a:ln>
                <a:solidFill>
                  <a:srgbClr val="FFFFFF"/>
                </a:solidFill>
                <a:effectLst/>
                <a:uFillTx/>
                <a:latin typeface="Helvetica"/>
                <a:ea typeface="Helvetica"/>
                <a:cs typeface="Helvetica"/>
                <a:sym typeface="Helvetica"/>
              </a:rPr>
              <a:t> Commons license</a:t>
            </a:r>
            <a:endParaRPr kumimoji="0" lang="pt-BR" sz="1200" b="0" i="0" u="none" strike="noStrike" cap="none" spc="0" normalizeH="0" baseline="0" dirty="0">
              <a:ln>
                <a:noFill/>
              </a:ln>
              <a:solidFill>
                <a:srgbClr val="FFFFFF"/>
              </a:solidFill>
              <a:effectLst/>
              <a:uFillTx/>
              <a:latin typeface="Helvetica"/>
              <a:ea typeface="Helvetica"/>
              <a:cs typeface="Helvetica"/>
              <a:sym typeface="Helvetica"/>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34" name="What is software quality?"/>
          <p:cNvSpPr txBox="1">
            <a:spLocks noGrp="1"/>
          </p:cNvSpPr>
          <p:nvPr>
            <p:ph type="title"/>
          </p:nvPr>
        </p:nvSpPr>
        <p:spPr>
          <a:prstGeom prst="rect">
            <a:avLst/>
          </a:prstGeom>
        </p:spPr>
        <p:txBody>
          <a:bodyPr/>
          <a:lstStyle/>
          <a:p>
            <a:r>
              <a:rPr>
                <a:solidFill>
                  <a:schemeClr val="tx1"/>
                </a:solidFill>
              </a:rPr>
              <a:t>What is software </a:t>
            </a:r>
            <a:r>
              <a:rPr sz="15200">
                <a:solidFill>
                  <a:schemeClr val="tx1"/>
                </a:solidFill>
              </a:rPr>
              <a:t>quality</a:t>
            </a:r>
            <a:r>
              <a:rPr>
                <a:solidFill>
                  <a:schemeClr val="tx1"/>
                </a:solidFill>
              </a:rPr>
              <a:t>?</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36" name="Software quality factors, focus on ethics and business values"/>
          <p:cNvSpPr txBox="1">
            <a:spLocks noGrp="1"/>
          </p:cNvSpPr>
          <p:nvPr>
            <p:ph type="title"/>
          </p:nvPr>
        </p:nvSpPr>
        <p:spPr>
          <a:xfrm>
            <a:off x="144418" y="254000"/>
            <a:ext cx="12715964" cy="3521388"/>
          </a:xfrm>
          <a:prstGeom prst="rect">
            <a:avLst/>
          </a:prstGeom>
        </p:spPr>
        <p:txBody>
          <a:bodyPr/>
          <a:lstStyle/>
          <a:p>
            <a:r>
              <a:rPr>
                <a:solidFill>
                  <a:schemeClr val="tx1"/>
                </a:solidFill>
              </a:rPr>
              <a:t>Software quality factors, focus on ethics and business values</a:t>
            </a:r>
          </a:p>
        </p:txBody>
      </p:sp>
      <p:sp>
        <p:nvSpPr>
          <p:cNvPr id="337" name="Reliability…"/>
          <p:cNvSpPr txBox="1">
            <a:spLocks noGrp="1"/>
          </p:cNvSpPr>
          <p:nvPr>
            <p:ph type="body" sz="half" idx="1"/>
          </p:nvPr>
        </p:nvSpPr>
        <p:spPr>
          <a:xfrm>
            <a:off x="1270000" y="5037815"/>
            <a:ext cx="10464800" cy="4478231"/>
          </a:xfrm>
          <a:prstGeom prst="rect">
            <a:avLst/>
          </a:prstGeom>
        </p:spPr>
        <p:txBody>
          <a:bodyPr/>
          <a:lstStyle/>
          <a:p>
            <a:pPr marL="812120" indent="-494620">
              <a:spcBef>
                <a:spcPts val="1500"/>
              </a:spcBef>
              <a:buChar char="✓"/>
              <a:defRPr sz="4300"/>
            </a:pPr>
            <a:r>
              <a:rPr>
                <a:solidFill>
                  <a:schemeClr val="tx1"/>
                </a:solidFill>
              </a:rPr>
              <a:t>Reliability</a:t>
            </a:r>
          </a:p>
          <a:p>
            <a:pPr lvl="1">
              <a:spcBef>
                <a:spcPts val="1500"/>
              </a:spcBef>
              <a:buSzPct val="110000"/>
              <a:buChar char="✓"/>
              <a:defRPr sz="4300"/>
            </a:pPr>
            <a:r>
              <a:rPr>
                <a:solidFill>
                  <a:schemeClr val="tx1"/>
                </a:solidFill>
              </a:rPr>
              <a:t>Correctness</a:t>
            </a:r>
          </a:p>
          <a:p>
            <a:pPr lvl="1">
              <a:spcBef>
                <a:spcPts val="1500"/>
              </a:spcBef>
              <a:buSzPct val="110000"/>
              <a:buChar char="✓"/>
              <a:defRPr sz="4300"/>
            </a:pPr>
            <a:r>
              <a:rPr>
                <a:solidFill>
                  <a:schemeClr val="tx1"/>
                </a:solidFill>
              </a:rPr>
              <a:t>Robustness</a:t>
            </a:r>
          </a:p>
          <a:p>
            <a:pPr marL="812120" indent="-494620">
              <a:buChar char="✓"/>
              <a:defRPr sz="4300"/>
            </a:pPr>
            <a:r>
              <a:rPr>
                <a:solidFill>
                  <a:schemeClr val="tx1"/>
                </a:solidFill>
              </a:rPr>
              <a:t>Extensibility</a:t>
            </a:r>
          </a:p>
          <a:p>
            <a:pPr marL="812120" indent="-494620">
              <a:buChar char="✓"/>
              <a:defRPr sz="4300"/>
            </a:pPr>
            <a:r>
              <a:rPr>
                <a:solidFill>
                  <a:schemeClr val="tx1"/>
                </a:solidFill>
              </a:rPr>
              <a:t>Reusability</a:t>
            </a:r>
          </a:p>
          <a:p>
            <a:pPr marL="812120" indent="-494620">
              <a:buChar char="✓"/>
              <a:defRPr sz="4300"/>
            </a:pPr>
            <a:r>
              <a:rPr>
                <a:solidFill>
                  <a:schemeClr val="tx1"/>
                </a:solidFill>
              </a:rPr>
              <a:t>Compatibility (backward)</a:t>
            </a:r>
          </a:p>
          <a:p>
            <a:pPr marL="812120" indent="-494620">
              <a:buChar char="✓"/>
              <a:defRPr sz="4300"/>
            </a:pPr>
            <a:r>
              <a:rPr>
                <a:solidFill>
                  <a:schemeClr val="tx1"/>
                </a:solidFill>
              </a:rPr>
              <a:t>Portability</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41" name="More factors, internal and external"/>
          <p:cNvSpPr txBox="1">
            <a:spLocks noGrp="1"/>
          </p:cNvSpPr>
          <p:nvPr>
            <p:ph type="title"/>
          </p:nvPr>
        </p:nvSpPr>
        <p:spPr>
          <a:prstGeom prst="rect">
            <a:avLst/>
          </a:prstGeom>
        </p:spPr>
        <p:txBody>
          <a:bodyPr/>
          <a:lstStyle/>
          <a:p>
            <a:r>
              <a:rPr>
                <a:solidFill>
                  <a:schemeClr val="tx1"/>
                </a:solidFill>
              </a:rPr>
              <a:t>More factors, </a:t>
            </a:r>
            <a:r>
              <a:rPr>
                <a:solidFill>
                  <a:schemeClr val="tx1"/>
                </a:solidFill>
              </a:rPr>
              <a:t>internal</a:t>
            </a:r>
            <a:r>
              <a:rPr>
                <a:solidFill>
                  <a:schemeClr val="tx1"/>
                </a:solidFill>
              </a:rPr>
              <a:t> and </a:t>
            </a:r>
            <a:r>
              <a:rPr>
                <a:solidFill>
                  <a:schemeClr val="tx1"/>
                </a:solidFill>
              </a:rPr>
              <a:t>external</a:t>
            </a:r>
          </a:p>
        </p:txBody>
      </p:sp>
      <p:sp>
        <p:nvSpPr>
          <p:cNvPr id="342" name="Performance…"/>
          <p:cNvSpPr txBox="1">
            <a:spLocks noGrp="1"/>
          </p:cNvSpPr>
          <p:nvPr>
            <p:ph type="body" sz="half" idx="1"/>
          </p:nvPr>
        </p:nvSpPr>
        <p:spPr>
          <a:xfrm>
            <a:off x="501608" y="3652676"/>
            <a:ext cx="12215898" cy="4830924"/>
          </a:xfrm>
          <a:prstGeom prst="rect">
            <a:avLst/>
          </a:prstGeom>
        </p:spPr>
        <p:txBody>
          <a:bodyPr/>
          <a:lstStyle/>
          <a:p>
            <a:pPr marL="812120" indent="-494620">
              <a:buChar char="✓"/>
              <a:defRPr sz="4900"/>
            </a:pPr>
            <a:r>
              <a:rPr>
                <a:solidFill>
                  <a:schemeClr val="tx1"/>
                </a:solidFill>
              </a:rPr>
              <a:t>Performance </a:t>
            </a:r>
          </a:p>
          <a:p>
            <a:pPr marL="812120" indent="-494620">
              <a:buChar char="✓"/>
              <a:defRPr sz="4900"/>
            </a:pPr>
            <a:r>
              <a:rPr>
                <a:solidFill>
                  <a:schemeClr val="tx1"/>
                </a:solidFill>
              </a:rPr>
              <a:t>Scalability</a:t>
            </a:r>
          </a:p>
          <a:p>
            <a:pPr marL="812120" indent="-494620">
              <a:buChar char="✓"/>
              <a:defRPr sz="4900"/>
            </a:pPr>
            <a:r>
              <a:rPr>
                <a:solidFill>
                  <a:schemeClr val="tx1"/>
                </a:solidFill>
              </a:rPr>
              <a:t>Integrity, privacy and security</a:t>
            </a:r>
          </a:p>
          <a:p>
            <a:pPr marL="812120" indent="-494620">
              <a:buChar char="✓"/>
              <a:defRPr sz="4900"/>
            </a:pPr>
            <a:r>
              <a:rPr>
                <a:solidFill>
                  <a:schemeClr val="tx1"/>
                </a:solidFill>
              </a:rPr>
              <a:t>Usability</a:t>
            </a:r>
          </a:p>
          <a:p>
            <a:pPr marL="812120" indent="-494620">
              <a:buChar char="✓"/>
              <a:defRPr sz="4900"/>
            </a:pPr>
            <a:r>
              <a:rPr>
                <a:solidFill>
                  <a:schemeClr val="tx1"/>
                </a:solidFill>
              </a:rPr>
              <a:t>Flexibility</a:t>
            </a:r>
          </a:p>
          <a:p>
            <a:pPr marL="812120" indent="-494620">
              <a:buChar char="✓"/>
              <a:defRPr sz="4900"/>
            </a:pPr>
            <a:r>
              <a:rPr>
                <a:solidFill>
                  <a:schemeClr val="tx1"/>
                </a:solidFill>
              </a:rPr>
              <a:t>Fault tolerance</a:t>
            </a:r>
          </a:p>
          <a:p>
            <a:pPr marL="812120" indent="-494620">
              <a:buChar char="✓"/>
              <a:defRPr sz="4900"/>
            </a:pPr>
            <a:r>
              <a:rPr>
                <a:solidFill>
                  <a:schemeClr val="tx1"/>
                </a:solidFill>
              </a:rPr>
              <a:t>Safety</a:t>
            </a:r>
          </a:p>
        </p:txBody>
      </p:sp>
    </p:spTree>
  </p:cSld>
  <p:clrMapOvr>
    <a:masterClrMapping/>
  </p:clrMapOvr>
  <mc:AlternateContent xmlns:mc="http://schemas.openxmlformats.org/markup-compatibility/2006">
    <mc:Choice xmlns="" xmlns:m="http://schemas.openxmlformats.org/officeDocument/2006/math" xmlns:a14="http://schemas.microsoft.com/office/drawing/2010/main" xmlns:p14="http://schemas.microsoft.com/office/powerpoint/2010/main" Requires="p14">
      <p:transition spd="fast" advClick="1" p14:dur="500">
        <p:wipe dir="d"/>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34" name="Engineering is…"/>
          <p:cNvSpPr txBox="1">
            <a:spLocks noGrp="1"/>
          </p:cNvSpPr>
          <p:nvPr>
            <p:ph type="title"/>
          </p:nvPr>
        </p:nvSpPr>
        <p:spPr>
          <a:prstGeom prst="rect">
            <a:avLst/>
          </a:prstGeom>
        </p:spPr>
        <p:txBody>
          <a:bodyPr/>
          <a:lstStyle/>
          <a:p>
            <a:r>
              <a:rPr>
                <a:solidFill>
                  <a:schemeClr val="tx1"/>
                </a:solidFill>
              </a:rPr>
              <a:t>Engineering is…</a:t>
            </a:r>
          </a:p>
        </p:txBody>
      </p:sp>
      <p:sp>
        <p:nvSpPr>
          <p:cNvPr id="235" name="the application of science…"/>
          <p:cNvSpPr txBox="1"/>
          <p:nvPr/>
        </p:nvSpPr>
        <p:spPr>
          <a:xfrm>
            <a:off x="644483" y="3238500"/>
            <a:ext cx="12192897" cy="49039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ctr">
              <a:defRPr sz="7800">
                <a:solidFill>
                  <a:srgbClr val="FFFFFF"/>
                </a:solidFill>
                <a:latin typeface="+mn-lt"/>
                <a:ea typeface="+mn-ea"/>
                <a:cs typeface="+mn-cs"/>
                <a:sym typeface="Gill Sans"/>
              </a:defRPr>
            </a:pPr>
            <a:r>
              <a:t>the application of </a:t>
            </a:r>
            <a:r>
              <a:rPr>
                <a:solidFill>
                  <a:srgbClr val="FFFDA9"/>
                </a:solidFill>
              </a:rPr>
              <a:t>science</a:t>
            </a:r>
            <a:r>
              <a:t> </a:t>
            </a:r>
          </a:p>
          <a:p>
            <a:pPr algn="ctr">
              <a:defRPr sz="7800">
                <a:solidFill>
                  <a:srgbClr val="FFFFFF"/>
                </a:solidFill>
                <a:latin typeface="+mn-lt"/>
                <a:ea typeface="+mn-ea"/>
                <a:cs typeface="+mn-cs"/>
                <a:sym typeface="Gill Sans"/>
              </a:defRPr>
            </a:pPr>
            <a:r>
              <a:t>to the </a:t>
            </a:r>
            <a:r>
              <a:rPr>
                <a:solidFill>
                  <a:srgbClr val="FFFDA9"/>
                </a:solidFill>
              </a:rPr>
              <a:t>design, building and use</a:t>
            </a:r>
            <a:r>
              <a:rPr/>
              <a:t> </a:t>
            </a:r>
            <a:r>
              <a:rPr smtClean="0"/>
              <a:t>of </a:t>
            </a:r>
            <a:r>
              <a:t>machines, construction, etc.</a:t>
            </a:r>
          </a:p>
        </p:txBody>
      </p:sp>
      <p:sp>
        <p:nvSpPr>
          <p:cNvPr id="236" name="The Concise Oxford Dictionary"/>
          <p:cNvSpPr txBox="1"/>
          <p:nvPr/>
        </p:nvSpPr>
        <p:spPr>
          <a:xfrm>
            <a:off x="9645672" y="8091510"/>
            <a:ext cx="2535263" cy="317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400">
                <a:solidFill>
                  <a:srgbClr val="FFFFFF"/>
                </a:solidFill>
              </a:defRPr>
            </a:lvl1pPr>
          </a:lstStyle>
          <a:p>
            <a:r>
              <a:t>The Concise Oxford Dictionary</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46" name="For example, why would those factors be important for a store automation system?"/>
          <p:cNvSpPr txBox="1">
            <a:spLocks noGrp="1"/>
          </p:cNvSpPr>
          <p:nvPr>
            <p:ph type="title"/>
          </p:nvPr>
        </p:nvSpPr>
        <p:spPr>
          <a:xfrm>
            <a:off x="1270000" y="2250975"/>
            <a:ext cx="10464800" cy="5251650"/>
          </a:xfrm>
          <a:prstGeom prst="rect">
            <a:avLst/>
          </a:prstGeom>
        </p:spPr>
        <p:txBody>
          <a:bodyPr/>
          <a:lstStyle/>
          <a:p>
            <a:r>
              <a:rPr>
                <a:solidFill>
                  <a:schemeClr val="tx1"/>
                </a:solidFill>
              </a:rPr>
              <a:t>For example, why would those factors be important for a store automation system?</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FFFFFF">
            <a:alpha val="0"/>
          </a:srgbClr>
        </a:solidFill>
        <a:effectLst/>
      </p:bgPr>
    </p:bg>
    <p:spTree>
      <p:nvGrpSpPr>
        <p:cNvPr id="1" name=""/>
        <p:cNvGrpSpPr/>
        <p:nvPr/>
      </p:nvGrpSpPr>
      <p:grpSpPr>
        <a:xfrm>
          <a:off x="0" y="0"/>
          <a:ext cx="0" cy="0"/>
          <a:chOff x="0" y="0"/>
          <a:chExt cx="0" cy="0"/>
        </a:xfrm>
      </p:grpSpPr>
      <p:sp>
        <p:nvSpPr>
          <p:cNvPr id="348" name="Qualidade de software (para o varejo)"/>
          <p:cNvSpPr txBox="1">
            <a:spLocks noGrp="1"/>
          </p:cNvSpPr>
          <p:nvPr>
            <p:ph type="title"/>
          </p:nvPr>
        </p:nvSpPr>
        <p:spPr>
          <a:prstGeom prst="rect">
            <a:avLst/>
          </a:prstGeom>
        </p:spPr>
        <p:txBody>
          <a:bodyPr>
            <a:normAutofit fontScale="90000"/>
          </a:bodyPr>
          <a:lstStyle/>
          <a:p>
            <a:pPr defTabSz="519937">
              <a:defRPr sz="7119"/>
            </a:pPr>
            <a:r>
              <a:rPr>
                <a:solidFill>
                  <a:schemeClr val="tx1"/>
                </a:solidFill>
              </a:rPr>
              <a:t>Qualidade de software</a:t>
            </a:r>
            <a:br>
              <a:rPr>
                <a:solidFill>
                  <a:schemeClr val="tx1"/>
                </a:solidFill>
              </a:rPr>
            </a:br>
            <a:r>
              <a:rPr>
                <a:solidFill>
                  <a:schemeClr val="tx1"/>
                </a:solidFill>
              </a:rPr>
              <a:t>(para o varejo)</a:t>
            </a:r>
          </a:p>
        </p:txBody>
      </p:sp>
      <p:sp>
        <p:nvSpPr>
          <p:cNvPr id="349" name="Correto…"/>
          <p:cNvSpPr txBox="1">
            <a:spLocks noGrp="1"/>
          </p:cNvSpPr>
          <p:nvPr>
            <p:ph type="body" idx="1"/>
          </p:nvPr>
        </p:nvSpPr>
        <p:spPr>
          <a:prstGeom prst="rect">
            <a:avLst/>
          </a:prstGeom>
        </p:spPr>
        <p:txBody>
          <a:bodyPr/>
          <a:lstStyle/>
          <a:p>
            <a:pPr>
              <a:buChar char="■"/>
            </a:pPr>
            <a:r>
              <a:rPr>
                <a:solidFill>
                  <a:schemeClr val="tx1"/>
                </a:solidFill>
              </a:rPr>
              <a:t>Correto</a:t>
            </a:r>
          </a:p>
          <a:p>
            <a:pPr lvl="1">
              <a:spcBef>
                <a:spcPts val="600"/>
              </a:spcBef>
              <a:buClr>
                <a:srgbClr val="009900"/>
              </a:buClr>
            </a:pPr>
            <a:r>
              <a:rPr>
                <a:solidFill>
                  <a:schemeClr val="tx1"/>
                </a:solidFill>
              </a:rPr>
              <a:t>A loja não pode deixar de cobrar por produtos</a:t>
            </a:r>
          </a:p>
          <a:p>
            <a:pPr>
              <a:buChar char="■"/>
            </a:pPr>
            <a:r>
              <a:rPr>
                <a:solidFill>
                  <a:schemeClr val="tx1"/>
                </a:solidFill>
              </a:rPr>
              <a:t>Robusto e altamente disponível</a:t>
            </a:r>
          </a:p>
          <a:p>
            <a:pPr lvl="1">
              <a:spcBef>
                <a:spcPts val="600"/>
              </a:spcBef>
              <a:buClr>
                <a:srgbClr val="009900"/>
              </a:buClr>
            </a:pPr>
            <a:r>
              <a:rPr>
                <a:solidFill>
                  <a:schemeClr val="tx1"/>
                </a:solidFill>
              </a:rPr>
              <a:t>A loja não pode parar de vender</a:t>
            </a:r>
          </a:p>
          <a:p>
            <a:pPr>
              <a:buChar char="■"/>
            </a:pPr>
            <a:r>
              <a:rPr>
                <a:solidFill>
                  <a:schemeClr val="tx1"/>
                </a:solidFill>
              </a:rPr>
              <a:t>Eficiente</a:t>
            </a:r>
          </a:p>
          <a:p>
            <a:pPr lvl="1">
              <a:spcBef>
                <a:spcPts val="600"/>
              </a:spcBef>
              <a:buClr>
                <a:srgbClr val="009900"/>
              </a:buClr>
            </a:pPr>
            <a:r>
              <a:rPr>
                <a:solidFill>
                  <a:schemeClr val="tx1"/>
                </a:solidFill>
              </a:rPr>
              <a:t>O consumidor não pode esperar</a:t>
            </a:r>
          </a:p>
          <a:p>
            <a:pPr lvl="1">
              <a:spcBef>
                <a:spcPts val="600"/>
              </a:spcBef>
              <a:buClr>
                <a:srgbClr val="009900"/>
              </a:buClr>
            </a:pPr>
            <a:r>
              <a:rPr>
                <a:solidFill>
                  <a:schemeClr val="tx1"/>
                </a:solidFill>
              </a:rPr>
              <a:t>A empresa quer investir pouco em recursos computacionais (CPU, memória, rede)</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rgbClr val="FFFFFF">
            <a:alpha val="0"/>
          </a:srgbClr>
        </a:solidFill>
        <a:effectLst/>
      </p:bgPr>
    </p:bg>
    <p:spTree>
      <p:nvGrpSpPr>
        <p:cNvPr id="1" name=""/>
        <p:cNvGrpSpPr/>
        <p:nvPr/>
      </p:nvGrpSpPr>
      <p:grpSpPr>
        <a:xfrm>
          <a:off x="0" y="0"/>
          <a:ext cx="0" cy="0"/>
          <a:chOff x="0" y="0"/>
          <a:chExt cx="0" cy="0"/>
        </a:xfrm>
      </p:grpSpPr>
      <p:sp>
        <p:nvSpPr>
          <p:cNvPr id="351" name="Qualidade de software (para o varejo)"/>
          <p:cNvSpPr txBox="1">
            <a:spLocks noGrp="1"/>
          </p:cNvSpPr>
          <p:nvPr>
            <p:ph type="title"/>
          </p:nvPr>
        </p:nvSpPr>
        <p:spPr>
          <a:prstGeom prst="rect">
            <a:avLst/>
          </a:prstGeom>
        </p:spPr>
        <p:txBody>
          <a:bodyPr>
            <a:normAutofit fontScale="90000"/>
          </a:bodyPr>
          <a:lstStyle/>
          <a:p>
            <a:pPr defTabSz="519937">
              <a:defRPr sz="7119"/>
            </a:pPr>
            <a:r>
              <a:rPr>
                <a:solidFill>
                  <a:schemeClr val="tx1"/>
                </a:solidFill>
              </a:rPr>
              <a:t>Qualidade de software</a:t>
            </a:r>
            <a:br>
              <a:rPr>
                <a:solidFill>
                  <a:schemeClr val="tx1"/>
                </a:solidFill>
              </a:rPr>
            </a:br>
            <a:r>
              <a:rPr>
                <a:solidFill>
                  <a:schemeClr val="tx1"/>
                </a:solidFill>
              </a:rPr>
              <a:t>(para o varejo)</a:t>
            </a:r>
          </a:p>
        </p:txBody>
      </p:sp>
      <p:sp>
        <p:nvSpPr>
          <p:cNvPr id="352" name="Altamente extensível e adaptável…"/>
          <p:cNvSpPr txBox="1">
            <a:spLocks noGrp="1"/>
          </p:cNvSpPr>
          <p:nvPr>
            <p:ph type="body" idx="1"/>
          </p:nvPr>
        </p:nvSpPr>
        <p:spPr>
          <a:prstGeom prst="rect">
            <a:avLst/>
          </a:prstGeom>
        </p:spPr>
        <p:txBody>
          <a:bodyPr/>
          <a:lstStyle/>
          <a:p>
            <a:pPr>
              <a:buChar char="■"/>
            </a:pPr>
            <a:r>
              <a:rPr>
                <a:solidFill>
                  <a:schemeClr val="tx1"/>
                </a:solidFill>
              </a:rPr>
              <a:t>Altamente extensível e adaptável</a:t>
            </a:r>
          </a:p>
          <a:p>
            <a:pPr lvl="1">
              <a:spcBef>
                <a:spcPts val="600"/>
              </a:spcBef>
              <a:buClr>
                <a:srgbClr val="009900"/>
              </a:buClr>
            </a:pPr>
            <a:r>
              <a:rPr>
                <a:solidFill>
                  <a:schemeClr val="tx1"/>
                </a:solidFill>
              </a:rPr>
              <a:t>A empresa tem sempre novos requisitos (para ontem!)</a:t>
            </a:r>
          </a:p>
          <a:p>
            <a:pPr lvl="1">
              <a:spcBef>
                <a:spcPts val="600"/>
              </a:spcBef>
              <a:buClr>
                <a:srgbClr val="009900"/>
              </a:buClr>
            </a:pPr>
            <a:r>
              <a:rPr>
                <a:solidFill>
                  <a:schemeClr val="tx1"/>
                </a:solidFill>
              </a:rPr>
              <a:t>A empresa quer o software customizado do seu jeito (interface, teclado, idioma, moeda, etc.) </a:t>
            </a:r>
          </a:p>
          <a:p>
            <a:pPr>
              <a:buChar char="■"/>
            </a:pPr>
            <a:r>
              <a:rPr>
                <a:solidFill>
                  <a:schemeClr val="tx1"/>
                </a:solidFill>
              </a:rPr>
              <a:t>Reusável</a:t>
            </a:r>
          </a:p>
          <a:p>
            <a:pPr lvl="1">
              <a:spcBef>
                <a:spcPts val="600"/>
              </a:spcBef>
              <a:buClr>
                <a:srgbClr val="009900"/>
              </a:buClr>
            </a:pPr>
            <a:r>
              <a:rPr>
                <a:solidFill>
                  <a:schemeClr val="tx1"/>
                </a:solidFill>
              </a:rPr>
              <a:t>Várias empresas precisam usar partes de um mesmo sistema</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rgbClr val="FFFFFF">
            <a:alpha val="0"/>
          </a:srgbClr>
        </a:solidFill>
        <a:effectLst/>
      </p:bgPr>
    </p:bg>
    <p:spTree>
      <p:nvGrpSpPr>
        <p:cNvPr id="1" name=""/>
        <p:cNvGrpSpPr/>
        <p:nvPr/>
      </p:nvGrpSpPr>
      <p:grpSpPr>
        <a:xfrm>
          <a:off x="0" y="0"/>
          <a:ext cx="0" cy="0"/>
          <a:chOff x="0" y="0"/>
          <a:chExt cx="0" cy="0"/>
        </a:xfrm>
      </p:grpSpPr>
      <p:sp>
        <p:nvSpPr>
          <p:cNvPr id="354" name="Qualidade de software (para o varejo)"/>
          <p:cNvSpPr txBox="1">
            <a:spLocks noGrp="1"/>
          </p:cNvSpPr>
          <p:nvPr>
            <p:ph type="title"/>
          </p:nvPr>
        </p:nvSpPr>
        <p:spPr>
          <a:prstGeom prst="rect">
            <a:avLst/>
          </a:prstGeom>
        </p:spPr>
        <p:txBody>
          <a:bodyPr>
            <a:normAutofit fontScale="90000"/>
          </a:bodyPr>
          <a:lstStyle/>
          <a:p>
            <a:pPr defTabSz="519937">
              <a:defRPr sz="7119"/>
            </a:pPr>
            <a:r>
              <a:rPr>
                <a:solidFill>
                  <a:schemeClr val="tx1"/>
                </a:solidFill>
              </a:rPr>
              <a:t>Qualidade de software</a:t>
            </a:r>
            <a:br>
              <a:rPr>
                <a:solidFill>
                  <a:schemeClr val="tx1"/>
                </a:solidFill>
              </a:rPr>
            </a:br>
            <a:r>
              <a:rPr>
                <a:solidFill>
                  <a:schemeClr val="tx1"/>
                </a:solidFill>
              </a:rPr>
              <a:t>(para o varejo)</a:t>
            </a:r>
          </a:p>
        </p:txBody>
      </p:sp>
      <p:sp>
        <p:nvSpPr>
          <p:cNvPr id="355" name="Amigável e fácil de usar…"/>
          <p:cNvSpPr txBox="1">
            <a:spLocks noGrp="1"/>
          </p:cNvSpPr>
          <p:nvPr>
            <p:ph type="body" idx="1"/>
          </p:nvPr>
        </p:nvSpPr>
        <p:spPr>
          <a:prstGeom prst="rect">
            <a:avLst/>
          </a:prstGeom>
        </p:spPr>
        <p:txBody>
          <a:bodyPr/>
          <a:lstStyle/>
          <a:p>
            <a:pPr>
              <a:buChar char="■"/>
            </a:pPr>
            <a:r>
              <a:rPr>
                <a:solidFill>
                  <a:schemeClr val="tx1"/>
                </a:solidFill>
              </a:rPr>
              <a:t>Amigável e fácil de usar </a:t>
            </a:r>
          </a:p>
          <a:p>
            <a:pPr lvl="1">
              <a:spcBef>
                <a:spcPts val="600"/>
              </a:spcBef>
              <a:buClr>
                <a:srgbClr val="009900"/>
              </a:buClr>
            </a:pPr>
            <a:r>
              <a:rPr>
                <a:solidFill>
                  <a:schemeClr val="tx1"/>
                </a:solidFill>
              </a:rPr>
              <a:t>A empresa quer investir pouco em treinamento</a:t>
            </a:r>
          </a:p>
          <a:p>
            <a:pPr>
              <a:buChar char="■"/>
            </a:pPr>
            <a:r>
              <a:rPr>
                <a:solidFill>
                  <a:schemeClr val="tx1"/>
                </a:solidFill>
              </a:rPr>
              <a:t>Aberto, compatível, de fácil integração com outros sistemas</a:t>
            </a:r>
          </a:p>
          <a:p>
            <a:pPr lvl="1">
              <a:spcBef>
                <a:spcPts val="600"/>
              </a:spcBef>
              <a:buClr>
                <a:srgbClr val="009900"/>
              </a:buClr>
            </a:pPr>
            <a:r>
              <a:rPr>
                <a:solidFill>
                  <a:schemeClr val="tx1"/>
                </a:solidFill>
              </a:rPr>
              <a:t>Empresa já tem outros sistemas; controle de estoque, fidelização, etc.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rgbClr val="FFFFFF">
            <a:alpha val="0"/>
          </a:srgbClr>
        </a:solidFill>
        <a:effectLst/>
      </p:bgPr>
    </p:bg>
    <p:spTree>
      <p:nvGrpSpPr>
        <p:cNvPr id="1" name=""/>
        <p:cNvGrpSpPr/>
        <p:nvPr/>
      </p:nvGrpSpPr>
      <p:grpSpPr>
        <a:xfrm>
          <a:off x="0" y="0"/>
          <a:ext cx="0" cy="0"/>
          <a:chOff x="0" y="0"/>
          <a:chExt cx="0" cy="0"/>
        </a:xfrm>
      </p:grpSpPr>
      <p:sp>
        <p:nvSpPr>
          <p:cNvPr id="357" name="Qualidade de software (para o varejo)"/>
          <p:cNvSpPr txBox="1">
            <a:spLocks noGrp="1"/>
          </p:cNvSpPr>
          <p:nvPr>
            <p:ph type="title"/>
          </p:nvPr>
        </p:nvSpPr>
        <p:spPr>
          <a:prstGeom prst="rect">
            <a:avLst/>
          </a:prstGeom>
        </p:spPr>
        <p:txBody>
          <a:bodyPr>
            <a:normAutofit fontScale="90000"/>
          </a:bodyPr>
          <a:lstStyle/>
          <a:p>
            <a:pPr defTabSz="519937">
              <a:defRPr sz="7119"/>
            </a:pPr>
            <a:r>
              <a:rPr>
                <a:solidFill>
                  <a:schemeClr val="tx1"/>
                </a:solidFill>
              </a:rPr>
              <a:t>Qualidade de software</a:t>
            </a:r>
            <a:br>
              <a:rPr>
                <a:solidFill>
                  <a:schemeClr val="tx1"/>
                </a:solidFill>
              </a:rPr>
            </a:br>
            <a:r>
              <a:rPr>
                <a:solidFill>
                  <a:schemeClr val="tx1"/>
                </a:solidFill>
              </a:rPr>
              <a:t>(para o varejo)</a:t>
            </a:r>
          </a:p>
        </p:txBody>
      </p:sp>
      <p:sp>
        <p:nvSpPr>
          <p:cNvPr id="358" name="Portável e independente de plataforma (hw e sw)…"/>
          <p:cNvSpPr txBox="1">
            <a:spLocks noGrp="1"/>
          </p:cNvSpPr>
          <p:nvPr>
            <p:ph type="body" idx="1"/>
          </p:nvPr>
        </p:nvSpPr>
        <p:spPr>
          <a:prstGeom prst="rect">
            <a:avLst/>
          </a:prstGeom>
        </p:spPr>
        <p:txBody>
          <a:bodyPr/>
          <a:lstStyle/>
          <a:p>
            <a:pPr>
              <a:buChar char="■"/>
            </a:pPr>
            <a:r>
              <a:rPr>
                <a:solidFill>
                  <a:schemeClr val="tx1"/>
                </a:solidFill>
              </a:rPr>
              <a:t>Portável e independente de plataforma (hw e sw)</a:t>
            </a:r>
          </a:p>
          <a:p>
            <a:pPr lvl="1">
              <a:spcBef>
                <a:spcPts val="600"/>
              </a:spcBef>
              <a:buClr>
                <a:srgbClr val="009900"/>
              </a:buClr>
            </a:pPr>
            <a:r>
              <a:rPr>
                <a:solidFill>
                  <a:schemeClr val="tx1"/>
                </a:solidFill>
              </a:rPr>
              <a:t>Cada empresa opta por uma determinada plataforma</a:t>
            </a:r>
          </a:p>
          <a:p>
            <a:pPr>
              <a:buChar char="■"/>
            </a:pPr>
            <a:r>
              <a:rPr>
                <a:solidFill>
                  <a:schemeClr val="tx1"/>
                </a:solidFill>
              </a:rPr>
              <a:t>Baixo custo de instalação e atualização</a:t>
            </a:r>
          </a:p>
          <a:p>
            <a:pPr lvl="1">
              <a:spcBef>
                <a:spcPts val="600"/>
              </a:spcBef>
              <a:buClr>
                <a:srgbClr val="009900"/>
              </a:buClr>
            </a:pPr>
            <a:r>
              <a:rPr>
                <a:solidFill>
                  <a:schemeClr val="tx1"/>
                </a:solidFill>
              </a:rPr>
              <a:t>A empresa tem um grande número de PDVs</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26" name="Software and systems engineering"/>
          <p:cNvSpPr txBox="1">
            <a:spLocks noGrp="1"/>
          </p:cNvSpPr>
          <p:nvPr>
            <p:ph type="ctrTitle"/>
          </p:nvPr>
        </p:nvSpPr>
        <p:spPr>
          <a:prstGeom prst="rect">
            <a:avLst/>
          </a:prstGeom>
        </p:spPr>
        <p:txBody>
          <a:bodyPr>
            <a:normAutofit/>
          </a:bodyPr>
          <a:lstStyle/>
          <a:p>
            <a:r>
              <a:rPr>
                <a:solidFill>
                  <a:schemeClr val="tx1"/>
                </a:solidFill>
              </a:rPr>
              <a:t>Software </a:t>
            </a:r>
            <a:r>
              <a:rPr>
                <a:solidFill>
                  <a:schemeClr val="tx1"/>
                </a:solidFill>
              </a:rPr>
              <a:t>and </a:t>
            </a:r>
            <a:r>
              <a:rPr lang="en-US" dirty="0" smtClean="0">
                <a:solidFill>
                  <a:schemeClr val="tx1"/>
                </a:solidFill>
              </a:rPr>
              <a:t>S</a:t>
            </a:r>
            <a:r>
              <a:rPr smtClean="0">
                <a:solidFill>
                  <a:schemeClr val="tx1"/>
                </a:solidFill>
              </a:rPr>
              <a:t>ystems </a:t>
            </a:r>
            <a:r>
              <a:rPr lang="en-US" dirty="0" smtClean="0">
                <a:solidFill>
                  <a:schemeClr val="tx1"/>
                </a:solidFill>
              </a:rPr>
              <a:t>E</a:t>
            </a:r>
            <a:r>
              <a:rPr smtClean="0">
                <a:solidFill>
                  <a:schemeClr val="tx1"/>
                </a:solidFill>
              </a:rPr>
              <a:t>ngineering</a:t>
            </a:r>
            <a:endParaRPr>
              <a:solidFill>
                <a:schemeClr val="tx1"/>
              </a:solidFill>
            </a:endParaRPr>
          </a:p>
        </p:txBody>
      </p:sp>
      <p:sp>
        <p:nvSpPr>
          <p:cNvPr id="227" name="Paulo Borba…"/>
          <p:cNvSpPr txBox="1">
            <a:spLocks noGrp="1"/>
          </p:cNvSpPr>
          <p:nvPr>
            <p:ph type="subTitle" sz="quarter" idx="1"/>
          </p:nvPr>
        </p:nvSpPr>
        <p:spPr>
          <a:xfrm>
            <a:off x="1215988" y="5591180"/>
            <a:ext cx="10464800" cy="1816100"/>
          </a:xfrm>
          <a:prstGeom prst="rect">
            <a:avLst/>
          </a:prstGeom>
        </p:spPr>
        <p:txBody>
          <a:bodyPr/>
          <a:lstStyle/>
          <a:p>
            <a:r>
              <a:rPr lang="en-US" dirty="0" smtClean="0">
                <a:solidFill>
                  <a:schemeClr val="tx1"/>
                </a:solidFill>
              </a:rPr>
              <a:t>Marcelo </a:t>
            </a:r>
            <a:r>
              <a:rPr lang="en-US" dirty="0" err="1" smtClean="0">
                <a:solidFill>
                  <a:schemeClr val="tx1"/>
                </a:solidFill>
              </a:rPr>
              <a:t>d’Amorim</a:t>
            </a:r>
            <a:endParaRPr>
              <a:solidFill>
                <a:schemeClr val="tx1"/>
              </a:solidFill>
            </a:endParaRPr>
          </a:p>
          <a:p>
            <a:r>
              <a:rPr>
                <a:solidFill>
                  <a:schemeClr val="tx1"/>
                </a:solidFill>
              </a:rPr>
              <a:t>Federal University of Pernambuco</a:t>
            </a:r>
          </a:p>
        </p:txBody>
      </p:sp>
      <p:sp>
        <p:nvSpPr>
          <p:cNvPr id="228" name="pauloborba.cin.ufpe.br"/>
          <p:cNvSpPr txBox="1"/>
          <p:nvPr/>
        </p:nvSpPr>
        <p:spPr>
          <a:xfrm>
            <a:off x="2578100" y="8833826"/>
            <a:ext cx="7848600" cy="482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ctr" defTabSz="584200">
              <a:defRPr sz="2400" b="1" u="sng">
                <a:solidFill>
                  <a:srgbClr val="F3F9F6"/>
                </a:solidFill>
                <a:latin typeface="Courier New"/>
                <a:ea typeface="Courier New"/>
                <a:cs typeface="Courier New"/>
                <a:sym typeface="Courier New"/>
                <a:hlinkClick r:id="rId2"/>
              </a:defRPr>
            </a:lvl1pPr>
          </a:lstStyle>
          <a:p>
            <a:pPr>
              <a:defRPr u="none"/>
            </a:pPr>
            <a:r>
              <a:rPr lang="en-US" u="sng" dirty="0" smtClean="0">
                <a:hlinkClick r:id="rId2"/>
              </a:rPr>
              <a:t>www.cin.ufpe.br/~damorim</a:t>
            </a:r>
            <a:endParaRPr u="sng">
              <a:hlinkClick r:id="rId2"/>
            </a:endParaRPr>
          </a:p>
        </p:txBody>
      </p:sp>
      <p:sp>
        <p:nvSpPr>
          <p:cNvPr id="5" name="CaixaDeTexto 4"/>
          <p:cNvSpPr txBox="1"/>
          <p:nvPr/>
        </p:nvSpPr>
        <p:spPr>
          <a:xfrm>
            <a:off x="72980" y="19016"/>
            <a:ext cx="7683194"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smtClean="0">
                <a:ln>
                  <a:noFill/>
                </a:ln>
                <a:solidFill>
                  <a:srgbClr val="FFFFFF"/>
                </a:solidFill>
                <a:effectLst/>
                <a:uFillTx/>
                <a:latin typeface="+mn-lt"/>
                <a:ea typeface="Helvetica"/>
                <a:cs typeface="Helvetica"/>
                <a:sym typeface="Helvetica"/>
              </a:rPr>
              <a:t>* Slides based on the material published by Paulo </a:t>
            </a:r>
            <a:r>
              <a:rPr kumimoji="0" lang="en-US" sz="1200" b="0" i="0" u="none" strike="noStrike" cap="none" spc="0" normalizeH="0" baseline="0" dirty="0" err="1" smtClean="0">
                <a:ln>
                  <a:noFill/>
                </a:ln>
                <a:solidFill>
                  <a:srgbClr val="FFFFFF"/>
                </a:solidFill>
                <a:effectLst/>
                <a:uFillTx/>
                <a:latin typeface="+mn-lt"/>
                <a:ea typeface="Helvetica"/>
                <a:cs typeface="Helvetica"/>
                <a:sym typeface="Helvetica"/>
              </a:rPr>
              <a:t>Borba</a:t>
            </a:r>
            <a:r>
              <a:rPr kumimoji="0" lang="en-US" sz="1200" b="0" i="0" u="none" strike="noStrike" cap="none" spc="0" normalizeH="0" baseline="0" dirty="0" smtClean="0">
                <a:ln>
                  <a:noFill/>
                </a:ln>
                <a:solidFill>
                  <a:srgbClr val="FFFFFF"/>
                </a:solidFill>
                <a:effectLst/>
                <a:uFillTx/>
                <a:latin typeface="+mn-lt"/>
                <a:ea typeface="Helvetica"/>
                <a:cs typeface="Helvetica"/>
                <a:sym typeface="Helvetica"/>
              </a:rPr>
              <a:t> (phmb@cin.ufpe.br) under </a:t>
            </a:r>
            <a:r>
              <a:rPr kumimoji="0" lang="en-US" sz="1200" b="0" i="0" u="none" strike="noStrike" cap="none" spc="0" normalizeH="0" baseline="0" dirty="0" smtClean="0">
                <a:ln>
                  <a:noFill/>
                </a:ln>
                <a:solidFill>
                  <a:srgbClr val="FFFFFF"/>
                </a:solidFill>
                <a:effectLst/>
                <a:uFillTx/>
                <a:latin typeface="Helvetica"/>
                <a:ea typeface="Helvetica"/>
                <a:cs typeface="Helvetica"/>
                <a:sym typeface="Helvetica"/>
              </a:rPr>
              <a:t>Creative</a:t>
            </a:r>
            <a:r>
              <a:rPr kumimoji="0" lang="en-US" sz="1200" b="0" i="0" u="none" strike="noStrike" cap="none" spc="0" normalizeH="0" dirty="0" smtClean="0">
                <a:ln>
                  <a:noFill/>
                </a:ln>
                <a:solidFill>
                  <a:srgbClr val="FFFFFF"/>
                </a:solidFill>
                <a:effectLst/>
                <a:uFillTx/>
                <a:latin typeface="Helvetica"/>
                <a:ea typeface="Helvetica"/>
                <a:cs typeface="Helvetica"/>
                <a:sym typeface="Helvetica"/>
              </a:rPr>
              <a:t> Commons license</a:t>
            </a:r>
            <a:endParaRPr kumimoji="0" lang="pt-BR" sz="1200" b="0" i="0" u="none" strike="noStrike" cap="none" spc="0" normalizeH="0" baseline="0" dirty="0">
              <a:ln>
                <a:noFill/>
              </a:ln>
              <a:solidFill>
                <a:srgbClr val="FFFFFF"/>
              </a:solidFill>
              <a:effectLst/>
              <a:uFillTx/>
              <a:latin typeface="Helvetica"/>
              <a:ea typeface="Helvetica"/>
              <a:cs typeface="Helvetica"/>
              <a:sym typeface="Helvetica"/>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64" name="What is software productivity?"/>
          <p:cNvSpPr txBox="1">
            <a:spLocks noGrp="1"/>
          </p:cNvSpPr>
          <p:nvPr>
            <p:ph type="title"/>
          </p:nvPr>
        </p:nvSpPr>
        <p:spPr>
          <a:prstGeom prst="rect">
            <a:avLst/>
          </a:prstGeom>
        </p:spPr>
        <p:txBody>
          <a:bodyPr/>
          <a:lstStyle/>
          <a:p>
            <a:r>
              <a:rPr>
                <a:solidFill>
                  <a:schemeClr val="tx1"/>
                </a:solidFill>
              </a:rPr>
              <a:t>What is software </a:t>
            </a:r>
            <a:r>
              <a:rPr sz="13000">
                <a:solidFill>
                  <a:schemeClr val="tx1"/>
                </a:solidFill>
              </a:rPr>
              <a:t>productivity</a:t>
            </a:r>
            <a:r>
              <a:rPr>
                <a:solidFill>
                  <a:schemeClr val="tx1"/>
                </a:solidFill>
              </a:rPr>
              <a:t>?</a:t>
            </a:r>
          </a:p>
        </p:txBody>
      </p:sp>
      <p:sp>
        <p:nvSpPr>
          <p:cNvPr id="365" name="Text"/>
          <p:cNvSpPr txBox="1"/>
          <p:nvPr/>
        </p:nvSpPr>
        <p:spPr>
          <a:xfrm>
            <a:off x="8095673" y="1375007"/>
            <a:ext cx="393800" cy="279401"/>
          </a:xfrm>
          <a:prstGeom prst="rect">
            <a:avLst/>
          </a:prstGeom>
          <a:ln w="12700">
            <a:miter lim="400000"/>
          </a:ln>
        </p:spPr>
        <p:txBody>
          <a:bodyPr wrap="none" lIns="50800" tIns="50800" rIns="50800" bIns="50800" anchor="ctr">
            <a:spAutoFit/>
          </a:bodyPr>
          <a:lstStyle/>
          <a:p>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67" name="Productivity aspects, assuming constant functionality and quality"/>
          <p:cNvSpPr txBox="1">
            <a:spLocks noGrp="1"/>
          </p:cNvSpPr>
          <p:nvPr>
            <p:ph type="title"/>
          </p:nvPr>
        </p:nvSpPr>
        <p:spPr>
          <a:prstGeom prst="rect">
            <a:avLst/>
          </a:prstGeom>
        </p:spPr>
        <p:txBody>
          <a:bodyPr>
            <a:normAutofit fontScale="90000"/>
          </a:bodyPr>
          <a:lstStyle>
            <a:lvl1pPr defTabSz="473201">
              <a:defRPr sz="6480"/>
            </a:lvl1pPr>
          </a:lstStyle>
          <a:p>
            <a:r>
              <a:rPr>
                <a:solidFill>
                  <a:schemeClr val="tx1"/>
                </a:solidFill>
              </a:rPr>
              <a:t>Productivity aspects, assuming constant functionality and quality</a:t>
            </a:r>
          </a:p>
        </p:txBody>
      </p:sp>
      <p:sp>
        <p:nvSpPr>
          <p:cNvPr id="368" name="Reduced development cost…"/>
          <p:cNvSpPr txBox="1">
            <a:spLocks noGrp="1"/>
          </p:cNvSpPr>
          <p:nvPr>
            <p:ph type="body" idx="1"/>
          </p:nvPr>
        </p:nvSpPr>
        <p:spPr>
          <a:prstGeom prst="rect">
            <a:avLst/>
          </a:prstGeom>
        </p:spPr>
        <p:txBody>
          <a:bodyPr>
            <a:normAutofit lnSpcReduction="10000"/>
          </a:bodyPr>
          <a:lstStyle/>
          <a:p>
            <a:pPr marL="526381" indent="-526381">
              <a:buChar char="■"/>
              <a:defRPr sz="4500"/>
            </a:pPr>
            <a:r>
              <a:rPr>
                <a:solidFill>
                  <a:schemeClr val="tx1"/>
                </a:solidFill>
              </a:rPr>
              <a:t>Reduced development </a:t>
            </a:r>
            <a:r>
              <a:rPr>
                <a:solidFill>
                  <a:schemeClr val="tx1"/>
                </a:solidFill>
              </a:rPr>
              <a:t>cost</a:t>
            </a:r>
          </a:p>
          <a:p>
            <a:pPr marL="970881" lvl="1" indent="-526381">
              <a:spcBef>
                <a:spcPts val="600"/>
              </a:spcBef>
              <a:buClr>
                <a:srgbClr val="009900"/>
              </a:buClr>
              <a:defRPr sz="4500"/>
            </a:pPr>
            <a:r>
              <a:rPr>
                <a:solidFill>
                  <a:schemeClr val="tx1"/>
                </a:solidFill>
              </a:rPr>
              <a:t>Consuming company wishes to invest little in software</a:t>
            </a:r>
          </a:p>
          <a:p>
            <a:pPr marL="970881" lvl="1" indent="-526381">
              <a:spcBef>
                <a:spcPts val="600"/>
              </a:spcBef>
              <a:buClr>
                <a:srgbClr val="009900"/>
              </a:buClr>
              <a:defRPr sz="4500"/>
            </a:pPr>
            <a:r>
              <a:rPr>
                <a:solidFill>
                  <a:schemeClr val="tx1"/>
                </a:solidFill>
              </a:rPr>
              <a:t>Producing company should offer “inexpensive software" </a:t>
            </a:r>
          </a:p>
          <a:p>
            <a:pPr marL="526381" indent="-526381">
              <a:buChar char="■"/>
              <a:defRPr sz="4500"/>
            </a:pPr>
            <a:r>
              <a:rPr>
                <a:solidFill>
                  <a:schemeClr val="tx1"/>
                </a:solidFill>
              </a:rPr>
              <a:t>Reduced development </a:t>
            </a:r>
            <a:r>
              <a:rPr>
                <a:solidFill>
                  <a:schemeClr val="tx1"/>
                </a:solidFill>
              </a:rPr>
              <a:t>time</a:t>
            </a:r>
          </a:p>
          <a:p>
            <a:pPr marL="970881" lvl="1" indent="-526381">
              <a:spcBef>
                <a:spcPts val="600"/>
              </a:spcBef>
              <a:buClr>
                <a:srgbClr val="009900"/>
              </a:buClr>
              <a:defRPr sz="4500"/>
            </a:pPr>
            <a:r>
              <a:rPr>
                <a:solidFill>
                  <a:schemeClr val="tx1"/>
                </a:solidFill>
              </a:rPr>
              <a:t>Quick support and attention to market needs</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70" name="“Inexpensive software”"/>
          <p:cNvSpPr txBox="1">
            <a:spLocks noGrp="1"/>
          </p:cNvSpPr>
          <p:nvPr>
            <p:ph type="title"/>
          </p:nvPr>
        </p:nvSpPr>
        <p:spPr>
          <a:prstGeom prst="rect">
            <a:avLst/>
          </a:prstGeom>
        </p:spPr>
        <p:txBody>
          <a:bodyPr/>
          <a:lstStyle/>
          <a:p>
            <a:r>
              <a:rPr>
                <a:solidFill>
                  <a:schemeClr val="tx1"/>
                </a:solidFill>
              </a:rPr>
              <a:t>“Inexpensive software”</a:t>
            </a:r>
          </a:p>
        </p:txBody>
      </p:sp>
      <p:sp>
        <p:nvSpPr>
          <p:cNvPr id="371" name="Not only a result of lower development costs, but also of the cost distribution among a number of clients"/>
          <p:cNvSpPr txBox="1">
            <a:spLocks noGrp="1"/>
          </p:cNvSpPr>
          <p:nvPr>
            <p:ph type="body" idx="1"/>
          </p:nvPr>
        </p:nvSpPr>
        <p:spPr>
          <a:prstGeom prst="rect">
            <a:avLst/>
          </a:prstGeom>
        </p:spPr>
        <p:txBody>
          <a:bodyPr/>
          <a:lstStyle/>
          <a:p>
            <a:pPr marL="342900" indent="-342900" algn="ctr">
              <a:buSzTx/>
              <a:buNone/>
              <a:defRPr sz="5300">
                <a:solidFill>
                  <a:srgbClr val="000000"/>
                </a:solidFill>
              </a:defRPr>
            </a:pPr>
            <a:r>
              <a:rPr>
                <a:solidFill>
                  <a:schemeClr val="tx1"/>
                </a:solidFill>
              </a:rPr>
              <a:t>   </a:t>
            </a:r>
            <a:r>
              <a:rPr>
                <a:solidFill>
                  <a:schemeClr val="tx1"/>
                </a:solidFill>
              </a:rPr>
              <a:t>Not only a result of lower development costs, but also of the cost distribution among a number of clients</a:t>
            </a:r>
          </a:p>
          <a:p>
            <a:pPr marL="342900" indent="-342900">
              <a:buSzTx/>
              <a:buNone/>
            </a:pPr>
            <a:endParaRPr>
              <a:solidFill>
                <a:schemeClr val="tx1"/>
              </a:solidFill>
            </a:endParaRPr>
          </a:p>
          <a:p>
            <a:pPr marL="342900" indent="-342900">
              <a:buSzTx/>
              <a:buNone/>
            </a:pPr>
            <a:r>
              <a:rPr>
                <a:solidFill>
                  <a:schemeClr val="tx1"/>
                </a:solidFill>
              </a:rPr>
              <a:t> </a:t>
            </a:r>
          </a:p>
        </p:txBody>
      </p:sp>
      <p:sp>
        <p:nvSpPr>
          <p:cNvPr id="372" name="Reuse, extensibility and flexibility are important…"/>
          <p:cNvSpPr txBox="1"/>
          <p:nvPr/>
        </p:nvSpPr>
        <p:spPr>
          <a:xfrm>
            <a:off x="1215988" y="6788573"/>
            <a:ext cx="11072890" cy="1272143"/>
          </a:xfrm>
          <a:prstGeom prst="rect">
            <a:avLst/>
          </a:prstGeom>
          <a:solidFill>
            <a:srgbClr val="FFFDA9"/>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ctr" defTabSz="584200">
              <a:defRPr sz="3800">
                <a:latin typeface="+mn-lt"/>
                <a:ea typeface="+mn-ea"/>
                <a:cs typeface="+mn-cs"/>
                <a:sym typeface="Gill Sans"/>
              </a:defRPr>
            </a:pPr>
            <a:r>
              <a:t>Reuse, extensibility and flexibility are important </a:t>
            </a:r>
          </a:p>
          <a:p>
            <a:pPr algn="ctr" defTabSz="584200">
              <a:defRPr sz="3800">
                <a:latin typeface="+mn-lt"/>
                <a:ea typeface="+mn-ea"/>
                <a:cs typeface="+mn-cs"/>
                <a:sym typeface="Gill Sans"/>
              </a:defRPr>
            </a:pPr>
            <a:r>
              <a:t>factors for achieving such distribution</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74" name="Trade-offs between quality and productivity"/>
          <p:cNvSpPr txBox="1">
            <a:spLocks noGrp="1"/>
          </p:cNvSpPr>
          <p:nvPr>
            <p:ph type="title"/>
          </p:nvPr>
        </p:nvSpPr>
        <p:spPr>
          <a:xfrm>
            <a:off x="287294" y="254000"/>
            <a:ext cx="12501650" cy="2438400"/>
          </a:xfrm>
          <a:prstGeom prst="rect">
            <a:avLst/>
          </a:prstGeom>
        </p:spPr>
        <p:txBody>
          <a:bodyPr/>
          <a:lstStyle/>
          <a:p>
            <a:r>
              <a:rPr>
                <a:solidFill>
                  <a:schemeClr val="tx1"/>
                </a:solidFill>
              </a:rPr>
              <a:t>Trade-offs between quality and productivity</a:t>
            </a:r>
          </a:p>
        </p:txBody>
      </p:sp>
      <p:sp>
        <p:nvSpPr>
          <p:cNvPr id="375" name="Investing too much in quality can reduce productivity in the short term…"/>
          <p:cNvSpPr txBox="1">
            <a:spLocks noGrp="1"/>
          </p:cNvSpPr>
          <p:nvPr>
            <p:ph type="body" idx="1"/>
          </p:nvPr>
        </p:nvSpPr>
        <p:spPr>
          <a:xfrm>
            <a:off x="715922" y="3143303"/>
            <a:ext cx="11858708" cy="6376967"/>
          </a:xfrm>
          <a:prstGeom prst="rect">
            <a:avLst/>
          </a:prstGeom>
        </p:spPr>
        <p:txBody>
          <a:bodyPr/>
          <a:lstStyle/>
          <a:p>
            <a:pPr marL="929821" indent="-612321">
              <a:defRPr sz="4500"/>
            </a:pPr>
            <a:r>
              <a:rPr>
                <a:solidFill>
                  <a:schemeClr val="tx1"/>
                </a:solidFill>
              </a:rPr>
              <a:t>Investing too much in quality can reduce productivity in the short term</a:t>
            </a:r>
          </a:p>
          <a:p>
            <a:pPr marL="929821" indent="-612321">
              <a:defRPr sz="4500"/>
            </a:pPr>
            <a:r>
              <a:rPr>
                <a:solidFill>
                  <a:schemeClr val="tx1"/>
                </a:solidFill>
              </a:rPr>
              <a:t>Neglecting quality can impact productivity even in the short term</a:t>
            </a:r>
          </a:p>
          <a:p>
            <a:pPr marL="929821" indent="-612321">
              <a:defRPr sz="4500"/>
            </a:pPr>
            <a:r>
              <a:rPr>
                <a:solidFill>
                  <a:schemeClr val="tx1"/>
                </a:solidFill>
              </a:rPr>
              <a:t>Professional ethics should not be part of the trade-off </a:t>
            </a:r>
          </a:p>
          <a:p>
            <a:pPr marL="1374321" lvl="1" indent="-612321">
              <a:defRPr sz="4500"/>
            </a:pPr>
            <a:r>
              <a:rPr>
                <a:solidFill>
                  <a:schemeClr val="tx1"/>
                </a:solidFill>
              </a:rPr>
              <a:t>careful with software that is ethically non-neutral</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40" name="System =…"/>
          <p:cNvSpPr txBox="1">
            <a:spLocks noGrp="1"/>
          </p:cNvSpPr>
          <p:nvPr>
            <p:ph type="title"/>
          </p:nvPr>
        </p:nvSpPr>
        <p:spPr>
          <a:xfrm>
            <a:off x="358732" y="521964"/>
            <a:ext cx="12501650" cy="8709671"/>
          </a:xfrm>
          <a:prstGeom prst="rect">
            <a:avLst/>
          </a:prstGeom>
        </p:spPr>
        <p:txBody>
          <a:bodyPr/>
          <a:lstStyle/>
          <a:p>
            <a:pPr algn="l"/>
            <a:r>
              <a:rPr>
                <a:solidFill>
                  <a:schemeClr val="tx1"/>
                </a:solidFill>
              </a:rPr>
              <a:t>System</a:t>
            </a:r>
            <a:r>
              <a:rPr>
                <a:solidFill>
                  <a:schemeClr val="tx1"/>
                </a:solidFill>
              </a:rPr>
              <a:t> </a:t>
            </a:r>
            <a:r>
              <a:rPr>
                <a:solidFill>
                  <a:schemeClr val="tx1"/>
                </a:solidFill>
              </a:rPr>
              <a:t>= </a:t>
            </a:r>
            <a:r>
              <a:rPr smtClean="0">
                <a:solidFill>
                  <a:schemeClr val="tx1"/>
                </a:solidFill>
              </a:rPr>
              <a:t>Software+People+Data+Hardware </a:t>
            </a:r>
            <a:r>
              <a:rPr>
                <a:solidFill>
                  <a:schemeClr val="tx1"/>
                </a:solidFill>
              </a:rPr>
              <a:t>(computers, sensors</a:t>
            </a:r>
            <a:r>
              <a:rPr>
                <a:solidFill>
                  <a:schemeClr val="tx1"/>
                </a:solidFill>
              </a:rPr>
              <a:t>, </a:t>
            </a:r>
            <a:r>
              <a:rPr smtClean="0">
                <a:solidFill>
                  <a:schemeClr val="tx1"/>
                </a:solidFill>
              </a:rPr>
              <a:t>phones</a:t>
            </a:r>
            <a:r>
              <a:rPr>
                <a:solidFill>
                  <a:schemeClr val="tx1"/>
                </a:solidFill>
              </a:rPr>
              <a:t>, </a:t>
            </a:r>
            <a:r>
              <a:rPr lang="en-US" dirty="0" smtClean="0">
                <a:solidFill>
                  <a:schemeClr val="tx1"/>
                </a:solidFill>
              </a:rPr>
              <a:t>w</a:t>
            </a:r>
            <a:r>
              <a:rPr smtClean="0">
                <a:solidFill>
                  <a:schemeClr val="tx1"/>
                </a:solidFill>
              </a:rPr>
              <a:t>atches,</a:t>
            </a:r>
            <a:r>
              <a:rPr lang="en-US" dirty="0" smtClean="0">
                <a:solidFill>
                  <a:schemeClr val="tx1"/>
                </a:solidFill>
              </a:rPr>
              <a:t> </a:t>
            </a:r>
            <a:r>
              <a:rPr smtClean="0">
                <a:solidFill>
                  <a:schemeClr val="tx1"/>
                </a:solidFill>
              </a:rPr>
              <a:t>drones</a:t>
            </a:r>
            <a:r>
              <a:rPr>
                <a:solidFill>
                  <a:schemeClr val="tx1"/>
                </a:solidFill>
              </a:rPr>
              <a:t>, etc.) </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79" name="To obtain software quality and productivity,  teams have to deal with those issues in a professional way!"/>
          <p:cNvSpPr txBox="1">
            <a:spLocks noGrp="1"/>
          </p:cNvSpPr>
          <p:nvPr>
            <p:ph type="title"/>
          </p:nvPr>
        </p:nvSpPr>
        <p:spPr>
          <a:xfrm>
            <a:off x="1270000" y="1754025"/>
            <a:ext cx="10464800" cy="6245550"/>
          </a:xfrm>
          <a:prstGeom prst="rect">
            <a:avLst/>
          </a:prstGeom>
        </p:spPr>
        <p:txBody>
          <a:bodyPr/>
          <a:lstStyle/>
          <a:p>
            <a:r>
              <a:rPr lang="en-US" dirty="0" smtClean="0">
                <a:solidFill>
                  <a:schemeClr val="tx1"/>
                </a:solidFill>
              </a:rPr>
              <a:t>For high </a:t>
            </a:r>
            <a:r>
              <a:rPr smtClean="0">
                <a:solidFill>
                  <a:schemeClr val="tx1"/>
                </a:solidFill>
              </a:rPr>
              <a:t>software </a:t>
            </a:r>
            <a:r>
              <a:rPr>
                <a:solidFill>
                  <a:schemeClr val="tx1"/>
                </a:solidFill>
              </a:rPr>
              <a:t>quality</a:t>
            </a:r>
            <a:r>
              <a:rPr>
                <a:solidFill>
                  <a:schemeClr val="tx1"/>
                </a:solidFill>
              </a:rPr>
              <a:t> </a:t>
            </a:r>
            <a:r>
              <a:rPr>
                <a:solidFill>
                  <a:schemeClr val="tx1"/>
                </a:solidFill>
              </a:rPr>
              <a:t>and </a:t>
            </a:r>
            <a:r>
              <a:rPr smtClean="0">
                <a:solidFill>
                  <a:schemeClr val="tx1"/>
                </a:solidFill>
              </a:rPr>
              <a:t>productivity,</a:t>
            </a:r>
            <a:r>
              <a:rPr lang="en-US" dirty="0" smtClean="0">
                <a:solidFill>
                  <a:schemeClr val="tx1"/>
                </a:solidFill>
              </a:rPr>
              <a:t> </a:t>
            </a:r>
            <a:r>
              <a:rPr smtClean="0">
                <a:solidFill>
                  <a:schemeClr val="tx1"/>
                </a:solidFill>
              </a:rPr>
              <a:t>teams </a:t>
            </a:r>
            <a:r>
              <a:rPr>
                <a:solidFill>
                  <a:schemeClr val="tx1"/>
                </a:solidFill>
              </a:rPr>
              <a:t>have to deal with </a:t>
            </a:r>
            <a:r>
              <a:rPr>
                <a:solidFill>
                  <a:schemeClr val="tx1"/>
                </a:solidFill>
              </a:rPr>
              <a:t>those </a:t>
            </a:r>
            <a:r>
              <a:rPr smtClean="0">
                <a:solidFill>
                  <a:schemeClr val="tx1"/>
                </a:solidFill>
              </a:rPr>
              <a:t>issues</a:t>
            </a:r>
            <a:r>
              <a:rPr lang="en-US" dirty="0" smtClean="0">
                <a:solidFill>
                  <a:schemeClr val="tx1"/>
                </a:solidFill>
              </a:rPr>
              <a:t> </a:t>
            </a:r>
            <a:r>
              <a:rPr smtClean="0">
                <a:solidFill>
                  <a:schemeClr val="tx1"/>
                </a:solidFill>
              </a:rPr>
              <a:t>professiona</a:t>
            </a:r>
            <a:r>
              <a:rPr lang="en-US" dirty="0" err="1" smtClean="0">
                <a:solidFill>
                  <a:schemeClr val="tx1"/>
                </a:solidFill>
              </a:rPr>
              <a:t>lly</a:t>
            </a:r>
            <a:r>
              <a:rPr smtClean="0">
                <a:solidFill>
                  <a:schemeClr val="tx1"/>
                </a:solidFill>
              </a:rPr>
              <a:t>!</a:t>
            </a:r>
            <a:endParaRPr>
              <a:solidFill>
                <a:schemeClr val="tx1"/>
              </a:solidFill>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81" name="Take notes, now!"/>
          <p:cNvSpPr txBox="1">
            <a:spLocks noGrp="1"/>
          </p:cNvSpPr>
          <p:nvPr>
            <p:ph type="title"/>
          </p:nvPr>
        </p:nvSpPr>
        <p:spPr>
          <a:xfrm>
            <a:off x="1270000" y="1638300"/>
            <a:ext cx="10464800" cy="5867400"/>
          </a:xfrm>
          <a:prstGeom prst="rect">
            <a:avLst/>
          </a:prstGeom>
        </p:spPr>
        <p:txBody>
          <a:bodyPr/>
          <a:lstStyle>
            <a:lvl1pPr>
              <a:defRPr sz="14200"/>
            </a:lvl1pPr>
          </a:lstStyle>
          <a:p>
            <a:r>
              <a:rPr>
                <a:solidFill>
                  <a:schemeClr val="tx1"/>
                </a:solidFill>
              </a:rPr>
              <a:t>Take notes, now!</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83" name="To do after class"/>
          <p:cNvSpPr txBox="1">
            <a:spLocks noGrp="1"/>
          </p:cNvSpPr>
          <p:nvPr>
            <p:ph type="title"/>
          </p:nvPr>
        </p:nvSpPr>
        <p:spPr>
          <a:prstGeom prst="rect">
            <a:avLst/>
          </a:prstGeom>
        </p:spPr>
        <p:txBody>
          <a:bodyPr/>
          <a:lstStyle/>
          <a:p>
            <a:r>
              <a:rPr>
                <a:solidFill>
                  <a:schemeClr val="tx1"/>
                </a:solidFill>
              </a:rPr>
              <a:t>To do after class</a:t>
            </a:r>
          </a:p>
        </p:txBody>
      </p:sp>
      <p:sp>
        <p:nvSpPr>
          <p:cNvPr id="384" name="Read Uma longa noite aprendendo, and Chapter 1 from the textbook…"/>
          <p:cNvSpPr txBox="1">
            <a:spLocks noGrp="1"/>
          </p:cNvSpPr>
          <p:nvPr>
            <p:ph type="body" idx="1"/>
          </p:nvPr>
        </p:nvSpPr>
        <p:spPr>
          <a:xfrm>
            <a:off x="1270000" y="2204707"/>
            <a:ext cx="11233192" cy="7255741"/>
          </a:xfrm>
          <a:prstGeom prst="rect">
            <a:avLst/>
          </a:prstGeom>
        </p:spPr>
        <p:txBody>
          <a:bodyPr/>
          <a:lstStyle/>
          <a:p>
            <a:pPr marL="888999" indent="-571499">
              <a:defRPr sz="3300"/>
            </a:pPr>
            <a:r>
              <a:rPr>
                <a:solidFill>
                  <a:schemeClr val="tx1"/>
                </a:solidFill>
              </a:rPr>
              <a:t>Read </a:t>
            </a:r>
            <a:r>
              <a:rPr u="sng">
                <a:solidFill>
                  <a:schemeClr val="tx1"/>
                </a:solidFill>
                <a:hlinkClick r:id="rId2"/>
              </a:rPr>
              <a:t>Uma longa noite aprendendo</a:t>
            </a:r>
            <a:r>
              <a:rPr>
                <a:solidFill>
                  <a:schemeClr val="tx1"/>
                </a:solidFill>
              </a:rPr>
              <a:t>, and Chapter 1 from the </a:t>
            </a:r>
            <a:r>
              <a:rPr u="sng">
                <a:solidFill>
                  <a:schemeClr val="tx1"/>
                </a:solidFill>
                <a:hlinkClick r:id="rId3"/>
              </a:rPr>
              <a:t>textbook</a:t>
            </a:r>
          </a:p>
          <a:p>
            <a:pPr marL="888999" indent="-571499">
              <a:defRPr sz="3300"/>
            </a:pPr>
            <a:r>
              <a:rPr>
                <a:solidFill>
                  <a:schemeClr val="tx1"/>
                </a:solidFill>
              </a:rPr>
              <a:t>Read </a:t>
            </a:r>
            <a:r>
              <a:rPr u="sng">
                <a:solidFill>
                  <a:schemeClr val="tx1"/>
                </a:solidFill>
                <a:hlinkClick r:id="rId4"/>
              </a:rPr>
              <a:t>Software Engineering Code of Ethics and Professional Practice</a:t>
            </a:r>
          </a:p>
          <a:p>
            <a:pPr marL="888999" indent="-571499">
              <a:defRPr sz="3300"/>
            </a:pPr>
            <a:r>
              <a:rPr>
                <a:solidFill>
                  <a:schemeClr val="tx1"/>
                </a:solidFill>
              </a:rPr>
              <a:t>Watch “Na rota do dinheiro sujo”, episode “Emissões mortais”, and </a:t>
            </a:r>
            <a:r>
              <a:rPr u="sng">
                <a:solidFill>
                  <a:schemeClr val="tx1"/>
                </a:solidFill>
                <a:hlinkClick r:id="rId5"/>
              </a:rPr>
              <a:t>Software powers the world</a:t>
            </a:r>
          </a:p>
          <a:p>
            <a:pPr marL="888999" indent="-571499">
              <a:defRPr sz="3300"/>
            </a:pPr>
            <a:r>
              <a:rPr smtClean="0">
                <a:solidFill>
                  <a:schemeClr val="tx1"/>
                </a:solidFill>
              </a:rPr>
              <a:t>Subscribe </a:t>
            </a:r>
            <a:r>
              <a:rPr>
                <a:solidFill>
                  <a:schemeClr val="tx1"/>
                </a:solidFill>
              </a:rPr>
              <a:t>to the </a:t>
            </a:r>
            <a:r>
              <a:rPr>
                <a:solidFill>
                  <a:schemeClr val="tx1"/>
                </a:solidFill>
              </a:rPr>
              <a:t>course </a:t>
            </a:r>
            <a:r>
              <a:rPr smtClean="0">
                <a:solidFill>
                  <a:schemeClr val="tx1"/>
                </a:solidFill>
              </a:rPr>
              <a:t>calendar</a:t>
            </a:r>
            <a:endParaRPr>
              <a:solidFill>
                <a:schemeClr val="tx1"/>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44" name="Our society depends on software systems"/>
          <p:cNvSpPr txBox="1">
            <a:spLocks noGrp="1"/>
          </p:cNvSpPr>
          <p:nvPr>
            <p:ph type="title"/>
          </p:nvPr>
        </p:nvSpPr>
        <p:spPr>
          <a:prstGeom prst="rect">
            <a:avLst/>
          </a:prstGeom>
        </p:spPr>
        <p:txBody>
          <a:bodyPr/>
          <a:lstStyle/>
          <a:p>
            <a:r>
              <a:rPr>
                <a:solidFill>
                  <a:schemeClr val="tx1"/>
                </a:solidFill>
              </a:rPr>
              <a:t>Our society depends on software systems</a:t>
            </a:r>
          </a:p>
        </p:txBody>
      </p:sp>
      <p:sp>
        <p:nvSpPr>
          <p:cNvPr id="246" name="Text"/>
          <p:cNvSpPr txBox="1"/>
          <p:nvPr/>
        </p:nvSpPr>
        <p:spPr>
          <a:xfrm>
            <a:off x="9096895" y="8480213"/>
            <a:ext cx="2730413" cy="487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186" tIns="54186" rIns="54186" bIns="54186" anchor="ctr">
            <a:spAutoFit/>
          </a:bodyPr>
          <a:lstStyle>
            <a:lvl1pPr algn="ctr" defTabSz="406400">
              <a:defRPr sz="2400" u="sng">
                <a:solidFill>
                  <a:srgbClr val="FFFFFF"/>
                </a:solidFill>
                <a:latin typeface="+mn-lt"/>
                <a:ea typeface="+mn-ea"/>
                <a:cs typeface="+mn-cs"/>
                <a:sym typeface="Gill Sans"/>
                <a:hlinkClick r:id="rId3"/>
              </a:defRPr>
            </a:lvl1pPr>
          </a:lstStyle>
          <a:p>
            <a:pPr>
              <a:defRPr u="none"/>
            </a:pPr>
            <a:r>
              <a:rPr u="sng">
                <a:hlinkClick r:id="rId3"/>
              </a:rPr>
              <a:t> </a:t>
            </a:r>
          </a:p>
        </p:txBody>
      </p:sp>
      <p:sp>
        <p:nvSpPr>
          <p:cNvPr id="247" name="They are the basis of essential services, communication, entertainment, etc. and drive innovation"/>
          <p:cNvSpPr txBox="1"/>
          <p:nvPr/>
        </p:nvSpPr>
        <p:spPr>
          <a:xfrm>
            <a:off x="501608" y="3806752"/>
            <a:ext cx="11358642" cy="35703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186" tIns="54186" rIns="54186" bIns="54186" anchor="ctr">
            <a:spAutoFit/>
          </a:bodyPr>
          <a:lstStyle>
            <a:lvl1pPr algn="r">
              <a:lnSpc>
                <a:spcPts val="9400"/>
              </a:lnSpc>
              <a:spcBef>
                <a:spcPts val="2500"/>
              </a:spcBef>
              <a:defRPr sz="5000">
                <a:solidFill>
                  <a:srgbClr val="FFFBB9"/>
                </a:solidFill>
                <a:latin typeface="+mn-lt"/>
                <a:ea typeface="+mn-ea"/>
                <a:cs typeface="+mn-cs"/>
                <a:sym typeface="Gill Sans"/>
              </a:defRPr>
            </a:lvl1pPr>
          </a:lstStyle>
          <a:p>
            <a:pPr algn="ctr"/>
            <a:r>
              <a:t>They are the basis </a:t>
            </a:r>
            <a:r>
              <a:rPr/>
              <a:t>of </a:t>
            </a:r>
            <a:r>
              <a:rPr smtClean="0"/>
              <a:t>essential</a:t>
            </a:r>
            <a:r>
              <a:rPr lang="en-US" dirty="0" smtClean="0"/>
              <a:t> s</a:t>
            </a:r>
            <a:r>
              <a:rPr smtClean="0"/>
              <a:t>ervices,</a:t>
            </a:r>
            <a:r>
              <a:rPr lang="en-US" dirty="0" smtClean="0"/>
              <a:t> c</a:t>
            </a:r>
            <a:r>
              <a:rPr smtClean="0"/>
              <a:t>ommunication</a:t>
            </a:r>
            <a:r>
              <a:t>, entertainment, etc</a:t>
            </a:r>
            <a:r>
              <a:rPr/>
              <a:t>. </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44" name="Our society depends on software systems"/>
          <p:cNvSpPr txBox="1">
            <a:spLocks noGrp="1"/>
          </p:cNvSpPr>
          <p:nvPr>
            <p:ph type="title"/>
          </p:nvPr>
        </p:nvSpPr>
        <p:spPr>
          <a:prstGeom prst="rect">
            <a:avLst/>
          </a:prstGeom>
        </p:spPr>
        <p:txBody>
          <a:bodyPr/>
          <a:lstStyle/>
          <a:p>
            <a:r>
              <a:rPr>
                <a:solidFill>
                  <a:schemeClr val="tx1"/>
                </a:solidFill>
              </a:rPr>
              <a:t>Our society depends on software systems</a:t>
            </a:r>
          </a:p>
        </p:txBody>
      </p:sp>
      <p:sp>
        <p:nvSpPr>
          <p:cNvPr id="245" name="Every year, billions of lines of code (LOC) are created or modified"/>
          <p:cNvSpPr txBox="1"/>
          <p:nvPr/>
        </p:nvSpPr>
        <p:spPr>
          <a:xfrm>
            <a:off x="644484" y="4019544"/>
            <a:ext cx="11765500" cy="2364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186" tIns="54186" rIns="54186" bIns="54186" anchor="ctr">
            <a:spAutoFit/>
          </a:bodyPr>
          <a:lstStyle>
            <a:lvl1pPr algn="r">
              <a:lnSpc>
                <a:spcPts val="9400"/>
              </a:lnSpc>
              <a:spcBef>
                <a:spcPts val="2500"/>
              </a:spcBef>
              <a:defRPr sz="5000">
                <a:solidFill>
                  <a:srgbClr val="FFFBB9"/>
                </a:solidFill>
                <a:latin typeface="+mn-lt"/>
                <a:ea typeface="+mn-ea"/>
                <a:cs typeface="+mn-cs"/>
                <a:sym typeface="Gill Sans"/>
              </a:defRPr>
            </a:lvl1pPr>
          </a:lstStyle>
          <a:p>
            <a:pPr algn="ctr"/>
            <a:r>
              <a:t>Every year, billions of lines of code (LOC) are created or modified</a:t>
            </a:r>
          </a:p>
        </p:txBody>
      </p:sp>
      <p:sp>
        <p:nvSpPr>
          <p:cNvPr id="246" name="Text"/>
          <p:cNvSpPr txBox="1"/>
          <p:nvPr/>
        </p:nvSpPr>
        <p:spPr>
          <a:xfrm>
            <a:off x="9096895" y="8480213"/>
            <a:ext cx="2730413" cy="487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186" tIns="54186" rIns="54186" bIns="54186" anchor="ctr">
            <a:spAutoFit/>
          </a:bodyPr>
          <a:lstStyle>
            <a:lvl1pPr algn="ctr" defTabSz="406400">
              <a:defRPr sz="2400" u="sng">
                <a:solidFill>
                  <a:srgbClr val="FFFFFF"/>
                </a:solidFill>
                <a:latin typeface="+mn-lt"/>
                <a:ea typeface="+mn-ea"/>
                <a:cs typeface="+mn-cs"/>
                <a:sym typeface="Gill Sans"/>
                <a:hlinkClick r:id="rId3"/>
              </a:defRPr>
            </a:lvl1pPr>
          </a:lstStyle>
          <a:p>
            <a:pPr>
              <a:defRPr u="none"/>
            </a:pPr>
            <a:r>
              <a:rPr u="sng">
                <a:hlinkClick r:id="rId3"/>
              </a:rPr>
              <a:t> </a:t>
            </a:r>
          </a:p>
        </p:txBody>
      </p:sp>
      <p:sp>
        <p:nvSpPr>
          <p:cNvPr id="248" name="Volvo car &gt; 50 MLOC…"/>
          <p:cNvSpPr/>
          <p:nvPr/>
        </p:nvSpPr>
        <p:spPr>
          <a:xfrm>
            <a:off x="2358996" y="7305692"/>
            <a:ext cx="4305245" cy="1739553"/>
          </a:xfrm>
          <a:prstGeom prst="wedgeEllipseCallout">
            <a:avLst>
              <a:gd name="adj1" fmla="val 44566"/>
              <a:gd name="adj2" fmla="val -82048"/>
            </a:avLst>
          </a:prstGeom>
          <a:blipFill>
            <a:blip r:embed="rId4"/>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pPr>
            <a:r>
              <a:rPr sz="2400"/>
              <a:t>Volvo car &gt; 50 MLOC</a:t>
            </a:r>
          </a:p>
          <a:p>
            <a:pPr algn="ctr" defTabSz="584200">
              <a:defRPr sz="3000">
                <a:solidFill>
                  <a:srgbClr val="FFFFFF"/>
                </a:solidFill>
                <a:effectLst>
                  <a:outerShdw blurRad="38100" dist="12700" dir="5400000" rotWithShape="0">
                    <a:srgbClr val="000000">
                      <a:alpha val="50000"/>
                    </a:srgbClr>
                  </a:outerShdw>
                </a:effectLst>
                <a:latin typeface="+mn-lt"/>
                <a:ea typeface="+mn-ea"/>
                <a:cs typeface="+mn-cs"/>
                <a:sym typeface="Gill Sans"/>
              </a:defRPr>
            </a:pPr>
            <a:r>
              <a:rPr sz="2400"/>
              <a:t>A380 &gt; 100 MLOC</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52" name="Quality…"/>
          <p:cNvSpPr txBox="1"/>
          <p:nvPr/>
        </p:nvSpPr>
        <p:spPr>
          <a:xfrm>
            <a:off x="2203276" y="3028949"/>
            <a:ext cx="8598248" cy="5778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ctr" defTabSz="584200">
              <a:defRPr sz="13000">
                <a:solidFill>
                  <a:srgbClr val="FFFFFF"/>
                </a:solidFill>
                <a:latin typeface="+mn-lt"/>
                <a:ea typeface="+mn-ea"/>
                <a:cs typeface="+mn-cs"/>
                <a:sym typeface="Gill Sans"/>
              </a:defRPr>
            </a:pPr>
            <a:r>
              <a:t>Quality </a:t>
            </a:r>
          </a:p>
          <a:p>
            <a:pPr algn="ctr" defTabSz="584200">
              <a:defRPr sz="13000">
                <a:solidFill>
                  <a:srgbClr val="FFFFFF"/>
                </a:solidFill>
                <a:latin typeface="+mn-lt"/>
                <a:ea typeface="+mn-ea"/>
                <a:cs typeface="+mn-cs"/>
                <a:sym typeface="Gill Sans"/>
              </a:defRPr>
            </a:pPr>
            <a:r>
              <a:t>and </a:t>
            </a:r>
          </a:p>
          <a:p>
            <a:pPr algn="ctr" defTabSz="584200">
              <a:defRPr sz="13000">
                <a:solidFill>
                  <a:srgbClr val="FFFFFF"/>
                </a:solidFill>
                <a:latin typeface="+mn-lt"/>
                <a:ea typeface="+mn-ea"/>
                <a:cs typeface="+mn-cs"/>
                <a:sym typeface="Gill Sans"/>
              </a:defRPr>
            </a:pPr>
            <a:r>
              <a:t>Productivity </a:t>
            </a:r>
          </a:p>
        </p:txBody>
      </p:sp>
      <p:sp>
        <p:nvSpPr>
          <p:cNvPr id="253" name="Software and systems engineering is concerned with…"/>
          <p:cNvSpPr txBox="1">
            <a:spLocks noGrp="1"/>
          </p:cNvSpPr>
          <p:nvPr>
            <p:ph type="title"/>
          </p:nvPr>
        </p:nvSpPr>
        <p:spPr>
          <a:prstGeom prst="rect">
            <a:avLst/>
          </a:prstGeom>
        </p:spPr>
        <p:txBody>
          <a:bodyPr/>
          <a:lstStyle>
            <a:lvl1pPr>
              <a:defRPr sz="6200"/>
            </a:lvl1pPr>
          </a:lstStyle>
          <a:p>
            <a:r>
              <a:rPr>
                <a:solidFill>
                  <a:schemeClr val="tx1"/>
                </a:solidFill>
              </a:rPr>
              <a:t>Software and systems engineering is concerned with…</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57" name="Professional software and systems development"/>
          <p:cNvSpPr txBox="1">
            <a:spLocks noGrp="1"/>
          </p:cNvSpPr>
          <p:nvPr>
            <p:ph type="title"/>
          </p:nvPr>
        </p:nvSpPr>
        <p:spPr>
          <a:xfrm>
            <a:off x="843459" y="661958"/>
            <a:ext cx="11317883" cy="2438401"/>
          </a:xfrm>
          <a:prstGeom prst="rect">
            <a:avLst/>
          </a:prstGeom>
        </p:spPr>
        <p:txBody>
          <a:bodyPr/>
          <a:lstStyle/>
          <a:p>
            <a:r>
              <a:rPr>
                <a:solidFill>
                  <a:schemeClr val="tx1"/>
                </a:solidFill>
              </a:rPr>
              <a:t>Professional software and systems development</a:t>
            </a:r>
          </a:p>
        </p:txBody>
      </p:sp>
      <p:pic>
        <p:nvPicPr>
          <p:cNvPr id="258" name="Image" descr="Image"/>
          <p:cNvPicPr>
            <a:picLocks noChangeAspect="1"/>
          </p:cNvPicPr>
          <p:nvPr/>
        </p:nvPicPr>
        <p:blipFill>
          <a:blip r:embed="rId3">
            <a:extLst/>
          </a:blip>
          <a:stretch>
            <a:fillRect/>
          </a:stretch>
        </p:blipFill>
        <p:spPr>
          <a:xfrm>
            <a:off x="1930368" y="5448304"/>
            <a:ext cx="2247586" cy="1688187"/>
          </a:xfrm>
          <a:prstGeom prst="rect">
            <a:avLst/>
          </a:prstGeom>
          <a:ln w="12700">
            <a:miter lim="400000"/>
          </a:ln>
        </p:spPr>
      </p:pic>
      <p:sp>
        <p:nvSpPr>
          <p:cNvPr id="259" name="http://www.home-dzine.co.za/diy/diy-doghouse.htm"/>
          <p:cNvSpPr txBox="1"/>
          <p:nvPr/>
        </p:nvSpPr>
        <p:spPr>
          <a:xfrm>
            <a:off x="1215988" y="7234254"/>
            <a:ext cx="3553570"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u="sng">
                <a:solidFill>
                  <a:srgbClr val="FFFFFF"/>
                </a:solidFill>
                <a:hlinkClick r:id="rId4"/>
              </a:defRPr>
            </a:lvl1pPr>
          </a:lstStyle>
          <a:p>
            <a:pPr>
              <a:defRPr u="none"/>
            </a:pPr>
            <a:r>
              <a:rPr u="sng">
                <a:hlinkClick r:id="rId4"/>
              </a:rPr>
              <a:t>http://www.home-dzine.co.za/diy/diy-doghouse.htm</a:t>
            </a:r>
          </a:p>
        </p:txBody>
      </p:sp>
      <p:pic>
        <p:nvPicPr>
          <p:cNvPr id="260" name="Image" descr="Image"/>
          <p:cNvPicPr>
            <a:picLocks noChangeAspect="1"/>
          </p:cNvPicPr>
          <p:nvPr/>
        </p:nvPicPr>
        <p:blipFill>
          <a:blip r:embed="rId5">
            <a:extLst/>
          </a:blip>
          <a:stretch>
            <a:fillRect/>
          </a:stretch>
        </p:blipFill>
        <p:spPr>
          <a:xfrm>
            <a:off x="7069135" y="4038225"/>
            <a:ext cx="3362356" cy="5050101"/>
          </a:xfrm>
          <a:prstGeom prst="rect">
            <a:avLst/>
          </a:prstGeom>
          <a:ln w="12700">
            <a:miter lim="400000"/>
          </a:ln>
        </p:spPr>
      </p:pic>
      <p:sp>
        <p:nvSpPr>
          <p:cNvPr id="261" name="http://silviarangel.wix.com/fotografa"/>
          <p:cNvSpPr txBox="1"/>
          <p:nvPr/>
        </p:nvSpPr>
        <p:spPr>
          <a:xfrm>
            <a:off x="7645408" y="9091642"/>
            <a:ext cx="2494509"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u="sng">
                <a:solidFill>
                  <a:srgbClr val="FFFFFF"/>
                </a:solidFill>
                <a:hlinkClick r:id="rId6"/>
              </a:defRPr>
            </a:lvl1pPr>
          </a:lstStyle>
          <a:p>
            <a:pPr>
              <a:defRPr u="none"/>
            </a:pPr>
            <a:r>
              <a:rPr u="sng">
                <a:hlinkClick r:id="rId6"/>
              </a:rPr>
              <a:t>http://silviarangel.wix.com/fotografa</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65" name="It’s not about small versus large"/>
          <p:cNvSpPr txBox="1">
            <a:spLocks noGrp="1"/>
          </p:cNvSpPr>
          <p:nvPr>
            <p:ph type="title"/>
          </p:nvPr>
        </p:nvSpPr>
        <p:spPr>
          <a:xfrm>
            <a:off x="1270000" y="254000"/>
            <a:ext cx="10464800" cy="2671912"/>
          </a:xfrm>
          <a:prstGeom prst="rect">
            <a:avLst/>
          </a:prstGeom>
        </p:spPr>
        <p:txBody>
          <a:bodyPr/>
          <a:lstStyle/>
          <a:p>
            <a:r>
              <a:rPr>
                <a:solidFill>
                  <a:schemeClr val="tx1"/>
                </a:solidFill>
              </a:rPr>
              <a:t>It’s not about small versus large</a:t>
            </a:r>
          </a:p>
        </p:txBody>
      </p:sp>
      <p:pic>
        <p:nvPicPr>
          <p:cNvPr id="266" name="Image" descr="Image"/>
          <p:cNvPicPr>
            <a:picLocks noChangeAspect="1"/>
          </p:cNvPicPr>
          <p:nvPr/>
        </p:nvPicPr>
        <p:blipFill>
          <a:blip r:embed="rId3">
            <a:extLst/>
          </a:blip>
          <a:stretch>
            <a:fillRect/>
          </a:stretch>
        </p:blipFill>
        <p:spPr>
          <a:xfrm>
            <a:off x="2054519" y="3145358"/>
            <a:ext cx="8895762" cy="5935142"/>
          </a:xfrm>
          <a:prstGeom prst="rect">
            <a:avLst/>
          </a:prstGeom>
          <a:ln w="12700">
            <a:miter lim="400000"/>
          </a:ln>
        </p:spPr>
      </p:pic>
      <p:sp>
        <p:nvSpPr>
          <p:cNvPr id="267" name="http://transmissionsmedia.com/the-inexplicable-precision-in-the-construction-of-the-great-pyramid-at-giza/"/>
          <p:cNvSpPr txBox="1"/>
          <p:nvPr/>
        </p:nvSpPr>
        <p:spPr>
          <a:xfrm>
            <a:off x="3275933" y="9163050"/>
            <a:ext cx="72206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u="sng">
                <a:solidFill>
                  <a:srgbClr val="FFFFFF"/>
                </a:solidFill>
                <a:hlinkClick r:id="rId4"/>
              </a:defRPr>
            </a:lvl1pPr>
          </a:lstStyle>
          <a:p>
            <a:pPr>
              <a:defRPr u="none"/>
            </a:pPr>
            <a:r>
              <a:rPr u="sng">
                <a:hlinkClick r:id="rId4"/>
              </a:rPr>
              <a:t>http://transmissionsmedia.com/the-inexplicable-precision-in-the-construction-of-the-great-pyramid-at-giza/</a:t>
            </a: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1399</Words>
  <PresentationFormat>Personalizar</PresentationFormat>
  <Paragraphs>211</Paragraphs>
  <Slides>42</Slides>
  <Notes>19</Notes>
  <HiddenSlides>4</HiddenSlides>
  <MMClips>0</MMClips>
  <ScaleCrop>false</ScaleCrop>
  <HeadingPairs>
    <vt:vector size="4" baseType="variant">
      <vt:variant>
        <vt:lpstr>Tema</vt:lpstr>
      </vt:variant>
      <vt:variant>
        <vt:i4>1</vt:i4>
      </vt:variant>
      <vt:variant>
        <vt:lpstr>Títulos de slides</vt:lpstr>
      </vt:variant>
      <vt:variant>
        <vt:i4>42</vt:i4>
      </vt:variant>
    </vt:vector>
  </HeadingPairs>
  <TitlesOfParts>
    <vt:vector size="43" baseType="lpstr">
      <vt:lpstr>Black</vt:lpstr>
      <vt:lpstr>Software and Systems Engineering</vt:lpstr>
      <vt:lpstr>What is software and systems engineering?</vt:lpstr>
      <vt:lpstr>Engineering is…</vt:lpstr>
      <vt:lpstr>System = Software+People+Data+Hardware (computers, sensors, phones, watches, drones, etc.) </vt:lpstr>
      <vt:lpstr>Our society depends on software systems</vt:lpstr>
      <vt:lpstr>Our society depends on software systems</vt:lpstr>
      <vt:lpstr>Software and systems engineering is concerned with…</vt:lpstr>
      <vt:lpstr>Professional software and systems development</vt:lpstr>
      <vt:lpstr>It’s not about small versus large</vt:lpstr>
      <vt:lpstr>Most software today is very much like an Egyptian pyramid with millions of bricks piled on top of each other, with no structural integrity, but just done by brute force and thousands of slaves. Alan Kay http://en.wikipedia.org/wiki/Alan_Kay</vt:lpstr>
      <vt:lpstr>Slide 11</vt:lpstr>
      <vt:lpstr>focus  on how to do it? vs on how to do it right?</vt:lpstr>
      <vt:lpstr>Should we be concerned that we might be viewed as an over-paid, over-privileged elite that does not care enough about the damage that our work can cause?</vt:lpstr>
      <vt:lpstr>Ultimately, we need to assure ourselves and our society that our software has been made as sound and robust as feasible so that failures are not attributable to our own carelessness, recklessness, or laziness.</vt:lpstr>
      <vt:lpstr>So our main goal is…</vt:lpstr>
      <vt:lpstr>Software and Systems Engineering</vt:lpstr>
      <vt:lpstr>What is the software crisis?</vt:lpstr>
      <vt:lpstr>Practical impact of quality and productivity</vt:lpstr>
      <vt:lpstr>Not always achieved, almost never easy!</vt:lpstr>
      <vt:lpstr>Software development issues, (crisis? since 1968!)</vt:lpstr>
      <vt:lpstr>No silver bullet!</vt:lpstr>
      <vt:lpstr>Essential causes of software issues</vt:lpstr>
      <vt:lpstr>Accidental causes of software issues</vt:lpstr>
      <vt:lpstr>Teams that don’t achieve share these deficiencies</vt:lpstr>
      <vt:lpstr>Handling the crisis</vt:lpstr>
      <vt:lpstr>Software and Systems Engineering</vt:lpstr>
      <vt:lpstr>What is software quality?</vt:lpstr>
      <vt:lpstr>Software quality factors, focus on ethics and business values</vt:lpstr>
      <vt:lpstr>More factors, internal and external</vt:lpstr>
      <vt:lpstr>For example, why would those factors be important for a store automation system?</vt:lpstr>
      <vt:lpstr>Qualidade de software (para o varejo)</vt:lpstr>
      <vt:lpstr>Qualidade de software (para o varejo)</vt:lpstr>
      <vt:lpstr>Qualidade de software (para o varejo)</vt:lpstr>
      <vt:lpstr>Qualidade de software (para o varejo)</vt:lpstr>
      <vt:lpstr>Software and Systems Engineering</vt:lpstr>
      <vt:lpstr>What is software productivity?</vt:lpstr>
      <vt:lpstr>Productivity aspects, assuming constant functionality and quality</vt:lpstr>
      <vt:lpstr>“Inexpensive software”</vt:lpstr>
      <vt:lpstr>Trade-offs between quality and productivity</vt:lpstr>
      <vt:lpstr>For high software quality and productivity, teams have to deal with those issues professionally!</vt:lpstr>
      <vt:lpstr>Take notes, now!</vt:lpstr>
      <vt:lpstr>To do after class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and Systems Engineering</dc:title>
  <cp:lastModifiedBy>damorim</cp:lastModifiedBy>
  <cp:revision>3</cp:revision>
  <dcterms:modified xsi:type="dcterms:W3CDTF">2022-07-12T18:00:34Z</dcterms:modified>
</cp:coreProperties>
</file>