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FFFFF"/>
  </p:clrMru>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autoAdjust="0"/>
    <p:restoredTop sz="94622" autoAdjust="0"/>
  </p:normalViewPr>
  <p:slideViewPr>
    <p:cSldViewPr>
      <p:cViewPr varScale="1">
        <p:scale>
          <a:sx n="78" d="100"/>
          <a:sy n="78" d="100"/>
        </p:scale>
        <p:origin x="-1398" y="-78"/>
      </p:cViewPr>
      <p:guideLst>
        <p:guide orient="horz" pos="3072"/>
        <p:guide pos="4096"/>
      </p:guideLst>
    </p:cSldViewPr>
  </p:slideViewPr>
  <p:outlineViewPr>
    <p:cViewPr>
      <p:scale>
        <a:sx n="33" d="100"/>
        <a:sy n="33" d="100"/>
      </p:scale>
      <p:origin x="0" y="604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DD2190-B529-4727-83D4-472C75BC9ECD}" type="datetimeFigureOut">
              <a:rPr lang="pt-BR" smtClean="0"/>
              <a:t>4/8/2022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0A13A3-4147-4122-A1FE-B199013D3762}" type="slidenum">
              <a:rPr lang="pt-BR" smtClean="0"/>
              <a:t>‹nº›</a:t>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1143000" y="685800"/>
            <a:ext cx="4572000" cy="3429000"/>
          </a:xfrm>
          <a:prstGeom prst="rect">
            <a:avLst/>
          </a:prstGeom>
        </p:spPr>
        <p:txBody>
          <a:bodyPr/>
          <a:lstStyle/>
          <a:p>
            <a:endParaRPr/>
          </a:p>
        </p:txBody>
      </p:sp>
      <p:sp>
        <p:nvSpPr>
          <p:cNvPr id="204" name="Shape 20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diffen.com/difference/GET_(HTTP)_vs_POST_(HTTP)"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w3.org/2001/tag/doc/whenToUseGet.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iffen.com/difference/GET_(HTTP)_vs_POST_(HTTP)"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w3.org/2001/tag/doc/whenToUseGet.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r>
              <a:t>Arquitetura e linguagens de aplicações de SaaS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r>
              <a:t>metodos gravar devem verificar se o aluno é diferente de null</a:t>
            </a:r>
          </a:p>
          <a:p>
            <a:endParaRPr/>
          </a:p>
          <a:p>
            <a:r>
              <a:t>modularizando o componente principal não contém todos os arquivos (vários só aparecem em melhorias na visualizacao de metas). reorganizar a lista de commits e o que deve ter em cada um. novo projeto no GitHub.</a:t>
            </a:r>
          </a:p>
          <a:p>
            <a:endParaRPr/>
          </a:p>
          <a:p>
            <a:r>
              <a:t>também não tem primeira versão do componente de metas, que recebia informações do componente pai</a:t>
            </a:r>
          </a:p>
          <a:p>
            <a:endParaRPr/>
          </a:p>
          <a:p>
            <a:r>
              <a:t>ajeitar .gitignore nos varios directorios (servidor, gui, testes), e comandos para colocar tudo no ar, testar, etc, automatizar todo o processo</a:t>
            </a:r>
          </a:p>
          <a:p>
            <a:endParaRPr/>
          </a:p>
          <a:p>
            <a:r>
              <a:t>array unico para os dois componentes… não faz sentido duplicar…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noRot="1" noChangeAspect="1"/>
          </p:cNvSpPr>
          <p:nvPr>
            <p:ph type="sldImg"/>
          </p:nvPr>
        </p:nvSpPr>
        <p:spPr>
          <a:prstGeom prst="rect">
            <a:avLst/>
          </a:prstGeom>
        </p:spPr>
        <p:txBody>
          <a:bodyPr/>
          <a:lstStyle/>
          <a:p>
            <a:endParaRPr/>
          </a:p>
        </p:txBody>
      </p:sp>
      <p:sp>
        <p:nvSpPr>
          <p:cNvPr id="346" name="Shape 346"/>
          <p:cNvSpPr>
            <a:spLocks noGrp="1"/>
          </p:cNvSpPr>
          <p:nvPr>
            <p:ph type="body" sz="quarter" idx="1"/>
          </p:nvPr>
        </p:nvSpPr>
        <p:spPr>
          <a:prstGeom prst="rect">
            <a:avLst/>
          </a:prstGeom>
        </p:spPr>
        <p:txBody>
          <a:bodyPr/>
          <a:lstStyle/>
          <a:p>
            <a:r>
              <a:t>Indo de aluno por aluno, verificando o progresso, e registrando como comentário no assignment do classroom.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vi as mudanças no servidor, cadastro de alunos, e aluno service, explicando um pouco de promise (precisa de slides e explicações bem melhores)</a:t>
            </a:r>
          </a:p>
          <a:p>
            <a:endParaRPr/>
          </a:p>
          <a:p>
            <a:r>
              <a:t>faltou ver as mudanças nos componentes que chamam o aluno service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a:spLocks noGrp="1" noRot="1" noChangeAspect="1"/>
          </p:cNvSpPr>
          <p:nvPr>
            <p:ph type="sldImg"/>
          </p:nvPr>
        </p:nvSpPr>
        <p:spPr>
          <a:prstGeom prst="rect">
            <a:avLst/>
          </a:prstGeom>
        </p:spPr>
        <p:txBody>
          <a:bodyPr/>
          <a:lstStyle/>
          <a:p>
            <a:endParaRPr/>
          </a:p>
        </p:txBody>
      </p:sp>
      <p:sp>
        <p:nvSpPr>
          <p:cNvPr id="359" name="Shape 359"/>
          <p:cNvSpPr>
            <a:spLocks noGrp="1"/>
          </p:cNvSpPr>
          <p:nvPr>
            <p:ph type="body" sz="quarter" idx="1"/>
          </p:nvPr>
        </p:nvSpPr>
        <p:spPr>
          <a:prstGeom prst="rect">
            <a:avLst/>
          </a:prstGeom>
        </p:spPr>
        <p:txBody>
          <a:bodyPr/>
          <a:lstStyle/>
          <a:p>
            <a:r>
              <a:t>Indo de aluno por aluno, verificando o progresso, e registrando como comentário no assignment do classroom.</a:t>
            </a:r>
          </a:p>
          <a:p>
            <a:endParaRPr/>
          </a:p>
          <a:p>
            <a:r>
              <a:t>You can find assertions on the web that say</a:t>
            </a:r>
          </a:p>
          <a:p>
            <a:endParaRPr/>
          </a:p>
          <a:p>
            <a:r>
              <a:t>POST should be used to create a resource, and PUT should be used to modify one</a:t>
            </a:r>
          </a:p>
          <a:p>
            <a:r>
              <a:t>PUT should be used to create a resource, and POST should be used to modify one</a:t>
            </a:r>
          </a:p>
          <a:p>
            <a:r>
              <a:t>Neither is quite right.</a:t>
            </a:r>
          </a:p>
          <a:p>
            <a:endParaRPr/>
          </a:p>
          <a:p>
            <a:r>
              <a:t>Better is to choose between PUT and POST based on idempotence of the action.</a:t>
            </a:r>
          </a:p>
          <a:p>
            <a:endParaRPr/>
          </a:p>
          <a:p>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endParaRPr/>
          </a:p>
          <a:p>
            <a:r>
              <a:t>POST updates a resource, adds a subsidiary resource, or causes a change. A POST is not idempotent, in the way that x++ is not idempotent.</a:t>
            </a:r>
          </a:p>
          <a:p>
            <a:endParaRPr/>
          </a:p>
          <a:p>
            <a:r>
              <a:t>By this argument, PUT is for creating when you know the URL of the thing you will create. POST can be used to create when you know the URL of the "factory" or manager for the category of things you want to create.</a:t>
            </a:r>
          </a:p>
          <a:p>
            <a:endParaRPr/>
          </a:p>
          <a:p>
            <a:r>
              <a:t>so:</a:t>
            </a:r>
          </a:p>
          <a:p>
            <a:endParaRPr/>
          </a:p>
          <a:p>
            <a:r>
              <a:t>POST /expense-report</a:t>
            </a:r>
          </a:p>
          <a:p>
            <a:r>
              <a:t>or:</a:t>
            </a:r>
          </a:p>
          <a:p>
            <a:endParaRPr/>
          </a:p>
          <a:p>
            <a:r>
              <a:t>PUT  /expense-report/10929</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prstGeom prst="rect">
            <a:avLst/>
          </a:prstGeom>
        </p:spPr>
        <p:txBody>
          <a:bodyPr/>
          <a:lstStyle/>
          <a:p>
            <a:endParaRPr/>
          </a:p>
        </p:txBody>
      </p:sp>
      <p:sp>
        <p:nvSpPr>
          <p:cNvPr id="368" name="Shape 368"/>
          <p:cNvSpPr>
            <a:spLocks noGrp="1"/>
          </p:cNvSpPr>
          <p:nvPr>
            <p:ph type="body" sz="quarter" idx="1"/>
          </p:nvPr>
        </p:nvSpPr>
        <p:spPr>
          <a:prstGeom prst="rect">
            <a:avLst/>
          </a:prstGeom>
        </p:spPr>
        <p:txBody>
          <a:bodyPr/>
          <a:lstStyle/>
          <a:p>
            <a:r>
              <a:t>vi praticamente tudo na aula anterior, e tratamento de erro do atualizar tem muito pouca coisa</a:t>
            </a:r>
          </a:p>
          <a:p>
            <a:endParaRPr/>
          </a:p>
          <a:p>
            <a:r>
              <a:t>tratarErro, no service, nao deveria ser Promise&lt;any&gt;; tipos não casam… catch retorna promessa de promessa de any? confuso</a:t>
            </a:r>
          </a:p>
          <a:p>
            <a:endParaRPr/>
          </a:p>
          <a:p>
            <a:r>
              <a:t>melhorar design da aplicação: se atualizar não precisa do retorno do aluno, eliminar isso (precisa antes pq não tinha promessa, então funcionava como retorno do código de erro. agora não precisa mais disso pois o esquema de promessa é responsável pelo tratamento de erro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a:spLocks noGrp="1" noRot="1" noChangeAspect="1"/>
          </p:cNvSpPr>
          <p:nvPr>
            <p:ph type="sldImg"/>
          </p:nvPr>
        </p:nvSpPr>
        <p:spPr>
          <a:prstGeom prst="rect">
            <a:avLst/>
          </a:prstGeom>
        </p:spPr>
        <p:txBody>
          <a:bodyPr/>
          <a:lstStyle/>
          <a:p>
            <a:endParaRPr/>
          </a:p>
        </p:txBody>
      </p:sp>
      <p:sp>
        <p:nvSpPr>
          <p:cNvPr id="372" name="Shape 372"/>
          <p:cNvSpPr>
            <a:spLocks noGrp="1"/>
          </p:cNvSpPr>
          <p:nvPr>
            <p:ph type="body" sz="quarter" idx="1"/>
          </p:nvPr>
        </p:nvSpPr>
        <p:spPr>
          <a:prstGeom prst="rect">
            <a:avLst/>
          </a:prstGeom>
        </p:spPr>
        <p:txBody>
          <a:bodyPr/>
          <a:lstStyle/>
          <a:p>
            <a:r>
              <a:t>Indo de aluno por aluno, verificando o progresso, e registrando como comentário no assignment do classroom.</a:t>
            </a:r>
          </a:p>
          <a:p>
            <a:endParaRPr/>
          </a:p>
          <a:p>
            <a:r>
              <a:t>You can find assertions on the web that say</a:t>
            </a:r>
          </a:p>
          <a:p>
            <a:endParaRPr/>
          </a:p>
          <a:p>
            <a:r>
              <a:t>POST should be used to create a resource, and PUT should be used to modify one</a:t>
            </a:r>
          </a:p>
          <a:p>
            <a:r>
              <a:t>PUT should be used to create a resource, and POST should be used to modify one</a:t>
            </a:r>
          </a:p>
          <a:p>
            <a:r>
              <a:t>Neither is quite right.</a:t>
            </a:r>
          </a:p>
          <a:p>
            <a:endParaRPr/>
          </a:p>
          <a:p>
            <a:r>
              <a:t>Better is to choose between PUT and POST based on idempotence of the action.</a:t>
            </a:r>
          </a:p>
          <a:p>
            <a:endParaRPr/>
          </a:p>
          <a:p>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endParaRPr/>
          </a:p>
          <a:p>
            <a:r>
              <a:t>POST updates a resource, adds a subsidiary resource, or causes a change. A POST is not idempotent, in the way that x++ is not idempotent.</a:t>
            </a:r>
          </a:p>
          <a:p>
            <a:endParaRPr/>
          </a:p>
          <a:p>
            <a:r>
              <a:t>By this argument, PUT is for creating when you know the URL of the thing you will create. POST can be used to create when you know the URL of the "factory" or manager for the category of things you want to create.</a:t>
            </a:r>
          </a:p>
          <a:p>
            <a:endParaRPr/>
          </a:p>
          <a:p>
            <a:r>
              <a:t>so:</a:t>
            </a:r>
          </a:p>
          <a:p>
            <a:endParaRPr/>
          </a:p>
          <a:p>
            <a:r>
              <a:t>POST /expense-report</a:t>
            </a:r>
          </a:p>
          <a:p>
            <a:r>
              <a:t>or:</a:t>
            </a:r>
          </a:p>
          <a:p>
            <a:endParaRPr/>
          </a:p>
          <a:p>
            <a:r>
              <a:t>PUT  /expense-report/10929</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a:spLocks noGrp="1" noRot="1" noChangeAspect="1"/>
          </p:cNvSpPr>
          <p:nvPr>
            <p:ph type="sldImg"/>
          </p:nvPr>
        </p:nvSpPr>
        <p:spPr>
          <a:prstGeom prst="rect">
            <a:avLst/>
          </a:prstGeom>
        </p:spPr>
        <p:txBody>
          <a:bodyPr/>
          <a:lstStyle/>
          <a:p>
            <a:endParaRPr/>
          </a:p>
        </p:txBody>
      </p:sp>
      <p:sp>
        <p:nvSpPr>
          <p:cNvPr id="380" name="Shape 380"/>
          <p:cNvSpPr>
            <a:spLocks noGrp="1"/>
          </p:cNvSpPr>
          <p:nvPr>
            <p:ph type="body" sz="quarter" idx="1"/>
          </p:nvPr>
        </p:nvSpPr>
        <p:spPr>
          <a:prstGeom prst="rect">
            <a:avLst/>
          </a:prstGeom>
        </p:spPr>
        <p:txBody>
          <a:bodyPr/>
          <a:lstStyle/>
          <a:p>
            <a:r>
              <a:t>Indo de aluno por aluno, verificando o progresso, e registrando como comentário no assignment do classroom.</a:t>
            </a:r>
          </a:p>
          <a:p>
            <a:endParaRPr/>
          </a:p>
          <a:p>
            <a:r>
              <a:t>You can find assertions on the web that say</a:t>
            </a:r>
          </a:p>
          <a:p>
            <a:endParaRPr/>
          </a:p>
          <a:p>
            <a:r>
              <a:t>POST should be used to create a resource, and PUT should be used to modify one</a:t>
            </a:r>
          </a:p>
          <a:p>
            <a:r>
              <a:t>PUT should be used to create a resource, and POST should be used to modify one</a:t>
            </a:r>
          </a:p>
          <a:p>
            <a:r>
              <a:t>Neither is quite right.</a:t>
            </a:r>
          </a:p>
          <a:p>
            <a:endParaRPr/>
          </a:p>
          <a:p>
            <a:r>
              <a:t>Better is to choose between PUT and POST based on idempotence of the action.</a:t>
            </a:r>
          </a:p>
          <a:p>
            <a:endParaRPr/>
          </a:p>
          <a:p>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endParaRPr/>
          </a:p>
          <a:p>
            <a:r>
              <a:t>POST updates a resource, adds a subsidiary resource, or causes a change. A POST is not idempotent, in the way that x++ is not idempotent.</a:t>
            </a:r>
          </a:p>
          <a:p>
            <a:endParaRPr/>
          </a:p>
          <a:p>
            <a:r>
              <a:t>By this argument, PUT is for creating when you know the URL of the thing you will create. POST can be used to create when you know the URL of the "factory" or manager for the category of things you want to create.</a:t>
            </a:r>
          </a:p>
          <a:p>
            <a:endParaRPr/>
          </a:p>
          <a:p>
            <a:r>
              <a:t>so:</a:t>
            </a:r>
          </a:p>
          <a:p>
            <a:endParaRPr/>
          </a:p>
          <a:p>
            <a:r>
              <a:t>POST /expense-report</a:t>
            </a:r>
          </a:p>
          <a:p>
            <a:r>
              <a:t>or:</a:t>
            </a:r>
          </a:p>
          <a:p>
            <a:endParaRPr/>
          </a:p>
          <a:p>
            <a:r>
              <a:t>PUT  /expense-report/10929</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lvl1pPr>
              <a:defRPr b="1">
                <a:solidFill>
                  <a:schemeClr val="accent5"/>
                </a:solidFill>
              </a:defRPr>
            </a:lvl1pPr>
          </a:lstStyle>
          <a:p>
            <a:r>
              <a:t>MIND MAP dos conceitos no final da aula!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t>servidor tem toda a logica para receber a requisicao, valida-la, realizar operacoes, armazenar ou atualizar dados, e retornar dados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r>
              <a:t>When the method is GET, all form data is encoded into the URL, appended to the action URL as query string parameters. With POST, form data appears within the message body of the HTTP request.</a:t>
            </a:r>
          </a:p>
          <a:p>
            <a:r>
              <a:rPr u="sng">
                <a:hlinkClick r:id="rId3"/>
              </a:rPr>
              <a:t>http://www.diffen.com/difference/GET_%28HTTP%29_vs_POST_%28HTTP%29</a:t>
            </a:r>
          </a:p>
          <a:p>
            <a:endParaRPr/>
          </a:p>
          <a:p>
            <a:r>
              <a:rPr u="sng">
                <a:hlinkClick r:id="rId4"/>
              </a:rPr>
              <a:t>http://www.w3.org/2001/tag/doc/whenToUseGet.html</a:t>
            </a:r>
          </a:p>
          <a:p>
            <a:endParaRPr/>
          </a:p>
          <a:p>
            <a:r>
              <a:t>1.3 Quick Checklist for Choosing HTTP GET or POST</a:t>
            </a:r>
          </a:p>
          <a:p>
            <a:r>
              <a:t>	•	Use GET if:</a:t>
            </a:r>
          </a:p>
          <a:p>
            <a:r>
              <a:t>	◦	The interaction is more like a question (i.e., it is a safe operation such as a query, read operation, or lookup).</a:t>
            </a:r>
          </a:p>
          <a:p>
            <a:r>
              <a:t>	•	Use POST if:</a:t>
            </a:r>
          </a:p>
          <a:p>
            <a:r>
              <a:t>	◦	The interaction is more like an order, or</a:t>
            </a:r>
          </a:p>
          <a:p>
            <a:r>
              <a:t>	◦	The interaction changes the state of the resource in a way that the user would perceive (e.g., a subscription to a service), or</a:t>
            </a:r>
          </a:p>
          <a:p>
            <a:r>
              <a:t>	◦	The user be held accountable for the results of the interaction.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p>
            <a:r>
              <a:t>When the method is GET, all form data is encoded into the URL, appended to the action URL as query string parameters. With POST, form data appears within the message body of the HTTP request.</a:t>
            </a:r>
          </a:p>
          <a:p>
            <a:r>
              <a:rPr u="sng">
                <a:hlinkClick r:id="rId3"/>
              </a:rPr>
              <a:t>http://www.diffen.com/difference/GET_%28HTTP%29_vs_POST_%28HTTP%29</a:t>
            </a:r>
          </a:p>
          <a:p>
            <a:endParaRPr/>
          </a:p>
          <a:p>
            <a:r>
              <a:rPr u="sng">
                <a:hlinkClick r:id="rId4"/>
              </a:rPr>
              <a:t>http://www.w3.org/2001/tag/doc/whenToUseGet.html</a:t>
            </a:r>
          </a:p>
          <a:p>
            <a:endParaRPr/>
          </a:p>
          <a:p>
            <a:r>
              <a:t>1.3 Quick Checklist for Choosing HTTP GET or POST</a:t>
            </a:r>
          </a:p>
          <a:p>
            <a:r>
              <a:t>	•	Use GET if:</a:t>
            </a:r>
          </a:p>
          <a:p>
            <a:r>
              <a:t>	◦	The interaction is more like a question (i.e., it is a safe operation such as a query, read operation, or lookup).</a:t>
            </a:r>
          </a:p>
          <a:p>
            <a:r>
              <a:t>	•	Use POST if:</a:t>
            </a:r>
          </a:p>
          <a:p>
            <a:r>
              <a:t>	◦	The interaction is more like an order, or</a:t>
            </a:r>
          </a:p>
          <a:p>
            <a:r>
              <a:t>	◦	The interaction changes the state of the resource in a way that the user would perceive (e.g., a subscription to a service), or</a:t>
            </a:r>
          </a:p>
          <a:p>
            <a:r>
              <a:t>	◦	The user be held accountable for the results of the interaction.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html descreve o conteúdo da página a ser renderizada pelo browser. css… html é uma arvore de elementos html. cada elemento especifica os detalhes do conteúdo a ser renderizado. cada elemento é especificado por uma tag html associada. um elemento pode conter atributos que podem ser usados para referenciar o elemento (no css ou em outras partes do html, código da gui) ou indicar variações na renderização do elemento. na arvore, cada elemento é representado por um no/objeto DOM.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t>Indo de aluno por aluno, verificando o progresso, e registrando como comentário no assignment do classroom.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r>
              <a:t>1h mostrando o sistema funcionando, navegando pelos commits e explicando o código até o commit "melhor visualizacao do botao e da lista de alunos". </a:t>
            </a:r>
          </a:p>
          <a:p>
            <a:endParaRPr/>
          </a:p>
          <a:p>
            <a:r>
              <a:t>método gravar deveria retornar algum valor, ou mudar o tipo de retorno para void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prstGeom prst="rect">
            <a:avLst/>
          </a:prstGeom>
        </p:spPr>
        <p:txBody>
          <a:bodyPr/>
          <a:lstStyle/>
          <a:p>
            <a:endParaRPr/>
          </a:p>
        </p:txBody>
      </p:sp>
      <p:sp>
        <p:nvSpPr>
          <p:cNvPr id="333" name="Shape 333"/>
          <p:cNvSpPr>
            <a:spLocks noGrp="1"/>
          </p:cNvSpPr>
          <p:nvPr>
            <p:ph type="body" sz="quarter" idx="1"/>
          </p:nvPr>
        </p:nvSpPr>
        <p:spPr>
          <a:prstGeom prst="rect">
            <a:avLst/>
          </a:prstGeom>
        </p:spPr>
        <p:txBody>
          <a:bodyPr/>
          <a:lstStyle/>
          <a:p>
            <a:r>
              <a:t>Indo de aluno por aluno, verificando o progresso, e registrando como comentário no assignment do classroom.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21"/>
          </p:nvPr>
        </p:nvSpPr>
        <p:spPr>
          <a:xfrm>
            <a:off x="6946900" y="1828800"/>
            <a:ext cx="4572000" cy="6096000"/>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21"/>
          </p:nvPr>
        </p:nvSpPr>
        <p:spPr>
          <a:xfrm>
            <a:off x="6946900" y="1828800"/>
            <a:ext cx="4572000" cy="6096000"/>
          </a:xfrm>
          <a:prstGeom prst="rect">
            <a:avLst/>
          </a:prstGeom>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7200900" y="2908300"/>
            <a:ext cx="4064000" cy="5418667"/>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270000" y="254000"/>
            <a:ext cx="10477500" cy="2438400"/>
          </a:xfrm>
          <a:prstGeom prst="rect">
            <a:avLst/>
          </a:prstGeom>
        </p:spPr>
        <p:txBody>
          <a:bodyPr lIns="38100" tIns="38100" rIns="38100" bIns="38100"/>
          <a:lstStyle>
            <a:lvl1pPr algn="l">
              <a:defRPr sz="7800"/>
            </a:lvl1pPr>
          </a:lstStyle>
          <a:p>
            <a:r>
              <a:t>Title Text</a:t>
            </a:r>
          </a:p>
        </p:txBody>
      </p:sp>
      <p:sp>
        <p:nvSpPr>
          <p:cNvPr id="136"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270000" y="1638300"/>
            <a:ext cx="10477500" cy="3302000"/>
          </a:xfrm>
          <a:prstGeom prst="rect">
            <a:avLst/>
          </a:prstGeom>
        </p:spPr>
        <p:txBody>
          <a:bodyPr lIns="38100" tIns="38100" rIns="38100" bIns="38100" anchor="b"/>
          <a:lstStyle>
            <a:lvl1pPr>
              <a:defRPr sz="7800"/>
            </a:lvl1pPr>
          </a:lstStyle>
          <a:p>
            <a:r>
              <a:t>Title Text</a:t>
            </a:r>
          </a:p>
        </p:txBody>
      </p:sp>
      <p:sp>
        <p:nvSpPr>
          <p:cNvPr id="144" name="Body Level One…"/>
          <p:cNvSpPr txBox="1">
            <a:spLocks noGrp="1"/>
          </p:cNvSpPr>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r>
              <a:t>Title Text</a:t>
            </a:r>
          </a:p>
        </p:txBody>
      </p:sp>
      <p:sp>
        <p:nvSpPr>
          <p:cNvPr id="153" name="Body Level One…"/>
          <p:cNvSpPr txBox="1">
            <a:spLocks noGrp="1"/>
          </p:cNvSpPr>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r>
              <a:t>Body Level One</a:t>
            </a:r>
          </a:p>
          <a:p>
            <a:pPr lvl="1"/>
            <a:r>
              <a:t>Body Level Two</a:t>
            </a:r>
          </a:p>
          <a:p>
            <a:pPr lvl="2"/>
            <a:r>
              <a:t>Body Level Three</a:t>
            </a:r>
          </a:p>
          <a:p>
            <a:pPr lvl="3"/>
            <a:r>
              <a:t>Body Level Four</a:t>
            </a:r>
          </a:p>
          <a:p>
            <a:pPr lvl="4"/>
            <a:r>
              <a:t>Body Level Five</a:t>
            </a:r>
          </a:p>
        </p:txBody>
      </p:sp>
      <p:sp>
        <p:nvSpPr>
          <p:cNvPr id="154"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fld id="{86CB4B4D-7CA3-9044-876B-883B54F8677D}" type="slidenum">
              <a:rPr/>
              <a:pPr/>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1"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62"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63"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71"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79"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88"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1270000" y="1638300"/>
            <a:ext cx="10464800" cy="3302000"/>
          </a:xfrm>
          <a:prstGeom prst="rect">
            <a:avLst/>
          </a:prstGeom>
        </p:spPr>
        <p:txBody>
          <a:bodyPr anchor="b">
            <a:normAutofit/>
          </a:bodyPr>
          <a:lstStyle>
            <a:lvl1pPr>
              <a:defRPr sz="8200"/>
            </a:lvl1pPr>
          </a:lstStyle>
          <a:p>
            <a:r>
              <a:t>Title Text</a:t>
            </a:r>
          </a:p>
        </p:txBody>
      </p:sp>
      <p:sp>
        <p:nvSpPr>
          <p:cNvPr id="197"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21"/>
          </p:nvPr>
        </p:nvSpPr>
        <p:spPr>
          <a:xfrm>
            <a:off x="3454400" y="1803400"/>
            <a:ext cx="6096000" cy="4572000"/>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21"/>
          </p:nvPr>
        </p:nvSpPr>
        <p:spPr>
          <a:xfrm>
            <a:off x="3454400" y="1803400"/>
            <a:ext cx="6096000" cy="4572000"/>
          </a:xfrm>
          <a:prstGeom prst="rect">
            <a:avLst/>
          </a:prstGeom>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fld id="{86CB4B4D-7CA3-9044-876B-883B54F8677D}" type="slidenum">
              <a: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google.com/forms/d/e/1FAIpQLScy6AzSqIrhuVTEZDndr3wMoHPG99oq1o8UF488cdE8nf434w/viewform?usp=sf_link"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angular.io/tutorial" TargetMode="External"/><Relationship Id="rId13" Type="http://schemas.openxmlformats.org/officeDocument/2006/relationships/hyperlink" Target="http://expressjs.com" TargetMode="External"/><Relationship Id="rId3" Type="http://schemas.openxmlformats.org/officeDocument/2006/relationships/hyperlink" Target="https://www.w3schools.com/css/default.asp" TargetMode="External"/><Relationship Id="rId7" Type="http://schemas.openxmlformats.org/officeDocument/2006/relationships/hyperlink" Target="https://plnkr.co" TargetMode="External"/><Relationship Id="rId12" Type="http://schemas.openxmlformats.org/officeDocument/2006/relationships/hyperlink" Target="https://nodejs.org/en/" TargetMode="External"/><Relationship Id="rId2" Type="http://schemas.openxmlformats.org/officeDocument/2006/relationships/hyperlink" Target="https://www.w3schools.com/tags/" TargetMode="External"/><Relationship Id="rId1" Type="http://schemas.openxmlformats.org/officeDocument/2006/relationships/slideLayout" Target="../slideLayouts/slideLayout2.xml"/><Relationship Id="rId6" Type="http://schemas.openxmlformats.org/officeDocument/2006/relationships/hyperlink" Target="https://stackblitz.com" TargetMode="External"/><Relationship Id="rId11" Type="http://schemas.openxmlformats.org/officeDocument/2006/relationships/hyperlink" Target="http://exploringjs.com/es6/index.html" TargetMode="External"/><Relationship Id="rId5" Type="http://schemas.openxmlformats.org/officeDocument/2006/relationships/hyperlink" Target="https://angular.io/guide/" TargetMode="External"/><Relationship Id="rId15" Type="http://schemas.openxmlformats.org/officeDocument/2006/relationships/hyperlink" Target="http://reactivex.io/rxjs/" TargetMode="External"/><Relationship Id="rId10" Type="http://schemas.openxmlformats.org/officeDocument/2006/relationships/hyperlink" Target="https://www.w3schools.com/jsref/default.asp" TargetMode="External"/><Relationship Id="rId4" Type="http://schemas.openxmlformats.org/officeDocument/2006/relationships/hyperlink" Target="https://www.w3schools.com/colors/colors_picker.asp" TargetMode="External"/><Relationship Id="rId9" Type="http://schemas.openxmlformats.org/officeDocument/2006/relationships/hyperlink" Target="https://www.typescriptlang.org/docs/home.html" TargetMode="External"/><Relationship Id="rId14" Type="http://schemas.openxmlformats.org/officeDocument/2006/relationships/hyperlink" Target="https://www.npmjs.com/package/body-pars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 name="Software Engineering"/>
          <p:cNvSpPr txBox="1">
            <a:spLocks noGrp="1"/>
          </p:cNvSpPr>
          <p:nvPr>
            <p:ph type="ctrTitle"/>
          </p:nvPr>
        </p:nvSpPr>
        <p:spPr>
          <a:prstGeom prst="rect">
            <a:avLst/>
          </a:prstGeom>
        </p:spPr>
        <p:txBody>
          <a:bodyPr>
            <a:normAutofit/>
          </a:bodyPr>
          <a:lstStyle/>
          <a:p>
            <a:r>
              <a:rPr>
                <a:solidFill>
                  <a:schemeClr val="tx1"/>
                </a:solidFill>
              </a:rPr>
              <a:t>Software Engineering</a:t>
            </a:r>
          </a:p>
        </p:txBody>
      </p:sp>
      <p:sp>
        <p:nvSpPr>
          <p:cNvPr id="207" name="Paulo Borba…"/>
          <p:cNvSpPr txBox="1">
            <a:spLocks noGrp="1"/>
          </p:cNvSpPr>
          <p:nvPr>
            <p:ph type="subTitle" sz="quarter" idx="1"/>
          </p:nvPr>
        </p:nvSpPr>
        <p:spPr>
          <a:xfrm>
            <a:off x="1270000" y="5029200"/>
            <a:ext cx="10464800" cy="1816100"/>
          </a:xfrm>
          <a:prstGeom prst="rect">
            <a:avLst/>
          </a:prstGeom>
        </p:spPr>
        <p:txBody>
          <a:bodyPr/>
          <a:lstStyle/>
          <a:p>
            <a:r>
              <a:rPr>
                <a:solidFill>
                  <a:schemeClr val="tx1"/>
                </a:solidFill>
              </a:rPr>
              <a:t>Paulo Borba</a:t>
            </a:r>
          </a:p>
          <a:p>
            <a:r>
              <a:rPr>
                <a:solidFill>
                  <a:schemeClr val="tx1"/>
                </a:solidFill>
              </a:rPr>
              <a:t>Informatics Center</a:t>
            </a:r>
          </a:p>
          <a:p>
            <a:r>
              <a:rPr>
                <a:solidFill>
                  <a:schemeClr val="tx1"/>
                </a:solidFill>
              </a:rPr>
              <a:t>Federal University of Pernambuco</a:t>
            </a:r>
          </a:p>
        </p:txBody>
      </p:sp>
      <p:sp>
        <p:nvSpPr>
          <p:cNvPr id="208" name="pauloborba.cin.ufpe.br"/>
          <p:cNvSpPr txBox="1"/>
          <p:nvPr/>
        </p:nvSpPr>
        <p:spPr>
          <a:xfrm>
            <a:off x="2578100" y="8828075"/>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u="sng">
                <a:hlinkClick r:id="rId2"/>
              </a:rPr>
              <a:t>pauloborba.cin.ufpe.br</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tângulo 4"/>
          <p:cNvSpPr/>
          <p:nvPr/>
        </p:nvSpPr>
        <p:spPr>
          <a:xfrm>
            <a:off x="0" y="0"/>
            <a:ext cx="13004800" cy="97536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250" name="Image" descr="Image"/>
          <p:cNvPicPr>
            <a:picLocks noChangeAspect="1"/>
          </p:cNvPicPr>
          <p:nvPr/>
        </p:nvPicPr>
        <p:blipFill>
          <a:blip r:embed="rId3">
            <a:extLst/>
          </a:blip>
          <a:stretch>
            <a:fillRect/>
          </a:stretch>
        </p:blipFill>
        <p:spPr>
          <a:xfrm>
            <a:off x="1634911" y="221686"/>
            <a:ext cx="9268601" cy="9417614"/>
          </a:xfrm>
          <a:prstGeom prst="rect">
            <a:avLst/>
          </a:prstGeom>
          <a:ln w="12700">
            <a:miter lim="400000"/>
          </a:ln>
        </p:spPr>
      </p:pic>
      <p:sp>
        <p:nvSpPr>
          <p:cNvPr id="251" name="JSON object"/>
          <p:cNvSpPr/>
          <p:nvPr/>
        </p:nvSpPr>
        <p:spPr>
          <a:xfrm>
            <a:off x="2057400" y="6807200"/>
            <a:ext cx="2128739" cy="1413669"/>
          </a:xfrm>
          <a:prstGeom prst="wedgeEllipseCallout">
            <a:avLst>
              <a:gd name="adj1" fmla="val 65659"/>
              <a:gd name="adj2" fmla="val 67764"/>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JSON object</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tângulo 7"/>
          <p:cNvSpPr/>
          <p:nvPr/>
        </p:nvSpPr>
        <p:spPr>
          <a:xfrm>
            <a:off x="0" y="2519346"/>
            <a:ext cx="13004800" cy="723425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55" name="HTML + CSS + JS…"/>
          <p:cNvSpPr txBox="1">
            <a:spLocks noGrp="1"/>
          </p:cNvSpPr>
          <p:nvPr>
            <p:ph type="title"/>
          </p:nvPr>
        </p:nvSpPr>
        <p:spPr>
          <a:prstGeom prst="rect">
            <a:avLst/>
          </a:prstGeom>
        </p:spPr>
        <p:txBody>
          <a:bodyPr/>
          <a:lstStyle/>
          <a:p>
            <a:r>
              <a:rPr>
                <a:solidFill>
                  <a:schemeClr val="tx1"/>
                </a:solidFill>
              </a:rPr>
              <a:t>HTML + CSS + JS</a:t>
            </a:r>
          </a:p>
          <a:p>
            <a:pPr>
              <a:defRPr sz="9400"/>
            </a:pPr>
            <a:r>
              <a:rPr sz="5000">
                <a:solidFill>
                  <a:schemeClr val="tx1"/>
                </a:solidFill>
              </a:rPr>
              <a:t>(rendered by the browsers)</a:t>
            </a:r>
          </a:p>
        </p:txBody>
      </p:sp>
      <p:pic>
        <p:nvPicPr>
          <p:cNvPr id="256" name="Image" descr="Image"/>
          <p:cNvPicPr>
            <a:picLocks noChangeAspect="1"/>
          </p:cNvPicPr>
          <p:nvPr/>
        </p:nvPicPr>
        <p:blipFill>
          <a:blip r:embed="rId2">
            <a:extLst/>
          </a:blip>
          <a:stretch>
            <a:fillRect/>
          </a:stretch>
        </p:blipFill>
        <p:spPr>
          <a:xfrm>
            <a:off x="208514" y="4239078"/>
            <a:ext cx="4002236" cy="3534558"/>
          </a:xfrm>
          <a:prstGeom prst="rect">
            <a:avLst/>
          </a:prstGeom>
          <a:ln w="12700">
            <a:miter lim="400000"/>
          </a:ln>
        </p:spPr>
      </p:pic>
      <p:pic>
        <p:nvPicPr>
          <p:cNvPr id="257" name="Image" descr="Image"/>
          <p:cNvPicPr>
            <a:picLocks noChangeAspect="1"/>
          </p:cNvPicPr>
          <p:nvPr/>
        </p:nvPicPr>
        <p:blipFill>
          <a:blip r:embed="rId3">
            <a:extLst/>
          </a:blip>
          <a:stretch>
            <a:fillRect/>
          </a:stretch>
        </p:blipFill>
        <p:spPr>
          <a:xfrm>
            <a:off x="4422496" y="3169492"/>
            <a:ext cx="8382316" cy="5912778"/>
          </a:xfrm>
          <a:prstGeom prst="rect">
            <a:avLst/>
          </a:prstGeom>
          <a:ln w="12700">
            <a:miter lim="400000"/>
          </a:ln>
        </p:spPr>
      </p:pic>
      <p:sp>
        <p:nvSpPr>
          <p:cNvPr id="258" name="allows users to request services"/>
          <p:cNvSpPr/>
          <p:nvPr/>
        </p:nvSpPr>
        <p:spPr>
          <a:xfrm>
            <a:off x="8360063" y="2376470"/>
            <a:ext cx="4644737" cy="1439855"/>
          </a:xfrm>
          <a:prstGeom prst="wedgeEllipseCallout">
            <a:avLst>
              <a:gd name="adj1" fmla="val -44607"/>
              <a:gd name="adj2" fmla="val 95254"/>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allows users to request services</a:t>
            </a:r>
          </a:p>
        </p:txBody>
      </p:sp>
      <p:sp>
        <p:nvSpPr>
          <p:cNvPr id="259" name="shows information to users"/>
          <p:cNvSpPr/>
          <p:nvPr/>
        </p:nvSpPr>
        <p:spPr>
          <a:xfrm>
            <a:off x="8359789" y="5948370"/>
            <a:ext cx="3429024" cy="1609330"/>
          </a:xfrm>
          <a:prstGeom prst="wedgeEllipseCallout">
            <a:avLst>
              <a:gd name="adj1" fmla="val -97026"/>
              <a:gd name="adj2" fmla="val -69523"/>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shows information to users</a:t>
            </a:r>
          </a:p>
        </p:txBody>
      </p:sp>
      <p:sp>
        <p:nvSpPr>
          <p:cNvPr id="260" name="allows users to provide information"/>
          <p:cNvSpPr/>
          <p:nvPr/>
        </p:nvSpPr>
        <p:spPr>
          <a:xfrm>
            <a:off x="7316732" y="8305824"/>
            <a:ext cx="5055987" cy="1404878"/>
          </a:xfrm>
          <a:prstGeom prst="wedgeEllipseCallout">
            <a:avLst>
              <a:gd name="adj1" fmla="val -46457"/>
              <a:gd name="adj2" fmla="val -50247"/>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allows users to provide information</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tângulo 11"/>
          <p:cNvSpPr/>
          <p:nvPr/>
        </p:nvSpPr>
        <p:spPr>
          <a:xfrm>
            <a:off x="0" y="2519346"/>
            <a:ext cx="13004800" cy="723425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262" name="Image" descr="Image"/>
          <p:cNvPicPr>
            <a:picLocks noChangeAspect="1"/>
          </p:cNvPicPr>
          <p:nvPr/>
        </p:nvPicPr>
        <p:blipFill>
          <a:blip r:embed="rId3">
            <a:extLst/>
          </a:blip>
          <a:stretch>
            <a:fillRect/>
          </a:stretch>
        </p:blipFill>
        <p:spPr>
          <a:xfrm>
            <a:off x="2259409" y="2660119"/>
            <a:ext cx="9141872" cy="6448560"/>
          </a:xfrm>
          <a:prstGeom prst="rect">
            <a:avLst/>
          </a:prstGeom>
          <a:ln w="12700">
            <a:miter lim="400000"/>
          </a:ln>
        </p:spPr>
      </p:pic>
      <p:sp>
        <p:nvSpPr>
          <p:cNvPr id="263" name="HTML…"/>
          <p:cNvSpPr txBox="1">
            <a:spLocks noGrp="1"/>
          </p:cNvSpPr>
          <p:nvPr>
            <p:ph type="title"/>
          </p:nvPr>
        </p:nvSpPr>
        <p:spPr>
          <a:prstGeom prst="rect">
            <a:avLst/>
          </a:prstGeom>
        </p:spPr>
        <p:txBody>
          <a:bodyPr/>
          <a:lstStyle/>
          <a:p>
            <a:r>
              <a:rPr>
                <a:solidFill>
                  <a:schemeClr val="tx1"/>
                </a:solidFill>
              </a:rPr>
              <a:t>HTML </a:t>
            </a:r>
          </a:p>
          <a:p>
            <a:r>
              <a:rPr sz="5000">
                <a:solidFill>
                  <a:schemeClr val="tx1"/>
                </a:solidFill>
              </a:rPr>
              <a:t>(specifies content to be rendered)</a:t>
            </a:r>
          </a:p>
        </p:txBody>
      </p:sp>
      <p:sp>
        <p:nvSpPr>
          <p:cNvPr id="264" name="page, element hierarchy"/>
          <p:cNvSpPr/>
          <p:nvPr/>
        </p:nvSpPr>
        <p:spPr>
          <a:xfrm>
            <a:off x="9502796" y="519082"/>
            <a:ext cx="2858965" cy="1766041"/>
          </a:xfrm>
          <a:prstGeom prst="wedgeEllipseCallout">
            <a:avLst>
              <a:gd name="adj1" fmla="val -20889"/>
              <a:gd name="adj2" fmla="val 78567"/>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page, element hierarchy</a:t>
            </a:r>
          </a:p>
        </p:txBody>
      </p:sp>
      <p:sp>
        <p:nvSpPr>
          <p:cNvPr id="265" name="element tree"/>
          <p:cNvSpPr/>
          <p:nvPr/>
        </p:nvSpPr>
        <p:spPr>
          <a:xfrm>
            <a:off x="179587" y="3403203"/>
            <a:ext cx="2121915" cy="1473603"/>
          </a:xfrm>
          <a:prstGeom prst="wedgeEllipseCallout">
            <a:avLst>
              <a:gd name="adj1" fmla="val 64867"/>
              <a:gd name="adj2" fmla="val -87149"/>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element tree</a:t>
            </a:r>
          </a:p>
        </p:txBody>
      </p:sp>
      <p:sp>
        <p:nvSpPr>
          <p:cNvPr id="266" name="element, beginning"/>
          <p:cNvSpPr/>
          <p:nvPr/>
        </p:nvSpPr>
        <p:spPr>
          <a:xfrm>
            <a:off x="71438" y="5308241"/>
            <a:ext cx="2501872" cy="1640261"/>
          </a:xfrm>
          <a:prstGeom prst="wedgeEllipseCallout">
            <a:avLst>
              <a:gd name="adj1" fmla="val 42114"/>
              <a:gd name="adj2" fmla="val 73083"/>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element, beginning</a:t>
            </a:r>
          </a:p>
        </p:txBody>
      </p:sp>
      <p:sp>
        <p:nvSpPr>
          <p:cNvPr id="267" name="tag, specifies what to render"/>
          <p:cNvSpPr/>
          <p:nvPr/>
        </p:nvSpPr>
        <p:spPr>
          <a:xfrm>
            <a:off x="3832636" y="8586390"/>
            <a:ext cx="7027482" cy="1167109"/>
          </a:xfrm>
          <a:prstGeom prst="wedgeEllipseCallout">
            <a:avLst>
              <a:gd name="adj1" fmla="val -41862"/>
              <a:gd name="adj2" fmla="val -74694"/>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tag, specifies what to render</a:t>
            </a:r>
          </a:p>
        </p:txBody>
      </p:sp>
      <p:sp>
        <p:nvSpPr>
          <p:cNvPr id="268" name="attribute, for reference, or rendering and event semantics"/>
          <p:cNvSpPr/>
          <p:nvPr/>
        </p:nvSpPr>
        <p:spPr>
          <a:xfrm>
            <a:off x="6931028" y="6376998"/>
            <a:ext cx="5887475" cy="1989635"/>
          </a:xfrm>
          <a:prstGeom prst="wedgeEllipseCallout">
            <a:avLst>
              <a:gd name="adj1" fmla="val -37819"/>
              <a:gd name="adj2" fmla="val -62724"/>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attribute, for reference, or rendering and event semantics</a:t>
            </a:r>
          </a:p>
        </p:txBody>
      </p:sp>
      <p:sp>
        <p:nvSpPr>
          <p:cNvPr id="270" name="element, end"/>
          <p:cNvSpPr/>
          <p:nvPr/>
        </p:nvSpPr>
        <p:spPr>
          <a:xfrm>
            <a:off x="26194" y="8305824"/>
            <a:ext cx="2332801" cy="1290020"/>
          </a:xfrm>
          <a:prstGeom prst="wedgeEllipseCallout">
            <a:avLst>
              <a:gd name="adj1" fmla="val 52904"/>
              <a:gd name="adj2" fmla="val -36097"/>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element, end</a:t>
            </a:r>
          </a:p>
        </p:txBody>
      </p:sp>
      <p:sp>
        <p:nvSpPr>
          <p:cNvPr id="271" name="content"/>
          <p:cNvSpPr/>
          <p:nvPr/>
        </p:nvSpPr>
        <p:spPr>
          <a:xfrm>
            <a:off x="4363607" y="6662750"/>
            <a:ext cx="2024680" cy="739874"/>
          </a:xfrm>
          <a:prstGeom prst="wedgeEllipseCallout">
            <a:avLst>
              <a:gd name="adj1" fmla="val -41791"/>
              <a:gd name="adj2" fmla="val 77819"/>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content</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tângulo 7"/>
          <p:cNvSpPr/>
          <p:nvPr/>
        </p:nvSpPr>
        <p:spPr>
          <a:xfrm>
            <a:off x="0" y="2519346"/>
            <a:ext cx="13004800" cy="723425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5" name="HTML templates…"/>
          <p:cNvSpPr txBox="1">
            <a:spLocks noGrp="1"/>
          </p:cNvSpPr>
          <p:nvPr>
            <p:ph type="title"/>
          </p:nvPr>
        </p:nvSpPr>
        <p:spPr>
          <a:prstGeom prst="rect">
            <a:avLst/>
          </a:prstGeom>
        </p:spPr>
        <p:txBody>
          <a:bodyPr/>
          <a:lstStyle/>
          <a:p>
            <a:r>
              <a:rPr>
                <a:solidFill>
                  <a:schemeClr val="tx1"/>
                </a:solidFill>
              </a:rPr>
              <a:t>HTML templates </a:t>
            </a:r>
          </a:p>
          <a:p>
            <a:r>
              <a:rPr sz="4000">
                <a:solidFill>
                  <a:schemeClr val="tx1"/>
                </a:solidFill>
              </a:rPr>
              <a:t>(specifies how to create content from data)</a:t>
            </a:r>
          </a:p>
        </p:txBody>
      </p:sp>
      <p:pic>
        <p:nvPicPr>
          <p:cNvPr id="276" name="Image" descr="Image"/>
          <p:cNvPicPr>
            <a:picLocks noChangeAspect="1"/>
          </p:cNvPicPr>
          <p:nvPr/>
        </p:nvPicPr>
        <p:blipFill>
          <a:blip r:embed="rId2">
            <a:extLst/>
          </a:blip>
          <a:srcRect t="32262" b="28821"/>
          <a:stretch>
            <a:fillRect/>
          </a:stretch>
        </p:blipFill>
        <p:spPr>
          <a:xfrm>
            <a:off x="40408" y="2590784"/>
            <a:ext cx="9248074" cy="2538707"/>
          </a:xfrm>
          <a:prstGeom prst="rect">
            <a:avLst/>
          </a:prstGeom>
          <a:ln w="12700">
            <a:miter lim="400000"/>
          </a:ln>
        </p:spPr>
      </p:pic>
      <p:pic>
        <p:nvPicPr>
          <p:cNvPr id="277" name="Image" descr="Image"/>
          <p:cNvPicPr>
            <a:picLocks noChangeAspect="1"/>
          </p:cNvPicPr>
          <p:nvPr/>
        </p:nvPicPr>
        <p:blipFill>
          <a:blip r:embed="rId3">
            <a:extLst/>
          </a:blip>
          <a:stretch>
            <a:fillRect/>
          </a:stretch>
        </p:blipFill>
        <p:spPr>
          <a:xfrm>
            <a:off x="5782299" y="5185652"/>
            <a:ext cx="7071646" cy="4458212"/>
          </a:xfrm>
          <a:prstGeom prst="rect">
            <a:avLst/>
          </a:prstGeom>
          <a:ln w="12700">
            <a:miter lim="400000"/>
          </a:ln>
        </p:spPr>
      </p:pic>
      <p:sp>
        <p:nvSpPr>
          <p:cNvPr id="278" name="conditional content"/>
          <p:cNvSpPr/>
          <p:nvPr/>
        </p:nvSpPr>
        <p:spPr>
          <a:xfrm>
            <a:off x="7162800" y="2566754"/>
            <a:ext cx="3313730" cy="1370160"/>
          </a:xfrm>
          <a:prstGeom prst="wedgeEllipseCallout">
            <a:avLst>
              <a:gd name="adj1" fmla="val -55301"/>
              <a:gd name="adj2" fmla="val 44542"/>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conditional content</a:t>
            </a:r>
          </a:p>
        </p:txBody>
      </p:sp>
      <p:pic>
        <p:nvPicPr>
          <p:cNvPr id="279" name="Image" descr="Image"/>
          <p:cNvPicPr>
            <a:picLocks noChangeAspect="1"/>
          </p:cNvPicPr>
          <p:nvPr/>
        </p:nvPicPr>
        <p:blipFill>
          <a:blip r:embed="rId5">
            <a:extLst/>
          </a:blip>
          <a:stretch>
            <a:fillRect/>
          </a:stretch>
        </p:blipFill>
        <p:spPr>
          <a:xfrm>
            <a:off x="499913" y="5433837"/>
            <a:ext cx="4475973" cy="3961842"/>
          </a:xfrm>
          <a:prstGeom prst="rect">
            <a:avLst/>
          </a:prstGeom>
          <a:ln w="12700">
            <a:miter lim="400000"/>
          </a:ln>
        </p:spPr>
      </p:pic>
      <p:sp>
        <p:nvSpPr>
          <p:cNvPr id="280" name="content generation loop"/>
          <p:cNvSpPr/>
          <p:nvPr/>
        </p:nvSpPr>
        <p:spPr>
          <a:xfrm>
            <a:off x="9074169" y="5769669"/>
            <a:ext cx="3930456" cy="1370160"/>
          </a:xfrm>
          <a:prstGeom prst="wedgeEllipseCallout">
            <a:avLst>
              <a:gd name="adj1" fmla="val -49590"/>
              <a:gd name="adj2" fmla="val 64971"/>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content generation loop</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tângulo 9"/>
          <p:cNvSpPr/>
          <p:nvPr/>
        </p:nvSpPr>
        <p:spPr>
          <a:xfrm>
            <a:off x="0" y="0"/>
            <a:ext cx="13004800" cy="97536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282" name="Image" descr="Image"/>
          <p:cNvPicPr>
            <a:picLocks noChangeAspect="1"/>
          </p:cNvPicPr>
          <p:nvPr/>
        </p:nvPicPr>
        <p:blipFill>
          <a:blip r:embed="rId2">
            <a:extLst/>
          </a:blip>
          <a:stretch>
            <a:fillRect/>
          </a:stretch>
        </p:blipFill>
        <p:spPr>
          <a:xfrm>
            <a:off x="165100" y="190500"/>
            <a:ext cx="4753799" cy="2996960"/>
          </a:xfrm>
          <a:prstGeom prst="rect">
            <a:avLst/>
          </a:prstGeom>
          <a:ln w="12700">
            <a:miter lim="400000"/>
          </a:ln>
        </p:spPr>
      </p:pic>
      <p:pic>
        <p:nvPicPr>
          <p:cNvPr id="283" name="Image" descr="Image"/>
          <p:cNvPicPr>
            <a:picLocks noChangeAspect="1"/>
          </p:cNvPicPr>
          <p:nvPr/>
        </p:nvPicPr>
        <p:blipFill>
          <a:blip r:embed="rId3">
            <a:extLst/>
          </a:blip>
          <a:stretch>
            <a:fillRect/>
          </a:stretch>
        </p:blipFill>
        <p:spPr>
          <a:xfrm>
            <a:off x="4918898" y="3314460"/>
            <a:ext cx="7951722" cy="3843821"/>
          </a:xfrm>
          <a:prstGeom prst="rect">
            <a:avLst/>
          </a:prstGeom>
          <a:ln w="12700">
            <a:miter lim="400000"/>
          </a:ln>
        </p:spPr>
      </p:pic>
      <p:pic>
        <p:nvPicPr>
          <p:cNvPr id="284" name="Image" descr="Image"/>
          <p:cNvPicPr>
            <a:picLocks noChangeAspect="1"/>
          </p:cNvPicPr>
          <p:nvPr/>
        </p:nvPicPr>
        <p:blipFill>
          <a:blip r:embed="rId4">
            <a:extLst/>
          </a:blip>
          <a:stretch>
            <a:fillRect/>
          </a:stretch>
        </p:blipFill>
        <p:spPr>
          <a:xfrm>
            <a:off x="403862" y="5626100"/>
            <a:ext cx="4276274" cy="3785081"/>
          </a:xfrm>
          <a:prstGeom prst="rect">
            <a:avLst/>
          </a:prstGeom>
          <a:ln w="12700">
            <a:miter lim="400000"/>
          </a:ln>
        </p:spPr>
      </p:pic>
      <p:sp>
        <p:nvSpPr>
          <p:cNvPr id="285" name="HTML template,…"/>
          <p:cNvSpPr txBox="1"/>
          <p:nvPr/>
        </p:nvSpPr>
        <p:spPr>
          <a:xfrm>
            <a:off x="5022800" y="190500"/>
            <a:ext cx="4383436" cy="1206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400">
                <a:solidFill>
                  <a:srgbClr val="FEFB27"/>
                </a:solidFill>
              </a:defRPr>
            </a:pPr>
            <a:r>
              <a:t>HTML template, </a:t>
            </a:r>
          </a:p>
          <a:p>
            <a:pPr>
              <a:defRPr sz="2400">
                <a:solidFill>
                  <a:srgbClr val="FEFB27"/>
                </a:solidFill>
              </a:defRPr>
            </a:pPr>
            <a:r>
              <a:t>written by a developer, </a:t>
            </a:r>
          </a:p>
          <a:p>
            <a:pPr>
              <a:defRPr sz="2400">
                <a:solidFill>
                  <a:srgbClr val="FEFB27"/>
                </a:solidFill>
              </a:defRPr>
            </a:pPr>
            <a:r>
              <a:t>interpreted by a web framework</a:t>
            </a:r>
          </a:p>
        </p:txBody>
      </p:sp>
      <p:sp>
        <p:nvSpPr>
          <p:cNvPr id="286" name="DOM object in the browser,…"/>
          <p:cNvSpPr txBox="1"/>
          <p:nvPr/>
        </p:nvSpPr>
        <p:spPr>
          <a:xfrm>
            <a:off x="8462714" y="2107959"/>
            <a:ext cx="4542086" cy="1206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400">
                <a:solidFill>
                  <a:srgbClr val="FEFB27"/>
                </a:solidFill>
              </a:defRPr>
            </a:pPr>
            <a:r>
              <a:t>DOM object in the browser,</a:t>
            </a:r>
          </a:p>
          <a:p>
            <a:pPr>
              <a:defRPr sz="2400">
                <a:solidFill>
                  <a:srgbClr val="FEFB27"/>
                </a:solidFill>
              </a:defRPr>
            </a:pPr>
            <a:r>
              <a:t>representing HTML obtained by </a:t>
            </a:r>
          </a:p>
          <a:p>
            <a:pPr>
              <a:defRPr sz="2400">
                <a:solidFill>
                  <a:srgbClr val="FEFB27"/>
                </a:solidFill>
              </a:defRPr>
            </a:pPr>
            <a:r>
              <a:t>instantiating the template </a:t>
            </a:r>
          </a:p>
        </p:txBody>
      </p:sp>
      <p:sp>
        <p:nvSpPr>
          <p:cNvPr id="287" name="rendering of the DOM object…"/>
          <p:cNvSpPr txBox="1"/>
          <p:nvPr/>
        </p:nvSpPr>
        <p:spPr>
          <a:xfrm>
            <a:off x="4804598" y="8592030"/>
            <a:ext cx="4112569"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400">
                <a:solidFill>
                  <a:srgbClr val="FEFB27"/>
                </a:solidFill>
              </a:defRPr>
            </a:pPr>
            <a:r>
              <a:t>rendering of the DOM object </a:t>
            </a:r>
          </a:p>
          <a:p>
            <a:pPr>
              <a:defRPr sz="2400">
                <a:solidFill>
                  <a:srgbClr val="FEFB27"/>
                </a:solidFill>
              </a:defRPr>
            </a:pPr>
            <a:r>
              <a:t>in the browser</a:t>
            </a:r>
          </a:p>
        </p:txBody>
      </p:sp>
      <p:pic>
        <p:nvPicPr>
          <p:cNvPr id="288" name="Image" descr="Image"/>
          <p:cNvPicPr>
            <a:picLocks noChangeAspect="1"/>
          </p:cNvPicPr>
          <p:nvPr/>
        </p:nvPicPr>
        <p:blipFill>
          <a:blip r:embed="rId5">
            <a:extLst/>
          </a:blip>
          <a:stretch>
            <a:fillRect/>
          </a:stretch>
        </p:blipFill>
        <p:spPr>
          <a:xfrm>
            <a:off x="6119809" y="7201140"/>
            <a:ext cx="5549901" cy="3175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tângulo 8"/>
          <p:cNvSpPr/>
          <p:nvPr/>
        </p:nvSpPr>
        <p:spPr>
          <a:xfrm>
            <a:off x="0" y="2519346"/>
            <a:ext cx="13004800" cy="723425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90" name="CSS (specifies presentation details of the content to be rendered)"/>
          <p:cNvSpPr txBox="1">
            <a:spLocks noGrp="1"/>
          </p:cNvSpPr>
          <p:nvPr>
            <p:ph type="title"/>
          </p:nvPr>
        </p:nvSpPr>
        <p:spPr>
          <a:prstGeom prst="rect">
            <a:avLst/>
          </a:prstGeom>
        </p:spPr>
        <p:txBody>
          <a:bodyPr/>
          <a:lstStyle/>
          <a:p>
            <a:r>
              <a:rPr>
                <a:solidFill>
                  <a:schemeClr val="tx1"/>
                </a:solidFill>
              </a:rPr>
              <a:t>CSS </a:t>
            </a:r>
            <a:r>
              <a:rPr sz="5000">
                <a:solidFill>
                  <a:schemeClr val="tx1"/>
                </a:solidFill>
              </a:rPr>
              <a:t>(specifies presentation details of the content to be rendered)</a:t>
            </a:r>
          </a:p>
        </p:txBody>
      </p:sp>
      <p:pic>
        <p:nvPicPr>
          <p:cNvPr id="291" name="Image" descr="Image"/>
          <p:cNvPicPr>
            <a:picLocks noChangeAspect="1"/>
          </p:cNvPicPr>
          <p:nvPr/>
        </p:nvPicPr>
        <p:blipFill>
          <a:blip r:embed="rId2">
            <a:extLst/>
          </a:blip>
          <a:stretch>
            <a:fillRect/>
          </a:stretch>
        </p:blipFill>
        <p:spPr>
          <a:xfrm>
            <a:off x="0" y="5866991"/>
            <a:ext cx="8396590" cy="3362333"/>
          </a:xfrm>
          <a:prstGeom prst="rect">
            <a:avLst/>
          </a:prstGeom>
          <a:ln w="12700">
            <a:miter lim="400000"/>
          </a:ln>
        </p:spPr>
      </p:pic>
      <p:pic>
        <p:nvPicPr>
          <p:cNvPr id="292" name="Image" descr="Image"/>
          <p:cNvPicPr>
            <a:picLocks noChangeAspect="1"/>
          </p:cNvPicPr>
          <p:nvPr/>
        </p:nvPicPr>
        <p:blipFill>
          <a:blip r:embed="rId3">
            <a:extLst/>
          </a:blip>
          <a:stretch>
            <a:fillRect/>
          </a:stretch>
        </p:blipFill>
        <p:spPr>
          <a:xfrm>
            <a:off x="8571323" y="5626100"/>
            <a:ext cx="4433478" cy="3884084"/>
          </a:xfrm>
          <a:prstGeom prst="rect">
            <a:avLst/>
          </a:prstGeom>
          <a:ln w="12700">
            <a:miter lim="400000"/>
          </a:ln>
        </p:spPr>
      </p:pic>
      <p:pic>
        <p:nvPicPr>
          <p:cNvPr id="293" name="Image" descr="Image"/>
          <p:cNvPicPr>
            <a:picLocks noChangeAspect="1"/>
          </p:cNvPicPr>
          <p:nvPr/>
        </p:nvPicPr>
        <p:blipFill>
          <a:blip r:embed="rId4">
            <a:extLst/>
          </a:blip>
          <a:srcRect t="32395" r="2712" b="5859"/>
          <a:stretch>
            <a:fillRect/>
          </a:stretch>
        </p:blipFill>
        <p:spPr>
          <a:xfrm>
            <a:off x="1761477" y="2692400"/>
            <a:ext cx="9165336" cy="2715378"/>
          </a:xfrm>
          <a:prstGeom prst="rect">
            <a:avLst/>
          </a:prstGeom>
          <a:ln w="12700">
            <a:miter lim="400000"/>
          </a:ln>
        </p:spPr>
      </p:pic>
      <p:sp>
        <p:nvSpPr>
          <p:cNvPr id="294" name="HTML template"/>
          <p:cNvSpPr txBox="1"/>
          <p:nvPr/>
        </p:nvSpPr>
        <p:spPr>
          <a:xfrm>
            <a:off x="0" y="9229322"/>
            <a:ext cx="2186583"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400">
                <a:solidFill>
                  <a:srgbClr val="FEFB27"/>
                </a:solidFill>
              </a:defRPr>
            </a:lvl1pPr>
          </a:lstStyle>
          <a:p>
            <a:r>
              <a:t>HTML template</a:t>
            </a:r>
          </a:p>
        </p:txBody>
      </p:sp>
      <p:sp>
        <p:nvSpPr>
          <p:cNvPr id="295" name="CSS"/>
          <p:cNvSpPr txBox="1"/>
          <p:nvPr/>
        </p:nvSpPr>
        <p:spPr>
          <a:xfrm>
            <a:off x="12263784" y="5172868"/>
            <a:ext cx="741016"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400">
                <a:solidFill>
                  <a:srgbClr val="FEFB27"/>
                </a:solidFill>
              </a:defRPr>
            </a:lvl1pPr>
          </a:lstStyle>
          <a:p>
            <a:r>
              <a:t>CSS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tângulo 3"/>
          <p:cNvSpPr/>
          <p:nvPr/>
        </p:nvSpPr>
        <p:spPr>
          <a:xfrm>
            <a:off x="0" y="2876536"/>
            <a:ext cx="13004800" cy="687706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97" name="Web components (modularizing client code)"/>
          <p:cNvSpPr txBox="1">
            <a:spLocks noGrp="1"/>
          </p:cNvSpPr>
          <p:nvPr>
            <p:ph type="title"/>
          </p:nvPr>
        </p:nvSpPr>
        <p:spPr>
          <a:prstGeom prst="rect">
            <a:avLst/>
          </a:prstGeom>
        </p:spPr>
        <p:txBody>
          <a:bodyPr/>
          <a:lstStyle/>
          <a:p>
            <a:r>
              <a:rPr>
                <a:solidFill>
                  <a:schemeClr val="tx1"/>
                </a:solidFill>
              </a:rPr>
              <a:t>Web components </a:t>
            </a:r>
            <a:r>
              <a:rPr sz="5000">
                <a:solidFill>
                  <a:schemeClr val="tx1"/>
                </a:solidFill>
              </a:rPr>
              <a:t>(modularizing client code)</a:t>
            </a:r>
          </a:p>
        </p:txBody>
      </p:sp>
      <p:pic>
        <p:nvPicPr>
          <p:cNvPr id="298" name="Image" descr="Image"/>
          <p:cNvPicPr>
            <a:picLocks noChangeAspect="1"/>
          </p:cNvPicPr>
          <p:nvPr/>
        </p:nvPicPr>
        <p:blipFill>
          <a:blip r:embed="rId2">
            <a:extLst/>
          </a:blip>
          <a:stretch>
            <a:fillRect/>
          </a:stretch>
        </p:blipFill>
        <p:spPr>
          <a:xfrm>
            <a:off x="4007205" y="3003550"/>
            <a:ext cx="4990391" cy="636310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tângulo 3"/>
          <p:cNvSpPr/>
          <p:nvPr/>
        </p:nvSpPr>
        <p:spPr>
          <a:xfrm>
            <a:off x="0" y="0"/>
            <a:ext cx="13004800" cy="97536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300" name="Image" descr="Image"/>
          <p:cNvPicPr>
            <a:picLocks noChangeAspect="1"/>
          </p:cNvPicPr>
          <p:nvPr/>
        </p:nvPicPr>
        <p:blipFill>
          <a:blip r:embed="rId2">
            <a:extLst/>
          </a:blip>
          <a:stretch>
            <a:fillRect/>
          </a:stretch>
        </p:blipFill>
        <p:spPr>
          <a:xfrm>
            <a:off x="0" y="2857283"/>
            <a:ext cx="13004800" cy="403903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tângulo 2"/>
          <p:cNvSpPr/>
          <p:nvPr/>
        </p:nvSpPr>
        <p:spPr>
          <a:xfrm>
            <a:off x="0" y="0"/>
            <a:ext cx="13004800" cy="97536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302" name="Image" descr="Image"/>
          <p:cNvPicPr>
            <a:picLocks noChangeAspect="1"/>
          </p:cNvPicPr>
          <p:nvPr/>
        </p:nvPicPr>
        <p:blipFill>
          <a:blip r:embed="rId2">
            <a:extLst/>
          </a:blip>
          <a:stretch>
            <a:fillRect/>
          </a:stretch>
        </p:blipFill>
        <p:spPr>
          <a:xfrm>
            <a:off x="609600" y="2057400"/>
            <a:ext cx="11607800" cy="56388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tângulo 3"/>
          <p:cNvSpPr/>
          <p:nvPr/>
        </p:nvSpPr>
        <p:spPr>
          <a:xfrm>
            <a:off x="0" y="2733660"/>
            <a:ext cx="13004800" cy="701994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304" name="JS (TS) objects as component state"/>
          <p:cNvSpPr txBox="1">
            <a:spLocks noGrp="1"/>
          </p:cNvSpPr>
          <p:nvPr>
            <p:ph type="title"/>
          </p:nvPr>
        </p:nvSpPr>
        <p:spPr>
          <a:prstGeom prst="rect">
            <a:avLst/>
          </a:prstGeom>
        </p:spPr>
        <p:txBody>
          <a:bodyPr/>
          <a:lstStyle/>
          <a:p>
            <a:r>
              <a:rPr>
                <a:solidFill>
                  <a:schemeClr val="tx1"/>
                </a:solidFill>
              </a:rPr>
              <a:t>JS (TS) objects as component state</a:t>
            </a:r>
          </a:p>
        </p:txBody>
      </p:sp>
      <p:pic>
        <p:nvPicPr>
          <p:cNvPr id="305" name="Image" descr="Image"/>
          <p:cNvPicPr>
            <a:picLocks noChangeAspect="1"/>
          </p:cNvPicPr>
          <p:nvPr/>
        </p:nvPicPr>
        <p:blipFill>
          <a:blip r:embed="rId2">
            <a:extLst/>
          </a:blip>
          <a:stretch>
            <a:fillRect/>
          </a:stretch>
        </p:blipFill>
        <p:spPr>
          <a:xfrm>
            <a:off x="520700" y="3454400"/>
            <a:ext cx="11963400" cy="51562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To do before class"/>
          <p:cNvSpPr txBox="1">
            <a:spLocks noGrp="1"/>
          </p:cNvSpPr>
          <p:nvPr>
            <p:ph type="title"/>
          </p:nvPr>
        </p:nvSpPr>
        <p:spPr>
          <a:prstGeom prst="rect">
            <a:avLst/>
          </a:prstGeom>
        </p:spPr>
        <p:txBody>
          <a:bodyPr/>
          <a:lstStyle/>
          <a:p>
            <a:r>
              <a:rPr>
                <a:solidFill>
                  <a:schemeClr val="tx1"/>
                </a:solidFill>
              </a:rPr>
              <a:t>To do before class</a:t>
            </a:r>
          </a:p>
        </p:txBody>
      </p:sp>
      <p:sp>
        <p:nvSpPr>
          <p:cNvPr id="211" name="Watch videos…"/>
          <p:cNvSpPr txBox="1">
            <a:spLocks noGrp="1"/>
          </p:cNvSpPr>
          <p:nvPr>
            <p:ph type="body" idx="1"/>
          </p:nvPr>
        </p:nvSpPr>
        <p:spPr>
          <a:xfrm>
            <a:off x="1270000" y="2768600"/>
            <a:ext cx="10464800" cy="6420876"/>
          </a:xfrm>
          <a:prstGeom prst="rect">
            <a:avLst/>
          </a:prstGeom>
        </p:spPr>
        <p:txBody>
          <a:bodyPr/>
          <a:lstStyle/>
          <a:p>
            <a:r>
              <a:rPr>
                <a:solidFill>
                  <a:schemeClr val="tx1"/>
                </a:solidFill>
              </a:rPr>
              <a:t>Watch videos</a:t>
            </a:r>
          </a:p>
          <a:p>
            <a:r>
              <a:rPr>
                <a:solidFill>
                  <a:schemeClr val="tx1"/>
                </a:solidFill>
              </a:rPr>
              <a:t>Read chapter 7 and basic concepts of chapter 6 in the textbook</a:t>
            </a:r>
          </a:p>
          <a:p>
            <a:r>
              <a:rPr>
                <a:solidFill>
                  <a:schemeClr val="tx1"/>
                </a:solidFill>
              </a:rPr>
              <a:t>Send questions and opinions through slack</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tângulo 6"/>
          <p:cNvSpPr/>
          <p:nvPr/>
        </p:nvSpPr>
        <p:spPr>
          <a:xfrm>
            <a:off x="0" y="0"/>
            <a:ext cx="13004800" cy="97536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307" name="Image" descr="Image"/>
          <p:cNvPicPr>
            <a:picLocks noChangeAspect="1"/>
          </p:cNvPicPr>
          <p:nvPr/>
        </p:nvPicPr>
        <p:blipFill>
          <a:blip r:embed="rId2">
            <a:extLst/>
          </a:blip>
          <a:stretch>
            <a:fillRect/>
          </a:stretch>
        </p:blipFill>
        <p:spPr>
          <a:xfrm>
            <a:off x="0" y="2832136"/>
            <a:ext cx="13004800" cy="4089328"/>
          </a:xfrm>
          <a:prstGeom prst="rect">
            <a:avLst/>
          </a:prstGeom>
          <a:ln w="12700">
            <a:miter lim="400000"/>
          </a:ln>
        </p:spPr>
      </p:pic>
      <p:sp>
        <p:nvSpPr>
          <p:cNvPr id="308" name="state read and written by the interpretation of the templates"/>
          <p:cNvSpPr/>
          <p:nvPr/>
        </p:nvSpPr>
        <p:spPr>
          <a:xfrm>
            <a:off x="139700" y="90454"/>
            <a:ext cx="4505312" cy="2306426"/>
          </a:xfrm>
          <a:prstGeom prst="wedgeEllipseCallout">
            <a:avLst>
              <a:gd name="adj1" fmla="val 3028"/>
              <a:gd name="adj2" fmla="val 80749"/>
            </a:avLst>
          </a:prstGeom>
          <a:blipFill>
            <a:blip r:embed="rId3"/>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state read and written by the interpretation of the templates</a:t>
            </a:r>
          </a:p>
        </p:txBody>
      </p:sp>
      <p:sp>
        <p:nvSpPr>
          <p:cNvPr id="309" name="result of the rendering process by interpreting the CSS and HTML"/>
          <p:cNvSpPr/>
          <p:nvPr/>
        </p:nvSpPr>
        <p:spPr>
          <a:xfrm>
            <a:off x="3213100" y="7362066"/>
            <a:ext cx="4984155" cy="2132560"/>
          </a:xfrm>
          <a:prstGeom prst="wedgeEllipseCallout">
            <a:avLst>
              <a:gd name="adj1" fmla="val 41772"/>
              <a:gd name="adj2" fmla="val -69758"/>
            </a:avLst>
          </a:prstGeom>
          <a:blipFill>
            <a:blip r:embed="rId3"/>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result of the rendering process by interpreting the CSS and HTML</a:t>
            </a:r>
          </a:p>
        </p:txBody>
      </p:sp>
      <p:sp>
        <p:nvSpPr>
          <p:cNvPr id="310" name="specifies the structure of the state, and how it’s initialised and changed"/>
          <p:cNvSpPr/>
          <p:nvPr/>
        </p:nvSpPr>
        <p:spPr>
          <a:xfrm>
            <a:off x="5716582" y="63664"/>
            <a:ext cx="6072230" cy="2169930"/>
          </a:xfrm>
          <a:prstGeom prst="wedgeEllipseCallout">
            <a:avLst>
              <a:gd name="adj1" fmla="val 25409"/>
              <a:gd name="adj2" fmla="val 79522"/>
            </a:avLst>
          </a:prstGeom>
          <a:blipFill>
            <a:blip r:embed="rId3"/>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specifies the structure of the state, and how it’s initialised and changed</a:t>
            </a:r>
          </a:p>
        </p:txBody>
      </p:sp>
      <p:sp>
        <p:nvSpPr>
          <p:cNvPr id="311" name="specifies operations triggered by browser events"/>
          <p:cNvSpPr/>
          <p:nvPr/>
        </p:nvSpPr>
        <p:spPr>
          <a:xfrm>
            <a:off x="8431226" y="7425566"/>
            <a:ext cx="4143404" cy="2132560"/>
          </a:xfrm>
          <a:prstGeom prst="wedgeEllipseCallout">
            <a:avLst>
              <a:gd name="adj1" fmla="val 32894"/>
              <a:gd name="adj2" fmla="val -94815"/>
            </a:avLst>
          </a:prstGeom>
          <a:blipFill>
            <a:blip r:embed="rId3"/>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specifies operations triggered by browser events</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3" name="Angular architecture"/>
          <p:cNvSpPr txBox="1">
            <a:spLocks noGrp="1"/>
          </p:cNvSpPr>
          <p:nvPr>
            <p:ph type="title"/>
          </p:nvPr>
        </p:nvSpPr>
        <p:spPr>
          <a:prstGeom prst="rect">
            <a:avLst/>
          </a:prstGeom>
        </p:spPr>
        <p:txBody>
          <a:bodyPr/>
          <a:lstStyle/>
          <a:p>
            <a:r>
              <a:rPr>
                <a:solidFill>
                  <a:schemeClr val="tx1"/>
                </a:solidFill>
              </a:rPr>
              <a:t>Angular architecture</a:t>
            </a:r>
          </a:p>
        </p:txBody>
      </p:sp>
      <p:sp>
        <p:nvSpPr>
          <p:cNvPr id="314" name="Module contain…"/>
          <p:cNvSpPr txBox="1">
            <a:spLocks noGrp="1"/>
          </p:cNvSpPr>
          <p:nvPr>
            <p:ph type="body" idx="1"/>
          </p:nvPr>
        </p:nvSpPr>
        <p:spPr>
          <a:prstGeom prst="rect">
            <a:avLst/>
          </a:prstGeom>
        </p:spPr>
        <p:txBody>
          <a:bodyPr/>
          <a:lstStyle/>
          <a:p>
            <a:r>
              <a:rPr>
                <a:solidFill>
                  <a:schemeClr val="tx1"/>
                </a:solidFill>
              </a:rPr>
              <a:t>Module contain</a:t>
            </a:r>
          </a:p>
          <a:p>
            <a:r>
              <a:rPr>
                <a:solidFill>
                  <a:schemeClr val="tx1"/>
                </a:solidFill>
              </a:rPr>
              <a:t>Components </a:t>
            </a:r>
          </a:p>
          <a:p>
            <a:pPr lvl="1"/>
            <a:r>
              <a:rPr>
                <a:solidFill>
                  <a:schemeClr val="tx1"/>
                </a:solidFill>
              </a:rPr>
              <a:t>contain HTML, CSS, Typescript class</a:t>
            </a:r>
          </a:p>
          <a:p>
            <a:pPr lvl="1"/>
            <a:r>
              <a:rPr>
                <a:solidFill>
                  <a:schemeClr val="tx1"/>
                </a:solidFill>
              </a:rPr>
              <a:t>use services (Typescript class)</a:t>
            </a:r>
          </a:p>
          <a:p>
            <a:pPr lvl="1"/>
            <a:r>
              <a:rPr>
                <a:solidFill>
                  <a:schemeClr val="tx1"/>
                </a:solidFill>
              </a:rPr>
              <a:t>refer to models (Typescript class)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Take notes, now!"/>
          <p:cNvSpPr txBox="1">
            <a:spLocks noGrp="1"/>
          </p:cNvSpPr>
          <p:nvPr>
            <p:ph type="title"/>
          </p:nvPr>
        </p:nvSpPr>
        <p:spPr>
          <a:xfrm>
            <a:off x="1270000" y="1638300"/>
            <a:ext cx="10464800" cy="5867400"/>
          </a:xfrm>
          <a:prstGeom prst="rect">
            <a:avLst/>
          </a:prstGeom>
        </p:spPr>
        <p:txBody>
          <a:bodyPr/>
          <a:lstStyle>
            <a:lvl1pPr>
              <a:defRPr sz="14200"/>
            </a:lvl1pPr>
          </a:lstStyle>
          <a:p>
            <a:r>
              <a:rPr>
                <a:solidFill>
                  <a:schemeClr val="tx1"/>
                </a:solidFill>
              </a:rPr>
              <a:t>Take notes, now!</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Hands on exercises"/>
          <p:cNvSpPr txBox="1">
            <a:spLocks noGrp="1"/>
          </p:cNvSpPr>
          <p:nvPr>
            <p:ph type="title"/>
          </p:nvPr>
        </p:nvSpPr>
        <p:spPr>
          <a:xfrm>
            <a:off x="1270000" y="1182774"/>
            <a:ext cx="10464800" cy="5867401"/>
          </a:xfrm>
          <a:prstGeom prst="rect">
            <a:avLst/>
          </a:prstGeom>
        </p:spPr>
        <p:txBody>
          <a:bodyPr/>
          <a:lstStyle>
            <a:lvl1pPr>
              <a:defRPr sz="14200"/>
            </a:lvl1pPr>
          </a:lstStyle>
          <a:p>
            <a:r>
              <a:rPr>
                <a:solidFill>
                  <a:schemeClr val="tx1"/>
                </a:solidFill>
              </a:rPr>
              <a:t>Hands on exercises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 name="SaaS 1"/>
          <p:cNvSpPr txBox="1">
            <a:spLocks noGrp="1"/>
          </p:cNvSpPr>
          <p:nvPr>
            <p:ph type="title"/>
          </p:nvPr>
        </p:nvSpPr>
        <p:spPr>
          <a:prstGeom prst="rect">
            <a:avLst/>
          </a:prstGeom>
        </p:spPr>
        <p:txBody>
          <a:bodyPr/>
          <a:lstStyle/>
          <a:p>
            <a:r>
              <a:rPr>
                <a:solidFill>
                  <a:schemeClr val="tx1"/>
                </a:solidFill>
              </a:rPr>
              <a:t>SaaS 1</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4" name="SaaS 2"/>
          <p:cNvSpPr txBox="1">
            <a:spLocks noGrp="1"/>
          </p:cNvSpPr>
          <p:nvPr>
            <p:ph type="title"/>
          </p:nvPr>
        </p:nvSpPr>
        <p:spPr>
          <a:prstGeom prst="rect">
            <a:avLst/>
          </a:prstGeom>
        </p:spPr>
        <p:txBody>
          <a:bodyPr/>
          <a:lstStyle/>
          <a:p>
            <a:r>
              <a:rPr>
                <a:solidFill>
                  <a:schemeClr val="tx1"/>
                </a:solidFill>
              </a:rPr>
              <a:t>SaaS 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6" name="For each commit…"/>
          <p:cNvSpPr txBox="1">
            <a:spLocks noGrp="1"/>
          </p:cNvSpPr>
          <p:nvPr>
            <p:ph type="title"/>
          </p:nvPr>
        </p:nvSpPr>
        <p:spPr>
          <a:prstGeom prst="rect">
            <a:avLst/>
          </a:prstGeom>
        </p:spPr>
        <p:txBody>
          <a:bodyPr/>
          <a:lstStyle/>
          <a:p>
            <a:r>
              <a:rPr>
                <a:solidFill>
                  <a:schemeClr val="tx1"/>
                </a:solidFill>
              </a:rPr>
              <a:t>For each commit…</a:t>
            </a:r>
          </a:p>
        </p:txBody>
      </p:sp>
      <p:sp>
        <p:nvSpPr>
          <p:cNvPr id="327" name="Check system running…"/>
          <p:cNvSpPr txBox="1">
            <a:spLocks noGrp="1"/>
          </p:cNvSpPr>
          <p:nvPr>
            <p:ph type="body" idx="1"/>
          </p:nvPr>
        </p:nvSpPr>
        <p:spPr>
          <a:prstGeom prst="rect">
            <a:avLst/>
          </a:prstGeom>
        </p:spPr>
        <p:txBody>
          <a:bodyPr/>
          <a:lstStyle/>
          <a:p>
            <a:r>
              <a:rPr>
                <a:solidFill>
                  <a:schemeClr val="tx1"/>
                </a:solidFill>
              </a:rPr>
              <a:t>Check system running</a:t>
            </a:r>
          </a:p>
          <a:p>
            <a:r>
              <a:rPr>
                <a:solidFill>
                  <a:schemeClr val="tx1"/>
                </a:solidFill>
              </a:rPr>
              <a:t>Check commit changes</a:t>
            </a:r>
          </a:p>
          <a:p>
            <a:r>
              <a:rPr>
                <a:solidFill>
                  <a:schemeClr val="tx1"/>
                </a:solidFill>
              </a:rPr>
              <a:t>Starting at second commit and going up to “melhor visualizacao do botao e da lista de alunos”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1" name="Hands on exercises"/>
          <p:cNvSpPr txBox="1">
            <a:spLocks noGrp="1"/>
          </p:cNvSpPr>
          <p:nvPr>
            <p:ph type="title"/>
          </p:nvPr>
        </p:nvSpPr>
        <p:spPr>
          <a:xfrm>
            <a:off x="1270000" y="1182774"/>
            <a:ext cx="10464800" cy="5867401"/>
          </a:xfrm>
          <a:prstGeom prst="rect">
            <a:avLst/>
          </a:prstGeom>
        </p:spPr>
        <p:txBody>
          <a:bodyPr/>
          <a:lstStyle>
            <a:lvl1pPr>
              <a:defRPr sz="14200"/>
            </a:lvl1pPr>
          </a:lstStyle>
          <a:p>
            <a:r>
              <a:rPr>
                <a:solidFill>
                  <a:schemeClr val="tx1"/>
                </a:solidFill>
              </a:rPr>
              <a:t>Hands on exercises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5" name="SaaS 2"/>
          <p:cNvSpPr txBox="1">
            <a:spLocks noGrp="1"/>
          </p:cNvSpPr>
          <p:nvPr>
            <p:ph type="title"/>
          </p:nvPr>
        </p:nvSpPr>
        <p:spPr>
          <a:prstGeom prst="rect">
            <a:avLst/>
          </a:prstGeom>
        </p:spPr>
        <p:txBody>
          <a:bodyPr/>
          <a:lstStyle/>
          <a:p>
            <a:r>
              <a:rPr>
                <a:solidFill>
                  <a:schemeClr val="tx1"/>
                </a:solidFill>
              </a:rPr>
              <a:t>SaaS 2</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 name="SaaS 3"/>
          <p:cNvSpPr txBox="1">
            <a:spLocks noGrp="1"/>
          </p:cNvSpPr>
          <p:nvPr>
            <p:ph type="title"/>
          </p:nvPr>
        </p:nvSpPr>
        <p:spPr>
          <a:prstGeom prst="rect">
            <a:avLst/>
          </a:prstGeom>
        </p:spPr>
        <p:txBody>
          <a:bodyPr/>
          <a:lstStyle/>
          <a:p>
            <a:r>
              <a:rPr>
                <a:solidFill>
                  <a:schemeClr val="tx1"/>
                </a:solidFill>
              </a:rPr>
              <a:t>SaaS 3</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3" name="SaaS 1"/>
          <p:cNvSpPr txBox="1">
            <a:spLocks noGrp="1"/>
          </p:cNvSpPr>
          <p:nvPr>
            <p:ph type="title"/>
          </p:nvPr>
        </p:nvSpPr>
        <p:spPr>
          <a:prstGeom prst="rect">
            <a:avLst/>
          </a:prstGeom>
        </p:spPr>
        <p:txBody>
          <a:bodyPr/>
          <a:lstStyle/>
          <a:p>
            <a:r>
              <a:rPr>
                <a:solidFill>
                  <a:schemeClr val="tx1"/>
                </a:solidFill>
              </a:rPr>
              <a:t>SaaS 1</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 name="For each commit…"/>
          <p:cNvSpPr txBox="1">
            <a:spLocks noGrp="1"/>
          </p:cNvSpPr>
          <p:nvPr>
            <p:ph type="title"/>
          </p:nvPr>
        </p:nvSpPr>
        <p:spPr>
          <a:prstGeom prst="rect">
            <a:avLst/>
          </a:prstGeom>
        </p:spPr>
        <p:txBody>
          <a:bodyPr/>
          <a:lstStyle/>
          <a:p>
            <a:r>
              <a:rPr>
                <a:solidFill>
                  <a:schemeClr val="tx1"/>
                </a:solidFill>
              </a:rPr>
              <a:t>For each commit…</a:t>
            </a:r>
          </a:p>
        </p:txBody>
      </p:sp>
      <p:sp>
        <p:nvSpPr>
          <p:cNvPr id="340" name="Check system running…"/>
          <p:cNvSpPr txBox="1">
            <a:spLocks noGrp="1"/>
          </p:cNvSpPr>
          <p:nvPr>
            <p:ph type="body" idx="1"/>
          </p:nvPr>
        </p:nvSpPr>
        <p:spPr>
          <a:prstGeom prst="rect">
            <a:avLst/>
          </a:prstGeom>
        </p:spPr>
        <p:txBody>
          <a:bodyPr/>
          <a:lstStyle/>
          <a:p>
            <a:r>
              <a:rPr>
                <a:solidFill>
                  <a:schemeClr val="tx1"/>
                </a:solidFill>
              </a:rPr>
              <a:t>Check system running</a:t>
            </a:r>
          </a:p>
          <a:p>
            <a:r>
              <a:rPr>
                <a:solidFill>
                  <a:schemeClr val="tx1"/>
                </a:solidFill>
              </a:rPr>
              <a:t>Check commit changes</a:t>
            </a:r>
          </a:p>
          <a:p>
            <a:r>
              <a:rPr>
                <a:solidFill>
                  <a:schemeClr val="tx1"/>
                </a:solidFill>
              </a:rPr>
              <a:t>Starting at commit "evitar cadastro de mais de um aluno com o mesmo cpf" and going up to “melhorias na visualizacao de metas”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 name="Hands on exercises"/>
          <p:cNvSpPr txBox="1">
            <a:spLocks noGrp="1"/>
          </p:cNvSpPr>
          <p:nvPr>
            <p:ph type="title"/>
          </p:nvPr>
        </p:nvSpPr>
        <p:spPr>
          <a:xfrm>
            <a:off x="1270000" y="1182774"/>
            <a:ext cx="10464800" cy="5867401"/>
          </a:xfrm>
          <a:prstGeom prst="rect">
            <a:avLst/>
          </a:prstGeom>
        </p:spPr>
        <p:txBody>
          <a:bodyPr/>
          <a:lstStyle>
            <a:lvl1pPr>
              <a:defRPr sz="14200"/>
            </a:lvl1pPr>
          </a:lstStyle>
          <a:p>
            <a:r>
              <a:rPr>
                <a:solidFill>
                  <a:schemeClr val="tx1"/>
                </a:solidFill>
              </a:rPr>
              <a:t>Hands on exercises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 name="SaaS 3"/>
          <p:cNvSpPr txBox="1">
            <a:spLocks noGrp="1"/>
          </p:cNvSpPr>
          <p:nvPr>
            <p:ph type="title"/>
          </p:nvPr>
        </p:nvSpPr>
        <p:spPr>
          <a:prstGeom prst="rect">
            <a:avLst/>
          </a:prstGeom>
        </p:spPr>
        <p:txBody>
          <a:bodyPr/>
          <a:lstStyle/>
          <a:p>
            <a:r>
              <a:rPr>
                <a:solidFill>
                  <a:schemeClr val="tx1"/>
                </a:solidFill>
              </a:rPr>
              <a:t>SaaS 3</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 name="SaaS 4"/>
          <p:cNvSpPr txBox="1">
            <a:spLocks noGrp="1"/>
          </p:cNvSpPr>
          <p:nvPr>
            <p:ph type="title"/>
          </p:nvPr>
        </p:nvSpPr>
        <p:spPr>
          <a:prstGeom prst="rect">
            <a:avLst/>
          </a:prstGeom>
        </p:spPr>
        <p:txBody>
          <a:bodyPr/>
          <a:lstStyle/>
          <a:p>
            <a:r>
              <a:rPr>
                <a:solidFill>
                  <a:schemeClr val="tx1"/>
                </a:solidFill>
              </a:rPr>
              <a:t>SaaS 4</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 name="For each commit…"/>
          <p:cNvSpPr txBox="1">
            <a:spLocks noGrp="1"/>
          </p:cNvSpPr>
          <p:nvPr>
            <p:ph type="title"/>
          </p:nvPr>
        </p:nvSpPr>
        <p:spPr>
          <a:prstGeom prst="rect">
            <a:avLst/>
          </a:prstGeom>
        </p:spPr>
        <p:txBody>
          <a:bodyPr/>
          <a:lstStyle/>
          <a:p>
            <a:r>
              <a:rPr>
                <a:solidFill>
                  <a:schemeClr val="tx1"/>
                </a:solidFill>
              </a:rPr>
              <a:t>For each commit…</a:t>
            </a:r>
          </a:p>
        </p:txBody>
      </p:sp>
      <p:sp>
        <p:nvSpPr>
          <p:cNvPr id="353" name="Check system running…"/>
          <p:cNvSpPr txBox="1">
            <a:spLocks noGrp="1"/>
          </p:cNvSpPr>
          <p:nvPr>
            <p:ph type="body" idx="1"/>
          </p:nvPr>
        </p:nvSpPr>
        <p:spPr>
          <a:prstGeom prst="rect">
            <a:avLst/>
          </a:prstGeom>
        </p:spPr>
        <p:txBody>
          <a:bodyPr/>
          <a:lstStyle/>
          <a:p>
            <a:r>
              <a:rPr>
                <a:solidFill>
                  <a:schemeClr val="tx1"/>
                </a:solidFill>
              </a:rPr>
              <a:t>Check system running</a:t>
            </a:r>
          </a:p>
          <a:p>
            <a:r>
              <a:rPr>
                <a:solidFill>
                  <a:schemeClr val="tx1"/>
                </a:solidFill>
              </a:rPr>
              <a:t>Check commit changes</a:t>
            </a:r>
          </a:p>
          <a:p>
            <a:r>
              <a:rPr>
                <a:solidFill>
                  <a:schemeClr val="tx1"/>
                </a:solidFill>
              </a:rPr>
              <a:t>Starting at commit "versao inicial do servidor" and going up to first part of "servidor integrado ao cliente"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7" name="Hands on exercises"/>
          <p:cNvSpPr txBox="1">
            <a:spLocks noGrp="1"/>
          </p:cNvSpPr>
          <p:nvPr>
            <p:ph type="title"/>
          </p:nvPr>
        </p:nvSpPr>
        <p:spPr>
          <a:xfrm>
            <a:off x="1270000" y="1182774"/>
            <a:ext cx="10464800" cy="5867401"/>
          </a:xfrm>
          <a:prstGeom prst="rect">
            <a:avLst/>
          </a:prstGeom>
        </p:spPr>
        <p:txBody>
          <a:bodyPr/>
          <a:lstStyle>
            <a:lvl1pPr>
              <a:defRPr sz="14200"/>
            </a:lvl1pPr>
          </a:lstStyle>
          <a:p>
            <a:r>
              <a:rPr>
                <a:solidFill>
                  <a:schemeClr val="tx1"/>
                </a:solidFill>
              </a:rPr>
              <a:t>Hands on exercises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SaaS 4"/>
          <p:cNvSpPr txBox="1">
            <a:spLocks noGrp="1"/>
          </p:cNvSpPr>
          <p:nvPr>
            <p:ph type="title"/>
          </p:nvPr>
        </p:nvSpPr>
        <p:spPr>
          <a:prstGeom prst="rect">
            <a:avLst/>
          </a:prstGeom>
        </p:spPr>
        <p:txBody>
          <a:bodyPr/>
          <a:lstStyle/>
          <a:p>
            <a:r>
              <a:rPr>
                <a:solidFill>
                  <a:schemeClr val="tx1"/>
                </a:solidFill>
              </a:rPr>
              <a:t>SaaS 4</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3" name="SaaS 5"/>
          <p:cNvSpPr txBox="1">
            <a:spLocks noGrp="1"/>
          </p:cNvSpPr>
          <p:nvPr>
            <p:ph type="title"/>
          </p:nvPr>
        </p:nvSpPr>
        <p:spPr>
          <a:prstGeom prst="rect">
            <a:avLst/>
          </a:prstGeom>
        </p:spPr>
        <p:txBody>
          <a:bodyPr/>
          <a:lstStyle/>
          <a:p>
            <a:r>
              <a:rPr>
                <a:solidFill>
                  <a:schemeClr val="tx1"/>
                </a:solidFill>
              </a:rPr>
              <a:t>SaaS 5</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5" name="For each commit…"/>
          <p:cNvSpPr txBox="1">
            <a:spLocks noGrp="1"/>
          </p:cNvSpPr>
          <p:nvPr>
            <p:ph type="title"/>
          </p:nvPr>
        </p:nvSpPr>
        <p:spPr>
          <a:prstGeom prst="rect">
            <a:avLst/>
          </a:prstGeom>
        </p:spPr>
        <p:txBody>
          <a:bodyPr/>
          <a:lstStyle/>
          <a:p>
            <a:r>
              <a:rPr>
                <a:solidFill>
                  <a:schemeClr val="tx1"/>
                </a:solidFill>
              </a:rPr>
              <a:t>For each commit…</a:t>
            </a:r>
          </a:p>
        </p:txBody>
      </p:sp>
      <p:sp>
        <p:nvSpPr>
          <p:cNvPr id="366" name="Check system running…"/>
          <p:cNvSpPr txBox="1">
            <a:spLocks noGrp="1"/>
          </p:cNvSpPr>
          <p:nvPr>
            <p:ph type="body" idx="1"/>
          </p:nvPr>
        </p:nvSpPr>
        <p:spPr>
          <a:prstGeom prst="rect">
            <a:avLst/>
          </a:prstGeom>
        </p:spPr>
        <p:txBody>
          <a:bodyPr/>
          <a:lstStyle/>
          <a:p>
            <a:r>
              <a:rPr>
                <a:solidFill>
                  <a:schemeClr val="tx1"/>
                </a:solidFill>
              </a:rPr>
              <a:t>Check system running</a:t>
            </a:r>
          </a:p>
          <a:p>
            <a:r>
              <a:rPr>
                <a:solidFill>
                  <a:schemeClr val="tx1"/>
                </a:solidFill>
              </a:rPr>
              <a:t>Check commit changes</a:t>
            </a:r>
          </a:p>
          <a:p>
            <a:r>
              <a:rPr>
                <a:solidFill>
                  <a:schemeClr val="tx1"/>
                </a:solidFill>
              </a:rPr>
              <a:t>Starting at the second part of  commit “servidor integrado ao cliente”, going up to "tratamento de erro do atualizar”</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0" name="Hands on exercises"/>
          <p:cNvSpPr txBox="1">
            <a:spLocks noGrp="1"/>
          </p:cNvSpPr>
          <p:nvPr>
            <p:ph type="title"/>
          </p:nvPr>
        </p:nvSpPr>
        <p:spPr>
          <a:xfrm>
            <a:off x="1270000" y="1182774"/>
            <a:ext cx="10464800" cy="5867401"/>
          </a:xfrm>
          <a:prstGeom prst="rect">
            <a:avLst/>
          </a:prstGeom>
        </p:spPr>
        <p:txBody>
          <a:bodyPr/>
          <a:lstStyle>
            <a:lvl1pPr>
              <a:defRPr sz="14200"/>
            </a:lvl1pPr>
          </a:lstStyle>
          <a:p>
            <a:r>
              <a:rPr>
                <a:solidFill>
                  <a:schemeClr val="tx1"/>
                </a:solidFill>
              </a:rPr>
              <a:t>Hands on exercises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 name="Software Engineering"/>
          <p:cNvSpPr txBox="1">
            <a:spLocks noGrp="1"/>
          </p:cNvSpPr>
          <p:nvPr>
            <p:ph type="ctrTitle"/>
          </p:nvPr>
        </p:nvSpPr>
        <p:spPr>
          <a:prstGeom prst="rect">
            <a:avLst/>
          </a:prstGeom>
        </p:spPr>
        <p:txBody>
          <a:bodyPr>
            <a:normAutofit/>
          </a:bodyPr>
          <a:lstStyle/>
          <a:p>
            <a:r>
              <a:rPr>
                <a:solidFill>
                  <a:schemeClr val="tx1"/>
                </a:solidFill>
              </a:rPr>
              <a:t>Software Engineering</a:t>
            </a:r>
          </a:p>
        </p:txBody>
      </p:sp>
      <p:sp>
        <p:nvSpPr>
          <p:cNvPr id="218" name="Paulo Borba…"/>
          <p:cNvSpPr txBox="1">
            <a:spLocks noGrp="1"/>
          </p:cNvSpPr>
          <p:nvPr>
            <p:ph type="subTitle" sz="quarter" idx="1"/>
          </p:nvPr>
        </p:nvSpPr>
        <p:spPr>
          <a:xfrm>
            <a:off x="1270000" y="5029200"/>
            <a:ext cx="10464800" cy="1816100"/>
          </a:xfrm>
          <a:prstGeom prst="rect">
            <a:avLst/>
          </a:prstGeom>
        </p:spPr>
        <p:txBody>
          <a:bodyPr/>
          <a:lstStyle/>
          <a:p>
            <a:r>
              <a:rPr>
                <a:solidFill>
                  <a:schemeClr val="tx1"/>
                </a:solidFill>
              </a:rPr>
              <a:t>Paulo Borba</a:t>
            </a:r>
          </a:p>
          <a:p>
            <a:r>
              <a:rPr>
                <a:solidFill>
                  <a:schemeClr val="tx1"/>
                </a:solidFill>
              </a:rPr>
              <a:t>Informatics Center</a:t>
            </a:r>
          </a:p>
          <a:p>
            <a:r>
              <a:rPr>
                <a:solidFill>
                  <a:schemeClr val="tx1"/>
                </a:solidFill>
              </a:rPr>
              <a:t>Federal University of Pernambuco</a:t>
            </a:r>
          </a:p>
        </p:txBody>
      </p:sp>
      <p:sp>
        <p:nvSpPr>
          <p:cNvPr id="219" name="pauloborba.cin.ufpe.br"/>
          <p:cNvSpPr txBox="1"/>
          <p:nvPr/>
        </p:nvSpPr>
        <p:spPr>
          <a:xfrm>
            <a:off x="2578100" y="8828075"/>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u="sng">
                <a:hlinkClick r:id="rId2"/>
              </a:rPr>
              <a:t>pauloborba.cin.ufpe.br</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4" name="SaaS 5"/>
          <p:cNvSpPr txBox="1">
            <a:spLocks noGrp="1"/>
          </p:cNvSpPr>
          <p:nvPr>
            <p:ph type="title"/>
          </p:nvPr>
        </p:nvSpPr>
        <p:spPr>
          <a:prstGeom prst="rect">
            <a:avLst/>
          </a:prstGeom>
        </p:spPr>
        <p:txBody>
          <a:bodyPr/>
          <a:lstStyle/>
          <a:p>
            <a:r>
              <a:rPr>
                <a:solidFill>
                  <a:schemeClr val="tx1"/>
                </a:solidFill>
              </a:rPr>
              <a:t>SaaS 5</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 name="SaaS 6"/>
          <p:cNvSpPr txBox="1">
            <a:spLocks noGrp="1"/>
          </p:cNvSpPr>
          <p:nvPr>
            <p:ph type="title"/>
          </p:nvPr>
        </p:nvSpPr>
        <p:spPr>
          <a:prstGeom prst="rect">
            <a:avLst/>
          </a:prstGeom>
        </p:spPr>
        <p:txBody>
          <a:bodyPr/>
          <a:lstStyle/>
          <a:p>
            <a:r>
              <a:rPr>
                <a:solidFill>
                  <a:schemeClr val="tx1"/>
                </a:solidFill>
              </a:rPr>
              <a:t>SaaS 6</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 name="Hands on exercises"/>
          <p:cNvSpPr txBox="1">
            <a:spLocks noGrp="1"/>
          </p:cNvSpPr>
          <p:nvPr>
            <p:ph type="title"/>
          </p:nvPr>
        </p:nvSpPr>
        <p:spPr>
          <a:xfrm>
            <a:off x="1270000" y="1182774"/>
            <a:ext cx="10464800" cy="5867401"/>
          </a:xfrm>
          <a:prstGeom prst="rect">
            <a:avLst/>
          </a:prstGeom>
        </p:spPr>
        <p:txBody>
          <a:bodyPr/>
          <a:lstStyle>
            <a:lvl1pPr>
              <a:defRPr sz="14200"/>
            </a:lvl1pPr>
          </a:lstStyle>
          <a:p>
            <a:r>
              <a:rPr>
                <a:solidFill>
                  <a:schemeClr val="tx1"/>
                </a:solidFill>
              </a:rPr>
              <a:t>Hands on exercises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2" name="SaaS 6"/>
          <p:cNvSpPr txBox="1">
            <a:spLocks noGrp="1"/>
          </p:cNvSpPr>
          <p:nvPr>
            <p:ph type="title"/>
          </p:nvPr>
        </p:nvSpPr>
        <p:spPr>
          <a:prstGeom prst="rect">
            <a:avLst/>
          </a:prstGeom>
        </p:spPr>
        <p:txBody>
          <a:bodyPr/>
          <a:lstStyle/>
          <a:p>
            <a:r>
              <a:rPr>
                <a:solidFill>
                  <a:schemeClr val="tx1"/>
                </a:solidFill>
              </a:rPr>
              <a:t>SaaS 6</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4" name="SaaS research at CIn"/>
          <p:cNvSpPr txBox="1">
            <a:spLocks noGrp="1"/>
          </p:cNvSpPr>
          <p:nvPr>
            <p:ph type="title"/>
          </p:nvPr>
        </p:nvSpPr>
        <p:spPr>
          <a:prstGeom prst="rect">
            <a:avLst/>
          </a:prstGeom>
        </p:spPr>
        <p:txBody>
          <a:bodyPr/>
          <a:lstStyle/>
          <a:p>
            <a:r>
              <a:rPr>
                <a:solidFill>
                  <a:schemeClr val="tx1"/>
                </a:solidFill>
              </a:rPr>
              <a:t>SaaS research at CIn</a:t>
            </a:r>
          </a:p>
        </p:txBody>
      </p:sp>
      <p:sp>
        <p:nvSpPr>
          <p:cNvPr id="385" name="Cloud and distributed architectures: Kiev, Vinicius, Castor…"/>
          <p:cNvSpPr txBox="1">
            <a:spLocks noGrp="1"/>
          </p:cNvSpPr>
          <p:nvPr>
            <p:ph type="body" idx="1"/>
          </p:nvPr>
        </p:nvSpPr>
        <p:spPr>
          <a:prstGeom prst="rect">
            <a:avLst/>
          </a:prstGeom>
        </p:spPr>
        <p:txBody>
          <a:bodyPr/>
          <a:lstStyle/>
          <a:p>
            <a:r>
              <a:rPr>
                <a:solidFill>
                  <a:schemeClr val="tx1"/>
                </a:solidFill>
              </a:rPr>
              <a:t>Cloud and distributed architectures: Kiev, Vinicius, Castor</a:t>
            </a:r>
          </a:p>
          <a:p>
            <a:r>
              <a:rPr>
                <a:solidFill>
                  <a:schemeClr val="tx1"/>
                </a:solidFill>
              </a:rPr>
              <a:t>Specification of distributed architectures: Alexandre Mota, Augusto</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7" name="To do after class"/>
          <p:cNvSpPr txBox="1">
            <a:spLocks noGrp="1"/>
          </p:cNvSpPr>
          <p:nvPr>
            <p:ph type="title"/>
          </p:nvPr>
        </p:nvSpPr>
        <p:spPr>
          <a:prstGeom prst="rect">
            <a:avLst/>
          </a:prstGeom>
        </p:spPr>
        <p:txBody>
          <a:bodyPr/>
          <a:lstStyle/>
          <a:p>
            <a:r>
              <a:rPr>
                <a:solidFill>
                  <a:schemeClr val="tx1"/>
                </a:solidFill>
              </a:rPr>
              <a:t>To do after class</a:t>
            </a:r>
          </a:p>
        </p:txBody>
      </p:sp>
      <p:sp>
        <p:nvSpPr>
          <p:cNvPr id="388" name="Answer questionnaire (check classroom assignment), study correct answers…"/>
          <p:cNvSpPr txBox="1">
            <a:spLocks noGrp="1"/>
          </p:cNvSpPr>
          <p:nvPr>
            <p:ph type="body" idx="1"/>
          </p:nvPr>
        </p:nvSpPr>
        <p:spPr>
          <a:xfrm>
            <a:off x="1270000" y="2768600"/>
            <a:ext cx="10464800" cy="6420876"/>
          </a:xfrm>
          <a:prstGeom prst="rect">
            <a:avLst/>
          </a:prstGeom>
        </p:spPr>
        <p:txBody>
          <a:bodyPr/>
          <a:lstStyle/>
          <a:p>
            <a:r>
              <a:rPr>
                <a:solidFill>
                  <a:schemeClr val="tx1"/>
                </a:solidFill>
              </a:rPr>
              <a:t>Answer questionnaire (check classroom assignment), study correct answers </a:t>
            </a:r>
          </a:p>
          <a:p>
            <a:r>
              <a:rPr>
                <a:solidFill>
                  <a:schemeClr val="tx1"/>
                </a:solidFill>
              </a:rPr>
              <a:t>Finish exercise (check classroom assignment), study correct answers</a:t>
            </a:r>
          </a:p>
          <a:p>
            <a:r>
              <a:rPr>
                <a:solidFill>
                  <a:schemeClr val="tx1"/>
                </a:solidFill>
              </a:rPr>
              <a:t>Read, again, parts of chapters 7 and 10 in the textbook </a:t>
            </a:r>
          </a:p>
          <a:p>
            <a:r>
              <a:rPr u="sng">
                <a:solidFill>
                  <a:schemeClr val="tx1"/>
                </a:solidFill>
                <a:hlinkClick r:id="rId2"/>
              </a:rPr>
              <a:t>Evaluate classes</a:t>
            </a:r>
          </a:p>
          <a:p>
            <a:r>
              <a:rPr>
                <a:solidFill>
                  <a:schemeClr val="tx1"/>
                </a:solidFill>
              </a:rPr>
              <a:t>Study questions from previous exams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0" name="To do after class"/>
          <p:cNvSpPr txBox="1">
            <a:spLocks noGrp="1"/>
          </p:cNvSpPr>
          <p:nvPr>
            <p:ph type="title"/>
          </p:nvPr>
        </p:nvSpPr>
        <p:spPr>
          <a:prstGeom prst="rect">
            <a:avLst/>
          </a:prstGeom>
        </p:spPr>
        <p:txBody>
          <a:bodyPr/>
          <a:lstStyle/>
          <a:p>
            <a:r>
              <a:rPr>
                <a:solidFill>
                  <a:schemeClr val="tx1"/>
                </a:solidFill>
              </a:rPr>
              <a:t>To do after class</a:t>
            </a:r>
          </a:p>
        </p:txBody>
      </p:sp>
      <p:sp>
        <p:nvSpPr>
          <p:cNvPr id="391" name="HTML: https://www.w3schools.com/tags/…"/>
          <p:cNvSpPr txBox="1">
            <a:spLocks noGrp="1"/>
          </p:cNvSpPr>
          <p:nvPr>
            <p:ph type="body" idx="1"/>
          </p:nvPr>
        </p:nvSpPr>
        <p:spPr>
          <a:xfrm>
            <a:off x="190729" y="2518084"/>
            <a:ext cx="11544071" cy="6671392"/>
          </a:xfrm>
          <a:prstGeom prst="rect">
            <a:avLst/>
          </a:prstGeom>
        </p:spPr>
        <p:txBody>
          <a:bodyPr/>
          <a:lstStyle/>
          <a:p>
            <a:pPr>
              <a:defRPr sz="2300"/>
            </a:pPr>
            <a:r>
              <a:rPr>
                <a:solidFill>
                  <a:schemeClr val="tx1"/>
                </a:solidFill>
              </a:rPr>
              <a:t>HTML: </a:t>
            </a:r>
            <a:r>
              <a:rPr u="sng">
                <a:solidFill>
                  <a:schemeClr val="tx1"/>
                </a:solidFill>
                <a:hlinkClick r:id="rId2"/>
              </a:rPr>
              <a:t>https://www.w3schools.com/tags/</a:t>
            </a:r>
          </a:p>
          <a:p>
            <a:pPr>
              <a:defRPr sz="2300"/>
            </a:pPr>
            <a:r>
              <a:rPr>
                <a:solidFill>
                  <a:schemeClr val="tx1"/>
                </a:solidFill>
              </a:rPr>
              <a:t>CSS: </a:t>
            </a:r>
            <a:r>
              <a:rPr u="sng">
                <a:solidFill>
                  <a:schemeClr val="tx1"/>
                </a:solidFill>
                <a:hlinkClick r:id="rId3"/>
              </a:rPr>
              <a:t>https://www.w3schools.com/css/default.asp</a:t>
            </a:r>
            <a:r>
              <a:rPr>
                <a:solidFill>
                  <a:schemeClr val="tx1"/>
                </a:solidFill>
              </a:rPr>
              <a:t> (reference), </a:t>
            </a:r>
            <a:r>
              <a:rPr u="sng">
                <a:solidFill>
                  <a:schemeClr val="tx1"/>
                </a:solidFill>
                <a:hlinkClick r:id="rId4"/>
              </a:rPr>
              <a:t>https://www.w3schools.com/colors/colors_picker.asp</a:t>
            </a:r>
            <a:r>
              <a:rPr>
                <a:solidFill>
                  <a:schemeClr val="tx1"/>
                </a:solidFill>
              </a:rPr>
              <a:t> (colors)</a:t>
            </a:r>
          </a:p>
          <a:p>
            <a:pPr>
              <a:defRPr sz="2300"/>
            </a:pPr>
            <a:r>
              <a:rPr>
                <a:solidFill>
                  <a:schemeClr val="tx1"/>
                </a:solidFill>
              </a:rPr>
              <a:t>Angular: </a:t>
            </a:r>
            <a:r>
              <a:rPr u="sng">
                <a:solidFill>
                  <a:schemeClr val="tx1"/>
                </a:solidFill>
                <a:hlinkClick r:id="rId5"/>
              </a:rPr>
              <a:t>https://angular.io/guide/</a:t>
            </a:r>
            <a:r>
              <a:rPr>
                <a:solidFill>
                  <a:schemeClr val="tx1"/>
                </a:solidFill>
              </a:rPr>
              <a:t> (reference), </a:t>
            </a:r>
            <a:r>
              <a:rPr u="sng">
                <a:solidFill>
                  <a:schemeClr val="tx1"/>
                </a:solidFill>
                <a:hlinkClick r:id="rId6"/>
              </a:rPr>
              <a:t>https://stackblitz.com</a:t>
            </a:r>
            <a:r>
              <a:rPr>
                <a:solidFill>
                  <a:schemeClr val="tx1"/>
                </a:solidFill>
              </a:rPr>
              <a:t> (IDE), </a:t>
            </a:r>
            <a:r>
              <a:rPr u="sng">
                <a:solidFill>
                  <a:schemeClr val="tx1"/>
                </a:solidFill>
                <a:hlinkClick r:id="rId7"/>
              </a:rPr>
              <a:t>https://plnkr.co</a:t>
            </a:r>
            <a:r>
              <a:rPr>
                <a:solidFill>
                  <a:schemeClr val="tx1"/>
                </a:solidFill>
              </a:rPr>
              <a:t> (IDE), </a:t>
            </a:r>
            <a:r>
              <a:rPr u="sng">
                <a:solidFill>
                  <a:schemeClr val="tx1"/>
                </a:solidFill>
                <a:hlinkClick r:id="rId8"/>
              </a:rPr>
              <a:t>https://angular.io/tutorial</a:t>
            </a:r>
            <a:r>
              <a:rPr>
                <a:solidFill>
                  <a:schemeClr val="tx1"/>
                </a:solidFill>
              </a:rPr>
              <a:t> (tutorial)</a:t>
            </a:r>
          </a:p>
          <a:p>
            <a:pPr>
              <a:defRPr sz="2300"/>
            </a:pPr>
            <a:r>
              <a:rPr>
                <a:solidFill>
                  <a:schemeClr val="tx1"/>
                </a:solidFill>
              </a:rPr>
              <a:t>Typescript: </a:t>
            </a:r>
            <a:r>
              <a:rPr u="sng">
                <a:solidFill>
                  <a:schemeClr val="tx1"/>
                </a:solidFill>
                <a:hlinkClick r:id="rId9"/>
              </a:rPr>
              <a:t>https://www.typescriptlang.org/docs/home.html</a:t>
            </a:r>
          </a:p>
          <a:p>
            <a:pPr>
              <a:defRPr sz="2300"/>
            </a:pPr>
            <a:r>
              <a:rPr>
                <a:solidFill>
                  <a:schemeClr val="tx1"/>
                </a:solidFill>
              </a:rPr>
              <a:t>Javascript: </a:t>
            </a:r>
            <a:r>
              <a:rPr u="sng">
                <a:solidFill>
                  <a:schemeClr val="tx1"/>
                </a:solidFill>
                <a:hlinkClick r:id="rId10"/>
              </a:rPr>
              <a:t>https://www.w3schools.com/jsref/default.asp</a:t>
            </a:r>
            <a:r>
              <a:rPr>
                <a:solidFill>
                  <a:schemeClr val="tx1"/>
                </a:solidFill>
              </a:rPr>
              <a:t> (básico), </a:t>
            </a:r>
            <a:r>
              <a:rPr u="sng">
                <a:solidFill>
                  <a:schemeClr val="tx1"/>
                </a:solidFill>
                <a:hlinkClick r:id="rId11"/>
              </a:rPr>
              <a:t>http://exploringjs.com/es6/index.html</a:t>
            </a:r>
            <a:r>
              <a:rPr>
                <a:solidFill>
                  <a:schemeClr val="tx1"/>
                </a:solidFill>
              </a:rPr>
              <a:t> (avançado)</a:t>
            </a:r>
          </a:p>
          <a:p>
            <a:pPr>
              <a:defRPr sz="2300"/>
            </a:pPr>
            <a:r>
              <a:rPr>
                <a:solidFill>
                  <a:schemeClr val="tx1"/>
                </a:solidFill>
              </a:rPr>
              <a:t>Node.js: </a:t>
            </a:r>
            <a:r>
              <a:rPr u="sng">
                <a:solidFill>
                  <a:schemeClr val="tx1"/>
                </a:solidFill>
                <a:hlinkClick r:id="rId12"/>
              </a:rPr>
              <a:t>https://nodejs.org/en/</a:t>
            </a:r>
          </a:p>
          <a:p>
            <a:pPr>
              <a:defRPr sz="2300"/>
            </a:pPr>
            <a:r>
              <a:rPr>
                <a:solidFill>
                  <a:schemeClr val="tx1"/>
                </a:solidFill>
              </a:rPr>
              <a:t>Express: </a:t>
            </a:r>
            <a:r>
              <a:rPr u="sng">
                <a:solidFill>
                  <a:schemeClr val="tx1"/>
                </a:solidFill>
                <a:hlinkClick r:id="rId13"/>
              </a:rPr>
              <a:t>http://expressjs.com</a:t>
            </a:r>
          </a:p>
          <a:p>
            <a:pPr>
              <a:defRPr sz="2300"/>
            </a:pPr>
            <a:r>
              <a:rPr>
                <a:solidFill>
                  <a:schemeClr val="tx1"/>
                </a:solidFill>
              </a:rPr>
              <a:t>body-parser: </a:t>
            </a:r>
            <a:r>
              <a:rPr u="sng">
                <a:solidFill>
                  <a:schemeClr val="tx1"/>
                </a:solidFill>
                <a:hlinkClick r:id="rId14"/>
              </a:rPr>
              <a:t>https://www.npmjs.com/package/body-parser</a:t>
            </a:r>
          </a:p>
          <a:p>
            <a:pPr>
              <a:defRPr sz="2300"/>
            </a:pPr>
            <a:r>
              <a:rPr>
                <a:solidFill>
                  <a:schemeClr val="tx1"/>
                </a:solidFill>
              </a:rPr>
              <a:t>RxJS: </a:t>
            </a:r>
            <a:r>
              <a:rPr u="sng">
                <a:solidFill>
                  <a:schemeClr val="tx1"/>
                </a:solidFill>
                <a:hlinkClick r:id="rId15"/>
              </a:rPr>
              <a:t>http://reactivex.io/rxjs/</a:t>
            </a:r>
            <a:r>
              <a:rPr>
                <a:solidFill>
                  <a:schemeClr val="tx1"/>
                </a:solidFill>
              </a:rPr>
              <a:t> (API), https://www.learnrxjs.io</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3" name="Questions from previous exams"/>
          <p:cNvSpPr txBox="1">
            <a:spLocks noGrp="1"/>
          </p:cNvSpPr>
          <p:nvPr>
            <p:ph type="title"/>
          </p:nvPr>
        </p:nvSpPr>
        <p:spPr>
          <a:prstGeom prst="rect">
            <a:avLst/>
          </a:prstGeom>
        </p:spPr>
        <p:txBody>
          <a:bodyPr/>
          <a:lstStyle/>
          <a:p>
            <a:r>
              <a:rPr>
                <a:solidFill>
                  <a:schemeClr val="tx1"/>
                </a:solidFill>
              </a:rPr>
              <a:t>Questions from previous exams</a:t>
            </a:r>
          </a:p>
        </p:txBody>
      </p:sp>
      <p:sp>
        <p:nvSpPr>
          <p:cNvPr id="394" name="Explique brevemente a diferença entre testes de unidade e testes de integração (a). Qual o impacto negativo de realizar apenas os testes de unidade? (b) Qual o impacto negativo de realizar apenas os testes de integração?…"/>
          <p:cNvSpPr txBox="1">
            <a:spLocks noGrp="1"/>
          </p:cNvSpPr>
          <p:nvPr>
            <p:ph type="body" idx="1"/>
          </p:nvPr>
        </p:nvSpPr>
        <p:spPr>
          <a:xfrm>
            <a:off x="1270000" y="1722716"/>
            <a:ext cx="10464800" cy="7957583"/>
          </a:xfrm>
          <a:prstGeom prst="rect">
            <a:avLst/>
          </a:prstGeom>
        </p:spPr>
        <p:txBody>
          <a:bodyPr/>
          <a:lstStyle/>
          <a:p>
            <a:pPr>
              <a:defRPr sz="3400"/>
            </a:pPr>
            <a:endParaRPr>
              <a:solidFill>
                <a:schemeClr val="tx1"/>
              </a:solidFill>
            </a:endParaRPr>
          </a:p>
          <a:p>
            <a:pPr>
              <a:defRPr sz="3400"/>
            </a:pPr>
            <a:r>
              <a:rPr>
                <a:solidFill>
                  <a:schemeClr val="tx1"/>
                </a:solidFill>
              </a:rPr>
              <a:t>Explique brevemente a diferença entre testes de unidade e testes de integração (a). Qual o impacto negativo de realizar apenas os testes de unidade? (b) Qual o impacto negativo de realizar apenas os testes de integração? </a:t>
            </a:r>
          </a:p>
          <a:p>
            <a:pPr>
              <a:defRPr sz="3400"/>
            </a:pPr>
            <a:r>
              <a:rPr>
                <a:solidFill>
                  <a:schemeClr val="tx1"/>
                </a:solidFill>
              </a:rPr>
              <a:t>Explique brevemente a diferença entre testes de aceitação e testes de integração, e porque você acha que algumas empresas realizam os dois tipos de teste.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6" name="Software Engineering"/>
          <p:cNvSpPr txBox="1">
            <a:spLocks noGrp="1"/>
          </p:cNvSpPr>
          <p:nvPr>
            <p:ph type="ctrTitle"/>
          </p:nvPr>
        </p:nvSpPr>
        <p:spPr>
          <a:prstGeom prst="rect">
            <a:avLst/>
          </a:prstGeom>
        </p:spPr>
        <p:txBody>
          <a:bodyPr>
            <a:normAutofit/>
          </a:bodyPr>
          <a:lstStyle/>
          <a:p>
            <a:r>
              <a:rPr>
                <a:solidFill>
                  <a:schemeClr val="tx1"/>
                </a:solidFill>
              </a:rPr>
              <a:t>Software Engineering</a:t>
            </a:r>
          </a:p>
        </p:txBody>
      </p:sp>
      <p:sp>
        <p:nvSpPr>
          <p:cNvPr id="397" name="Paulo Borba…"/>
          <p:cNvSpPr txBox="1">
            <a:spLocks noGrp="1"/>
          </p:cNvSpPr>
          <p:nvPr>
            <p:ph type="subTitle" sz="quarter" idx="1"/>
          </p:nvPr>
        </p:nvSpPr>
        <p:spPr>
          <a:xfrm>
            <a:off x="1270000" y="5029200"/>
            <a:ext cx="10464800" cy="1816100"/>
          </a:xfrm>
          <a:prstGeom prst="rect">
            <a:avLst/>
          </a:prstGeom>
        </p:spPr>
        <p:txBody>
          <a:bodyPr/>
          <a:lstStyle/>
          <a:p>
            <a:r>
              <a:rPr>
                <a:solidFill>
                  <a:schemeClr val="tx1"/>
                </a:solidFill>
              </a:rPr>
              <a:t>Paulo Borba</a:t>
            </a:r>
          </a:p>
          <a:p>
            <a:r>
              <a:rPr>
                <a:solidFill>
                  <a:schemeClr val="tx1"/>
                </a:solidFill>
              </a:rPr>
              <a:t>Informatics Center</a:t>
            </a:r>
          </a:p>
          <a:p>
            <a:r>
              <a:rPr>
                <a:solidFill>
                  <a:schemeClr val="tx1"/>
                </a:solidFill>
              </a:rPr>
              <a:t>Federal University of Pernambuco</a:t>
            </a:r>
          </a:p>
        </p:txBody>
      </p:sp>
      <p:sp>
        <p:nvSpPr>
          <p:cNvPr id="398" name="pauloborba.cin.ufpe.br"/>
          <p:cNvSpPr txBox="1"/>
          <p:nvPr/>
        </p:nvSpPr>
        <p:spPr>
          <a:xfrm>
            <a:off x="2578100" y="8828075"/>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u="sng">
                <a:hlinkClick r:id="rId2"/>
              </a:rPr>
              <a:t>pauloborba.cin.ufpe.br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 name="Software as a Service (SaaS)"/>
          <p:cNvSpPr txBox="1">
            <a:spLocks noGrp="1"/>
          </p:cNvSpPr>
          <p:nvPr>
            <p:ph type="title"/>
          </p:nvPr>
        </p:nvSpPr>
        <p:spPr>
          <a:xfrm>
            <a:off x="0" y="254000"/>
            <a:ext cx="13004800" cy="2438400"/>
          </a:xfrm>
          <a:prstGeom prst="rect">
            <a:avLst/>
          </a:prstGeom>
        </p:spPr>
        <p:txBody>
          <a:bodyPr/>
          <a:lstStyle/>
          <a:p>
            <a:r>
              <a:rPr>
                <a:solidFill>
                  <a:schemeClr val="tx1"/>
                </a:solidFill>
              </a:rPr>
              <a:t>Software as a Service (SaaS)</a:t>
            </a:r>
          </a:p>
        </p:txBody>
      </p:sp>
      <p:sp>
        <p:nvSpPr>
          <p:cNvPr id="222" name="Delivers software and data as a service over the Internet…"/>
          <p:cNvSpPr txBox="1">
            <a:spLocks noGrp="1"/>
          </p:cNvSpPr>
          <p:nvPr>
            <p:ph type="body" idx="1"/>
          </p:nvPr>
        </p:nvSpPr>
        <p:spPr>
          <a:xfrm>
            <a:off x="1270000" y="2768600"/>
            <a:ext cx="10947440" cy="5715000"/>
          </a:xfrm>
          <a:prstGeom prst="rect">
            <a:avLst/>
          </a:prstGeom>
        </p:spPr>
        <p:txBody>
          <a:bodyPr/>
          <a:lstStyle/>
          <a:p>
            <a:r>
              <a:rPr>
                <a:solidFill>
                  <a:schemeClr val="tx1"/>
                </a:solidFill>
              </a:rPr>
              <a:t>Delivers software and data as a service over the Internet</a:t>
            </a:r>
          </a:p>
          <a:p>
            <a:r>
              <a:rPr>
                <a:solidFill>
                  <a:schemeClr val="tx1"/>
                </a:solidFill>
              </a:rPr>
              <a:t>No need to install applications and backup data in the user computing device</a:t>
            </a:r>
          </a:p>
          <a:p>
            <a:r>
              <a:rPr>
                <a:solidFill>
                  <a:schemeClr val="tx1"/>
                </a:solidFill>
              </a:rPr>
              <a:t>Easier to improve the service</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tângulo 7"/>
          <p:cNvSpPr/>
          <p:nvPr/>
        </p:nvSpPr>
        <p:spPr>
          <a:xfrm>
            <a:off x="0" y="2876536"/>
            <a:ext cx="13004800" cy="687706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26" name="Client-server structure and behavior"/>
          <p:cNvSpPr txBox="1">
            <a:spLocks noGrp="1"/>
          </p:cNvSpPr>
          <p:nvPr>
            <p:ph type="title"/>
          </p:nvPr>
        </p:nvSpPr>
        <p:spPr>
          <a:xfrm>
            <a:off x="1127124" y="254000"/>
            <a:ext cx="11233192" cy="2438400"/>
          </a:xfrm>
          <a:prstGeom prst="rect">
            <a:avLst/>
          </a:prstGeom>
        </p:spPr>
        <p:txBody>
          <a:bodyPr/>
          <a:lstStyle/>
          <a:p>
            <a:r>
              <a:rPr>
                <a:solidFill>
                  <a:schemeClr val="tx1"/>
                </a:solidFill>
              </a:rPr>
              <a:t>Client-server structure and behavior</a:t>
            </a:r>
          </a:p>
        </p:txBody>
      </p:sp>
      <p:pic>
        <p:nvPicPr>
          <p:cNvPr id="227" name="ClientServer.pdf" descr="ClientServer.pdf"/>
          <p:cNvPicPr>
            <a:picLocks noChangeAspect="1"/>
          </p:cNvPicPr>
          <p:nvPr/>
        </p:nvPicPr>
        <p:blipFill>
          <a:blip r:embed="rId2">
            <a:extLst/>
          </a:blip>
          <a:stretch>
            <a:fillRect/>
          </a:stretch>
        </p:blipFill>
        <p:spPr>
          <a:xfrm>
            <a:off x="4177800" y="1824043"/>
            <a:ext cx="7536873" cy="9753601"/>
          </a:xfrm>
          <a:prstGeom prst="rect">
            <a:avLst/>
          </a:prstGeom>
          <a:ln w="12700">
            <a:miter lim="400000"/>
          </a:ln>
        </p:spPr>
      </p:pic>
      <p:pic>
        <p:nvPicPr>
          <p:cNvPr id="228" name="ClientServer.pdf" descr="ClientServer.pdf"/>
          <p:cNvPicPr>
            <a:picLocks noChangeAspect="1"/>
          </p:cNvPicPr>
          <p:nvPr/>
        </p:nvPicPr>
        <p:blipFill>
          <a:blip r:embed="rId2">
            <a:extLst/>
          </a:blip>
          <a:stretch>
            <a:fillRect/>
          </a:stretch>
        </p:blipFill>
        <p:spPr>
          <a:xfrm>
            <a:off x="1987817" y="483116"/>
            <a:ext cx="7536873" cy="9753601"/>
          </a:xfrm>
          <a:prstGeom prst="rect">
            <a:avLst/>
          </a:prstGeom>
          <a:ln w="12700">
            <a:miter lim="400000"/>
          </a:ln>
        </p:spPr>
      </p:pic>
      <p:sp>
        <p:nvSpPr>
          <p:cNvPr id="229" name="browser in user device"/>
          <p:cNvSpPr/>
          <p:nvPr/>
        </p:nvSpPr>
        <p:spPr>
          <a:xfrm>
            <a:off x="358458" y="7838195"/>
            <a:ext cx="3000669" cy="1765099"/>
          </a:xfrm>
          <a:prstGeom prst="wedgeEllipseCallout">
            <a:avLst>
              <a:gd name="adj1" fmla="val 38392"/>
              <a:gd name="adj2" fmla="val -71709"/>
            </a:avLst>
          </a:prstGeom>
          <a:blipFill>
            <a:blip r:embed="rId3"/>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browser in user device</a:t>
            </a:r>
          </a:p>
        </p:txBody>
      </p:sp>
      <p:sp>
        <p:nvSpPr>
          <p:cNvPr id="230" name="services and data in the company computers"/>
          <p:cNvSpPr/>
          <p:nvPr/>
        </p:nvSpPr>
        <p:spPr>
          <a:xfrm>
            <a:off x="9788548" y="2324178"/>
            <a:ext cx="3195303" cy="2375464"/>
          </a:xfrm>
          <a:prstGeom prst="wedgeEllipseCallout">
            <a:avLst>
              <a:gd name="adj1" fmla="val -45185"/>
              <a:gd name="adj2" fmla="val 60697"/>
            </a:avLst>
          </a:prstGeom>
          <a:blipFill>
            <a:blip r:embed="rId3"/>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services and data in the company computers</a:t>
            </a:r>
          </a:p>
        </p:txBody>
      </p:sp>
      <p:pic>
        <p:nvPicPr>
          <p:cNvPr id="231" name="Image" descr="Image"/>
          <p:cNvPicPr>
            <a:picLocks noChangeAspect="1"/>
          </p:cNvPicPr>
          <p:nvPr/>
        </p:nvPicPr>
        <p:blipFill>
          <a:blip r:embed="rId4">
            <a:extLst/>
          </a:blip>
          <a:stretch>
            <a:fillRect/>
          </a:stretch>
        </p:blipFill>
        <p:spPr>
          <a:xfrm>
            <a:off x="1529885" y="4111052"/>
            <a:ext cx="10107135" cy="415679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tângulo 6"/>
          <p:cNvSpPr/>
          <p:nvPr/>
        </p:nvSpPr>
        <p:spPr>
          <a:xfrm>
            <a:off x="0" y="0"/>
            <a:ext cx="13004800" cy="97536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233" name="Image" descr="Image"/>
          <p:cNvPicPr>
            <a:picLocks noChangeAspect="1"/>
          </p:cNvPicPr>
          <p:nvPr/>
        </p:nvPicPr>
        <p:blipFill>
          <a:blip r:embed="rId3">
            <a:extLst/>
          </a:blip>
          <a:stretch>
            <a:fillRect/>
          </a:stretch>
        </p:blipFill>
        <p:spPr>
          <a:xfrm>
            <a:off x="8226414" y="6817807"/>
            <a:ext cx="3568701" cy="2865326"/>
          </a:xfrm>
          <a:prstGeom prst="rect">
            <a:avLst/>
          </a:prstGeom>
          <a:ln w="12700">
            <a:miter lim="400000"/>
          </a:ln>
        </p:spPr>
      </p:pic>
      <p:pic>
        <p:nvPicPr>
          <p:cNvPr id="234" name="Image" descr="Image"/>
          <p:cNvPicPr>
            <a:picLocks noChangeAspect="1"/>
          </p:cNvPicPr>
          <p:nvPr/>
        </p:nvPicPr>
        <p:blipFill>
          <a:blip r:embed="rId4">
            <a:extLst/>
          </a:blip>
          <a:stretch>
            <a:fillRect/>
          </a:stretch>
        </p:blipFill>
        <p:spPr>
          <a:xfrm>
            <a:off x="227008" y="4519386"/>
            <a:ext cx="5193378" cy="4596842"/>
          </a:xfrm>
          <a:prstGeom prst="rect">
            <a:avLst/>
          </a:prstGeom>
          <a:ln w="12700">
            <a:miter lim="400000"/>
          </a:ln>
        </p:spPr>
      </p:pic>
      <p:pic>
        <p:nvPicPr>
          <p:cNvPr id="235" name="Image" descr="Image"/>
          <p:cNvPicPr>
            <a:picLocks noChangeAspect="1"/>
          </p:cNvPicPr>
          <p:nvPr/>
        </p:nvPicPr>
        <p:blipFill>
          <a:blip r:embed="rId5">
            <a:extLst/>
          </a:blip>
          <a:stretch>
            <a:fillRect/>
          </a:stretch>
        </p:blipFill>
        <p:spPr>
          <a:xfrm>
            <a:off x="1295330" y="519326"/>
            <a:ext cx="10414140" cy="3369921"/>
          </a:xfrm>
          <a:prstGeom prst="rect">
            <a:avLst/>
          </a:prstGeom>
          <a:ln w="12700">
            <a:miter lim="400000"/>
          </a:ln>
        </p:spPr>
      </p:pic>
      <p:pic>
        <p:nvPicPr>
          <p:cNvPr id="236" name="Image" descr="Image"/>
          <p:cNvPicPr>
            <a:picLocks noChangeAspect="1"/>
          </p:cNvPicPr>
          <p:nvPr/>
        </p:nvPicPr>
        <p:blipFill>
          <a:blip r:embed="rId6">
            <a:extLst/>
          </a:blip>
          <a:stretch>
            <a:fillRect/>
          </a:stretch>
        </p:blipFill>
        <p:spPr>
          <a:xfrm>
            <a:off x="8226414" y="3791465"/>
            <a:ext cx="3568701" cy="25654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 name="Pattern principles"/>
          <p:cNvSpPr txBox="1">
            <a:spLocks noGrp="1"/>
          </p:cNvSpPr>
          <p:nvPr>
            <p:ph type="title"/>
          </p:nvPr>
        </p:nvSpPr>
        <p:spPr>
          <a:prstGeom prst="rect">
            <a:avLst/>
          </a:prstGeom>
        </p:spPr>
        <p:txBody>
          <a:bodyPr/>
          <a:lstStyle/>
          <a:p>
            <a:r>
              <a:rPr>
                <a:solidFill>
                  <a:schemeClr val="tx1"/>
                </a:solidFill>
              </a:rPr>
              <a:t>Pattern principles</a:t>
            </a:r>
          </a:p>
        </p:txBody>
      </p:sp>
      <p:sp>
        <p:nvSpPr>
          <p:cNvPr id="241" name="Separation of concerns between clients and servers…"/>
          <p:cNvSpPr txBox="1">
            <a:spLocks noGrp="1"/>
          </p:cNvSpPr>
          <p:nvPr>
            <p:ph type="body" idx="1"/>
          </p:nvPr>
        </p:nvSpPr>
        <p:spPr>
          <a:xfrm>
            <a:off x="430170" y="2768600"/>
            <a:ext cx="12215898" cy="5715000"/>
          </a:xfrm>
          <a:prstGeom prst="rect">
            <a:avLst/>
          </a:prstGeom>
        </p:spPr>
        <p:txBody>
          <a:bodyPr/>
          <a:lstStyle/>
          <a:p>
            <a:r>
              <a:rPr>
                <a:solidFill>
                  <a:schemeClr val="tx1"/>
                </a:solidFill>
              </a:rPr>
              <a:t>Separation of concerns </a:t>
            </a:r>
            <a:r>
              <a:rPr>
                <a:solidFill>
                  <a:schemeClr val="tx1"/>
                </a:solidFill>
              </a:rPr>
              <a:t>between </a:t>
            </a:r>
            <a:r>
              <a:rPr smtClean="0">
                <a:solidFill>
                  <a:schemeClr val="tx1"/>
                </a:solidFill>
              </a:rPr>
              <a:t>clients</a:t>
            </a:r>
            <a:r>
              <a:rPr lang="en-US" dirty="0" smtClean="0">
                <a:solidFill>
                  <a:schemeClr val="tx1"/>
                </a:solidFill>
              </a:rPr>
              <a:t>/</a:t>
            </a:r>
            <a:r>
              <a:rPr smtClean="0">
                <a:solidFill>
                  <a:schemeClr val="tx1"/>
                </a:solidFill>
              </a:rPr>
              <a:t>servers</a:t>
            </a:r>
            <a:endParaRPr>
              <a:solidFill>
                <a:schemeClr val="tx1"/>
              </a:solidFill>
            </a:endParaRPr>
          </a:p>
          <a:p>
            <a:r>
              <a:rPr>
                <a:solidFill>
                  <a:schemeClr val="tx1"/>
                </a:solidFill>
              </a:rPr>
              <a:t>Separates functionality and processing place</a:t>
            </a:r>
          </a:p>
          <a:p>
            <a:r>
              <a:rPr>
                <a:solidFill>
                  <a:schemeClr val="tx1"/>
                </a:solidFill>
              </a:rPr>
              <a:t>Different interface for each server</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tângulo 5"/>
          <p:cNvSpPr/>
          <p:nvPr/>
        </p:nvSpPr>
        <p:spPr>
          <a:xfrm>
            <a:off x="0" y="2876536"/>
            <a:ext cx="13004800" cy="687706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pt-BR"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43" name="Client-server communication protocols"/>
          <p:cNvSpPr txBox="1">
            <a:spLocks noGrp="1"/>
          </p:cNvSpPr>
          <p:nvPr>
            <p:ph type="title"/>
          </p:nvPr>
        </p:nvSpPr>
        <p:spPr>
          <a:xfrm>
            <a:off x="769934" y="254000"/>
            <a:ext cx="11447506" cy="2438400"/>
          </a:xfrm>
          <a:prstGeom prst="rect">
            <a:avLst/>
          </a:prstGeom>
        </p:spPr>
        <p:txBody>
          <a:bodyPr/>
          <a:lstStyle>
            <a:lvl1pPr>
              <a:defRPr sz="7800"/>
            </a:lvl1pPr>
          </a:lstStyle>
          <a:p>
            <a:r>
              <a:rPr>
                <a:solidFill>
                  <a:schemeClr val="tx1"/>
                </a:solidFill>
              </a:rPr>
              <a:t>Client-server communication protocols</a:t>
            </a:r>
          </a:p>
        </p:txBody>
      </p:sp>
      <p:pic>
        <p:nvPicPr>
          <p:cNvPr id="244" name="Image" descr="Image"/>
          <p:cNvPicPr>
            <a:picLocks noChangeAspect="1"/>
          </p:cNvPicPr>
          <p:nvPr/>
        </p:nvPicPr>
        <p:blipFill>
          <a:blip r:embed="rId3">
            <a:extLst/>
          </a:blip>
          <a:stretch>
            <a:fillRect/>
          </a:stretch>
        </p:blipFill>
        <p:spPr>
          <a:xfrm>
            <a:off x="1863054" y="3273179"/>
            <a:ext cx="9553222" cy="6175653"/>
          </a:xfrm>
          <a:prstGeom prst="rect">
            <a:avLst/>
          </a:prstGeom>
          <a:ln w="12700">
            <a:miter lim="400000"/>
          </a:ln>
        </p:spPr>
      </p:pic>
      <p:sp>
        <p:nvSpPr>
          <p:cNvPr id="245" name="available services"/>
          <p:cNvSpPr/>
          <p:nvPr/>
        </p:nvSpPr>
        <p:spPr>
          <a:xfrm>
            <a:off x="9982149" y="5091114"/>
            <a:ext cx="3022651" cy="1288244"/>
          </a:xfrm>
          <a:prstGeom prst="wedgeEllipseCallout">
            <a:avLst>
              <a:gd name="adj1" fmla="val -38804"/>
              <a:gd name="adj2" fmla="val 109382"/>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available services</a:t>
            </a:r>
          </a:p>
        </p:txBody>
      </p:sp>
      <p:sp>
        <p:nvSpPr>
          <p:cNvPr id="246" name="requests"/>
          <p:cNvSpPr/>
          <p:nvPr/>
        </p:nvSpPr>
        <p:spPr>
          <a:xfrm>
            <a:off x="215856" y="3090850"/>
            <a:ext cx="2475530" cy="1066838"/>
          </a:xfrm>
          <a:prstGeom prst="wedgeEllipseCallout">
            <a:avLst>
              <a:gd name="adj1" fmla="val 81117"/>
              <a:gd name="adj2" fmla="val 48154"/>
            </a:avLst>
          </a:prstGeom>
          <a:blipFill>
            <a:blip r:embed="rId4"/>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requests</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2061</Words>
  <PresentationFormat>Personalizar</PresentationFormat>
  <Paragraphs>250</Paragraphs>
  <Slides>48</Slides>
  <Notes>16</Notes>
  <HiddenSlides>0</HiddenSlides>
  <MMClips>0</MMClip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Black</vt:lpstr>
      <vt:lpstr>Software Engineering</vt:lpstr>
      <vt:lpstr>To do before class</vt:lpstr>
      <vt:lpstr>SaaS 1</vt:lpstr>
      <vt:lpstr>Software Engineering</vt:lpstr>
      <vt:lpstr>Software as a Service (SaaS)</vt:lpstr>
      <vt:lpstr>Client-server structure and behavior</vt:lpstr>
      <vt:lpstr>Slide 7</vt:lpstr>
      <vt:lpstr>Pattern principles</vt:lpstr>
      <vt:lpstr>Client-server communication protocols</vt:lpstr>
      <vt:lpstr>Slide 10</vt:lpstr>
      <vt:lpstr>HTML + CSS + JS (rendered by the browsers)</vt:lpstr>
      <vt:lpstr>HTML  (specifies content to be rendered)</vt:lpstr>
      <vt:lpstr>HTML templates  (specifies how to create content from data)</vt:lpstr>
      <vt:lpstr>Slide 14</vt:lpstr>
      <vt:lpstr>CSS (specifies presentation details of the content to be rendered)</vt:lpstr>
      <vt:lpstr>Web components (modularizing client code)</vt:lpstr>
      <vt:lpstr>Slide 17</vt:lpstr>
      <vt:lpstr>Slide 18</vt:lpstr>
      <vt:lpstr>JS (TS) objects as component state</vt:lpstr>
      <vt:lpstr>Slide 20</vt:lpstr>
      <vt:lpstr>Angular architecture</vt:lpstr>
      <vt:lpstr>Take notes, now!</vt:lpstr>
      <vt:lpstr>Hands on exercises</vt:lpstr>
      <vt:lpstr>SaaS 1</vt:lpstr>
      <vt:lpstr>SaaS 2</vt:lpstr>
      <vt:lpstr>For each commit…</vt:lpstr>
      <vt:lpstr>Hands on exercises</vt:lpstr>
      <vt:lpstr>SaaS 2</vt:lpstr>
      <vt:lpstr>SaaS 3</vt:lpstr>
      <vt:lpstr>For each commit…</vt:lpstr>
      <vt:lpstr>Hands on exercises</vt:lpstr>
      <vt:lpstr>SaaS 3</vt:lpstr>
      <vt:lpstr>SaaS 4</vt:lpstr>
      <vt:lpstr>For each commit…</vt:lpstr>
      <vt:lpstr>Hands on exercises</vt:lpstr>
      <vt:lpstr>SaaS 4</vt:lpstr>
      <vt:lpstr>SaaS 5</vt:lpstr>
      <vt:lpstr>For each commit…</vt:lpstr>
      <vt:lpstr>Hands on exercises</vt:lpstr>
      <vt:lpstr>SaaS 5</vt:lpstr>
      <vt:lpstr>SaaS 6</vt:lpstr>
      <vt:lpstr>Hands on exercises</vt:lpstr>
      <vt:lpstr>SaaS 6</vt:lpstr>
      <vt:lpstr>SaaS research at CIn</vt:lpstr>
      <vt:lpstr>To do after class</vt:lpstr>
      <vt:lpstr>To do after class</vt:lpstr>
      <vt:lpstr>Questions from previous exams</vt:lpstr>
      <vt:lpstr>Software Engineering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cp:lastModifiedBy>damorim</cp:lastModifiedBy>
  <cp:revision>5</cp:revision>
  <dcterms:modified xsi:type="dcterms:W3CDTF">2022-08-04T20:03:41Z</dcterms:modified>
</cp:coreProperties>
</file>