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9" r:id="rId4"/>
    <p:sldId id="260" r:id="rId5"/>
    <p:sldId id="261" r:id="rId6"/>
    <p:sldId id="262" r:id="rId7"/>
    <p:sldId id="263" r:id="rId8"/>
    <p:sldId id="264" r:id="rId9"/>
    <p:sldId id="265" r:id="rId10"/>
    <p:sldId id="266" r:id="rId11"/>
    <p:sldId id="268"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98" r:id="rId28"/>
    <p:sldId id="300" r:id="rId29"/>
    <p:sldId id="302"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FFFF"/>
  </p:clrMru>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2" autoAdjust="0"/>
    <p:restoredTop sz="94652" autoAdjust="0"/>
  </p:normalViewPr>
  <p:slideViewPr>
    <p:cSldViewPr>
      <p:cViewPr varScale="1">
        <p:scale>
          <a:sx n="111" d="100"/>
          <a:sy n="111" d="100"/>
        </p:scale>
        <p:origin x="-1650" y="-8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xfrm>
            <a:off x="1143000" y="685800"/>
            <a:ext cx="4572000" cy="3429000"/>
          </a:xfrm>
          <a:prstGeom prst="rect">
            <a:avLst/>
          </a:prstGeom>
        </p:spPr>
        <p:txBody>
          <a:bodyPr/>
          <a:lstStyle/>
          <a:p>
            <a:endParaRPr/>
          </a:p>
        </p:txBody>
      </p:sp>
      <p:sp>
        <p:nvSpPr>
          <p:cNvPr id="221" name="Shape 2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eatlantic.com/amp/article/41427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Foco em sistemas exigiria modelagem híbrida, pelo menos para simulação e testes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r>
              <a:t>Traditional engineers are regulated, certified, and subject to apprenticeship and continuing education. Engineering claims an explicit responsibility to public safety and reliability, even if it doesn’t always deliver.</a:t>
            </a:r>
            <a:r>
              <a:rPr u="sng">
                <a:hlinkClick r:id="rId3"/>
              </a:rPr>
              <a:t>https://www.theatlantic.com/amp/article/414271/</a:t>
            </a:r>
          </a:p>
          <a:p>
            <a:endParaRPr/>
          </a:p>
          <a:p>
            <a:r>
              <a:t>First, the pressure to get things right the first time around was relieved, because updates and changes could be applied centrally, as in the mainframe era. Over time, the ease of rapid repair became an excuse for rapid development, and Brooks-style prototyping mutated into the constant software updates we experience today. Facebook has wisely retired its one-time internal-development philosophy, “move fast and break things,” but no business reliant on civil or structural engineering would ever have adopted such a motto in the first place.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DEFINIR tecnologia única é importante por questões de instalações de sw no lab, monitores, e, principalmente, para seguir um único roteiro nas monitorias e exemplos em sala. </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deixar claro que Muitos assuntos presentes no cap 1 e 7 não foram abordados.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r>
              <a:t>mostrar class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mostrar class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21"/>
          </p:nvPr>
        </p:nvSpPr>
        <p:spPr>
          <a:xfrm>
            <a:off x="6946900" y="1828800"/>
            <a:ext cx="4572000" cy="6096000"/>
          </a:xfrm>
          <a:prstGeom prst="rect">
            <a:avLst/>
          </a:prstGeom>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7200900" y="2908300"/>
            <a:ext cx="4064000" cy="5418667"/>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270000" y="254000"/>
            <a:ext cx="10477500" cy="2438400"/>
          </a:xfrm>
          <a:prstGeom prst="rect">
            <a:avLst/>
          </a:prstGeom>
        </p:spPr>
        <p:txBody>
          <a:bodyPr lIns="38100" tIns="38100" rIns="38100" bIns="38100"/>
          <a:lstStyle>
            <a:lvl1pPr algn="l">
              <a:defRPr sz="7800"/>
            </a:lvl1pPr>
          </a:lstStyle>
          <a:p>
            <a:r>
              <a:t>Title Text</a:t>
            </a:r>
          </a:p>
        </p:txBody>
      </p:sp>
      <p:sp>
        <p:nvSpPr>
          <p:cNvPr id="136"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270000" y="1638300"/>
            <a:ext cx="10477500" cy="3302000"/>
          </a:xfrm>
          <a:prstGeom prst="rect">
            <a:avLst/>
          </a:prstGeom>
        </p:spPr>
        <p:txBody>
          <a:bodyPr lIns="38100" tIns="38100" rIns="38100" bIns="38100" anchor="b"/>
          <a:lstStyle>
            <a:lvl1pPr>
              <a:defRPr sz="7800"/>
            </a:lvl1pPr>
          </a:lstStyle>
          <a:p>
            <a:r>
              <a:t>Title Text</a:t>
            </a:r>
          </a:p>
        </p:txBody>
      </p:sp>
      <p:sp>
        <p:nvSpPr>
          <p:cNvPr id="144" name="Body Level One…"/>
          <p:cNvSpPr txBox="1">
            <a:spLocks noGrp="1"/>
          </p:cNvSpPr>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r>
              <a:t>Title Text</a:t>
            </a:r>
          </a:p>
        </p:txBody>
      </p:sp>
      <p:sp>
        <p:nvSpPr>
          <p:cNvPr id="153" name="Body Level One…"/>
          <p:cNvSpPr txBox="1">
            <a:spLocks noGrp="1"/>
          </p:cNvSpPr>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
        <p:nvSpPr>
          <p:cNvPr id="154"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1"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62"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63"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71"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79"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88"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1264355" y="252870"/>
            <a:ext cx="10476090" cy="2438401"/>
          </a:xfrm>
          <a:prstGeom prst="rect">
            <a:avLst/>
          </a:prstGeom>
        </p:spPr>
        <p:txBody>
          <a:bodyPr lIns="54186" tIns="54186" rIns="54186" bIns="54186"/>
          <a:lstStyle>
            <a:lvl1pPr algn="l" defTabSz="406400">
              <a:defRPr sz="7800"/>
            </a:lvl1pPr>
          </a:lstStyle>
          <a:p>
            <a:r>
              <a:t>Title Text</a:t>
            </a:r>
          </a:p>
        </p:txBody>
      </p:sp>
      <p:sp>
        <p:nvSpPr>
          <p:cNvPr id="197" name="Slide Number"/>
          <p:cNvSpPr txBox="1">
            <a:spLocks noGrp="1"/>
          </p:cNvSpPr>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fld id="{86CB4B4D-7CA3-9044-876B-883B54F8677D}" type="slidenum">
              <a:rPr/>
              <a:pPr/>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1270000" y="1638300"/>
            <a:ext cx="10464800" cy="3302000"/>
          </a:xfrm>
          <a:prstGeom prst="rect">
            <a:avLst/>
          </a:prstGeom>
        </p:spPr>
        <p:txBody>
          <a:bodyPr anchor="b">
            <a:normAutofit/>
          </a:bodyPr>
          <a:lstStyle>
            <a:lvl1pPr>
              <a:defRPr sz="8200"/>
            </a:lvl1pPr>
          </a:lstStyle>
          <a:p>
            <a:r>
              <a:t>Title Text</a:t>
            </a:r>
          </a:p>
        </p:txBody>
      </p:sp>
      <p:sp>
        <p:nvSpPr>
          <p:cNvPr id="205"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Master #16">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normAutofit/>
          </a:bodyPr>
          <a:lstStyle>
            <a:lvl1pPr>
              <a:defRPr sz="8200"/>
            </a:lvl1pPr>
          </a:lstStyle>
          <a:p>
            <a:r>
              <a:t>Title Text</a:t>
            </a:r>
          </a:p>
        </p:txBody>
      </p:sp>
      <p:sp>
        <p:nvSpPr>
          <p:cNvPr id="213" name="Body Level One…"/>
          <p:cNvSpPr txBox="1">
            <a:spLocks noGrp="1"/>
          </p:cNvSpPr>
          <p:nvPr>
            <p:ph type="body" idx="1"/>
          </p:nvPr>
        </p:nvSpPr>
        <p:spPr>
          <a:xfrm>
            <a:off x="1270000" y="2768600"/>
            <a:ext cx="10464800" cy="5715000"/>
          </a:xfrm>
          <a:prstGeom prst="rect">
            <a:avLst/>
          </a:prstGeom>
        </p:spPr>
        <p:txBody>
          <a:bodyPr>
            <a:normAutofit/>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21"/>
          </p:nvPr>
        </p:nvSpPr>
        <p:spPr>
          <a:xfrm>
            <a:off x="3454400" y="1803400"/>
            <a:ext cx="6096000" cy="45720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21"/>
          </p:nvPr>
        </p:nvSpPr>
        <p:spPr>
          <a:xfrm>
            <a:off x="3454400" y="1803400"/>
            <a:ext cx="6096000" cy="4572000"/>
          </a:xfrm>
          <a:prstGeom prst="rect">
            <a:avLst/>
          </a:prstGeom>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21"/>
          </p:nvPr>
        </p:nvSpPr>
        <p:spPr>
          <a:xfrm>
            <a:off x="6946900" y="1828800"/>
            <a:ext cx="4572000" cy="60960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mazon.com/Armando-Fox/e/B00J3A1Z3E/ref=dp_byline_cont_book_2" TargetMode="External"/><Relationship Id="rId2" Type="http://schemas.openxmlformats.org/officeDocument/2006/relationships/hyperlink" Target="http://www.amazon.com/s/ref=dp_byline_sr_book_1?ie=UTF8&amp;field-author=David+Patterson&amp;search-alias=books&amp;text=David+Patterson&amp;sort=relevancerank" TargetMode="External"/><Relationship Id="rId1" Type="http://schemas.openxmlformats.org/officeDocument/2006/relationships/slideLayout" Target="../slideLayouts/slideLayout5.xml"/><Relationship Id="rId4" Type="http://schemas.openxmlformats.org/officeDocument/2006/relationships/hyperlink" Target="http://www.saasbook.info"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classroom.google.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s.gd/essguidelin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ess-cc-ufpe.slack.co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www.thoughtworks.com/insights/blog/what-are-our-core-values-and-practices-building-software?utm_campaign=approaches&amp;utm_medium=social&amp;utm_source=twitter"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oftware and systems engineering"/>
          <p:cNvSpPr txBox="1">
            <a:spLocks noGrp="1"/>
          </p:cNvSpPr>
          <p:nvPr>
            <p:ph type="ctrTitle"/>
          </p:nvPr>
        </p:nvSpPr>
        <p:spPr>
          <a:xfrm>
            <a:off x="0" y="1638300"/>
            <a:ext cx="13004800" cy="3302000"/>
          </a:xfrm>
          <a:prstGeom prst="rect">
            <a:avLst/>
          </a:prstGeom>
        </p:spPr>
        <p:txBody>
          <a:bodyPr>
            <a:normAutofit/>
          </a:bodyPr>
          <a:lstStyle/>
          <a:p>
            <a:r>
              <a:t>Software </a:t>
            </a:r>
            <a:r>
              <a:rPr/>
              <a:t>and </a:t>
            </a:r>
            <a:r>
              <a:rPr lang="en-US" dirty="0" smtClean="0"/>
              <a:t>S</a:t>
            </a:r>
            <a:r>
              <a:rPr smtClean="0"/>
              <a:t>ystems </a:t>
            </a:r>
            <a:r>
              <a:rPr lang="en-US" dirty="0" smtClean="0"/>
              <a:t>E</a:t>
            </a:r>
            <a:r>
              <a:rPr smtClean="0"/>
              <a:t>ngineering</a:t>
            </a:r>
            <a:r>
              <a:rPr lang="en-US" dirty="0" smtClean="0"/>
              <a:t>*</a:t>
            </a:r>
            <a:endParaRPr/>
          </a:p>
        </p:txBody>
      </p:sp>
      <p:sp>
        <p:nvSpPr>
          <p:cNvPr id="224" name="Paulo Borba…"/>
          <p:cNvSpPr txBox="1">
            <a:spLocks noGrp="1"/>
          </p:cNvSpPr>
          <p:nvPr>
            <p:ph type="subTitle" sz="quarter" idx="1"/>
          </p:nvPr>
        </p:nvSpPr>
        <p:spPr>
          <a:xfrm>
            <a:off x="1270000" y="5632468"/>
            <a:ext cx="10464800" cy="1816100"/>
          </a:xfrm>
          <a:prstGeom prst="rect">
            <a:avLst/>
          </a:prstGeom>
        </p:spPr>
        <p:txBody>
          <a:bodyPr/>
          <a:lstStyle/>
          <a:p>
            <a:r>
              <a:rPr lang="en-US" dirty="0" smtClean="0"/>
              <a:t>Marcelo </a:t>
            </a:r>
            <a:r>
              <a:rPr lang="en-US" dirty="0" err="1" smtClean="0"/>
              <a:t>d’Amorim</a:t>
            </a:r>
            <a:endParaRPr/>
          </a:p>
          <a:p>
            <a:r>
              <a:rPr smtClean="0"/>
              <a:t>Federal </a:t>
            </a:r>
            <a:r>
              <a:t>University of Pernambuco</a:t>
            </a:r>
          </a:p>
        </p:txBody>
      </p:sp>
      <p:sp>
        <p:nvSpPr>
          <p:cNvPr id="225"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dirty="0" smtClean="0"/>
              <a:t>www.cin.ufpe.br/~damorim</a:t>
            </a:r>
            <a:endParaRPr>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asks and recommendations"/>
          <p:cNvSpPr txBox="1">
            <a:spLocks noGrp="1"/>
          </p:cNvSpPr>
          <p:nvPr>
            <p:ph type="title"/>
          </p:nvPr>
        </p:nvSpPr>
        <p:spPr>
          <a:prstGeom prst="rect">
            <a:avLst/>
          </a:prstGeom>
        </p:spPr>
        <p:txBody>
          <a:bodyPr/>
          <a:lstStyle/>
          <a:p>
            <a:r>
              <a:t>Tasks and recommendations</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ourse structure"/>
          <p:cNvSpPr txBox="1">
            <a:spLocks noGrp="1"/>
          </p:cNvSpPr>
          <p:nvPr>
            <p:ph type="title"/>
          </p:nvPr>
        </p:nvSpPr>
        <p:spPr>
          <a:prstGeom prst="rect">
            <a:avLst/>
          </a:prstGeom>
        </p:spPr>
        <p:txBody>
          <a:bodyPr/>
          <a:lstStyle/>
          <a:p>
            <a:r>
              <a:t>Course structure</a:t>
            </a:r>
          </a:p>
        </p:txBody>
      </p:sp>
      <p:pic>
        <p:nvPicPr>
          <p:cNvPr id="261" name="Image" descr="Image"/>
          <p:cNvPicPr>
            <a:picLocks noChangeAspect="1"/>
          </p:cNvPicPr>
          <p:nvPr/>
        </p:nvPicPr>
        <p:blipFill>
          <a:blip r:embed="rId2">
            <a:extLst/>
          </a:blip>
          <a:stretch>
            <a:fillRect/>
          </a:stretch>
        </p:blipFill>
        <p:spPr>
          <a:xfrm>
            <a:off x="2504519" y="2419012"/>
            <a:ext cx="6858460" cy="70955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ystems…"/>
          <p:cNvSpPr txBox="1">
            <a:spLocks noGrp="1"/>
          </p:cNvSpPr>
          <p:nvPr>
            <p:ph type="title"/>
          </p:nvPr>
        </p:nvSpPr>
        <p:spPr>
          <a:xfrm>
            <a:off x="1270000" y="254000"/>
            <a:ext cx="10464800" cy="3323075"/>
          </a:xfrm>
          <a:prstGeom prst="rect">
            <a:avLst/>
          </a:prstGeom>
        </p:spPr>
        <p:txBody>
          <a:bodyPr/>
          <a:lstStyle/>
          <a:p>
            <a:r>
              <a:rPr smtClean="0"/>
              <a:t>Systems</a:t>
            </a:r>
            <a:endParaRPr/>
          </a:p>
        </p:txBody>
      </p:sp>
      <p:sp>
        <p:nvSpPr>
          <p:cNvPr id="267" name="Non trivial system…"/>
          <p:cNvSpPr txBox="1">
            <a:spLocks noGrp="1"/>
          </p:cNvSpPr>
          <p:nvPr>
            <p:ph type="body" idx="1"/>
          </p:nvPr>
        </p:nvSpPr>
        <p:spPr>
          <a:xfrm>
            <a:off x="1270000" y="3019412"/>
            <a:ext cx="10464800" cy="5933571"/>
          </a:xfrm>
          <a:prstGeom prst="rect">
            <a:avLst/>
          </a:prstGeom>
        </p:spPr>
        <p:txBody>
          <a:bodyPr/>
          <a:lstStyle/>
          <a:p>
            <a:pPr>
              <a:defRPr sz="4000"/>
            </a:pPr>
            <a:r>
              <a:t>Non trivial system </a:t>
            </a:r>
          </a:p>
          <a:p>
            <a:pPr>
              <a:defRPr sz="4000"/>
            </a:pPr>
            <a:r>
              <a:t>Frequent access to the stakeholders is mandatory</a:t>
            </a:r>
          </a:p>
          <a:p>
            <a:pPr>
              <a:defRPr sz="4000"/>
            </a:pPr>
            <a:r>
              <a:t>Developed with the technology used in the example discussed in the course</a:t>
            </a:r>
          </a:p>
          <a:p>
            <a:pPr>
              <a:defRPr sz="4000"/>
            </a:pPr>
            <a:r>
              <a:t>Existing or new system (and small, in case of new)</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My expectations"/>
          <p:cNvSpPr txBox="1">
            <a:spLocks noGrp="1"/>
          </p:cNvSpPr>
          <p:nvPr>
            <p:ph type="title"/>
          </p:nvPr>
        </p:nvSpPr>
        <p:spPr>
          <a:prstGeom prst="rect">
            <a:avLst/>
          </a:prstGeom>
        </p:spPr>
        <p:txBody>
          <a:bodyPr/>
          <a:lstStyle/>
          <a:p>
            <a:pPr lvl="1"/>
            <a:r>
              <a:t>My expectations</a:t>
            </a:r>
          </a:p>
        </p:txBody>
      </p:sp>
      <p:sp>
        <p:nvSpPr>
          <p:cNvPr id="272" name="Ethical behavior (fraud implies in failing the course)…"/>
          <p:cNvSpPr txBox="1">
            <a:spLocks noGrp="1"/>
          </p:cNvSpPr>
          <p:nvPr>
            <p:ph type="body" idx="1"/>
          </p:nvPr>
        </p:nvSpPr>
        <p:spPr>
          <a:xfrm>
            <a:off x="800604" y="2179869"/>
            <a:ext cx="12059778" cy="7779799"/>
          </a:xfrm>
          <a:prstGeom prst="rect">
            <a:avLst/>
          </a:prstGeom>
        </p:spPr>
        <p:txBody>
          <a:bodyPr/>
          <a:lstStyle/>
          <a:p>
            <a:pPr marL="834571" indent="-517071">
              <a:defRPr sz="3800"/>
            </a:pPr>
            <a:r>
              <a:t>Ethical behavior (</a:t>
            </a:r>
            <a:r>
              <a:rPr>
                <a:solidFill>
                  <a:srgbClr val="FEFB27"/>
                </a:solidFill>
              </a:rPr>
              <a:t>fraud implies in failing the course</a:t>
            </a:r>
            <a:r>
              <a:t>)</a:t>
            </a:r>
          </a:p>
          <a:p>
            <a:pPr marL="834571" indent="-517071">
              <a:defRPr sz="3800"/>
            </a:pPr>
            <a:r>
              <a:t>Attendance to all classes and evaluation sessions (unless progress is shown </a:t>
            </a:r>
            <a:r>
              <a:rPr>
                <a:solidFill>
                  <a:srgbClr val="FEFB27"/>
                </a:solidFill>
              </a:rPr>
              <a:t>before</a:t>
            </a:r>
            <a:r>
              <a:t> class)</a:t>
            </a:r>
          </a:p>
          <a:p>
            <a:pPr marL="834571" indent="-517071">
              <a:defRPr sz="3800"/>
            </a:pPr>
            <a:r>
              <a:t>Punctuality</a:t>
            </a:r>
          </a:p>
          <a:p>
            <a:pPr marL="834571" indent="-517071">
              <a:defRPr sz="3800"/>
            </a:pPr>
            <a:r>
              <a:t>Good time management and minimum dedication of 10-12 hours a week (including classes)</a:t>
            </a:r>
          </a:p>
          <a:p>
            <a:pPr marL="834571" indent="-517071">
              <a:defRPr sz="3800"/>
            </a:pPr>
            <a:r>
              <a:t>Behave as CS elite</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book"/>
          <p:cNvSpPr txBox="1">
            <a:spLocks noGrp="1"/>
          </p:cNvSpPr>
          <p:nvPr>
            <p:ph type="title"/>
          </p:nvPr>
        </p:nvSpPr>
        <p:spPr>
          <a:prstGeom prst="rect">
            <a:avLst/>
          </a:prstGeom>
        </p:spPr>
        <p:txBody>
          <a:bodyPr/>
          <a:lstStyle/>
          <a:p>
            <a:r>
              <a:t>Textbook</a:t>
            </a:r>
          </a:p>
        </p:txBody>
      </p:sp>
      <p:sp>
        <p:nvSpPr>
          <p:cNvPr id="278" name="Engineering Software as a Service: An Agile Approach Using Cloud Computing…"/>
          <p:cNvSpPr txBox="1"/>
          <p:nvPr/>
        </p:nvSpPr>
        <p:spPr>
          <a:xfrm>
            <a:off x="1097021" y="2665790"/>
            <a:ext cx="10810758" cy="4886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3700">
                <a:solidFill>
                  <a:srgbClr val="FEFB27"/>
                </a:solidFill>
                <a:latin typeface="Arial"/>
                <a:ea typeface="Arial"/>
                <a:cs typeface="Arial"/>
                <a:sym typeface="Arial"/>
              </a:defRPr>
            </a:pPr>
            <a:r>
              <a:t>Engineering Software as a Service: An Agile Approach Using Cloud Computing</a:t>
            </a:r>
          </a:p>
          <a:p>
            <a:pPr algn="ctr">
              <a:defRPr sz="3700">
                <a:solidFill>
                  <a:srgbClr val="FFFFFF"/>
                </a:solidFill>
                <a:latin typeface="Arial"/>
                <a:ea typeface="Arial"/>
                <a:cs typeface="Arial"/>
                <a:sym typeface="Arial"/>
              </a:defRPr>
            </a:pPr>
            <a:endParaRPr/>
          </a:p>
          <a:p>
            <a:pPr algn="ctr">
              <a:defRPr sz="3700">
                <a:solidFill>
                  <a:srgbClr val="FFFFFF"/>
                </a:solidFill>
                <a:latin typeface="Arial"/>
                <a:ea typeface="Arial"/>
                <a:cs typeface="Arial"/>
                <a:sym typeface="Arial"/>
              </a:defRPr>
            </a:pPr>
            <a:r>
              <a:t>by </a:t>
            </a:r>
            <a:r>
              <a:rPr>
                <a:hlinkClick r:id="rId2"/>
              </a:rPr>
              <a:t>David Patterson</a:t>
            </a:r>
            <a:r>
              <a:t> and </a:t>
            </a:r>
            <a:r>
              <a:rPr>
                <a:hlinkClick r:id="rId3"/>
              </a:rPr>
              <a:t>Armando Fox</a:t>
            </a:r>
            <a:r>
              <a:t> </a:t>
            </a:r>
          </a:p>
          <a:p>
            <a:pPr algn="ctr">
              <a:defRPr sz="3700">
                <a:solidFill>
                  <a:srgbClr val="FFFFFF"/>
                </a:solidFill>
                <a:latin typeface="Arial"/>
                <a:ea typeface="Arial"/>
                <a:cs typeface="Arial"/>
                <a:sym typeface="Arial"/>
              </a:defRPr>
            </a:pPr>
            <a:endParaRPr/>
          </a:p>
          <a:p>
            <a:pPr algn="ctr">
              <a:defRPr sz="3700">
                <a:solidFill>
                  <a:srgbClr val="FFFFFF"/>
                </a:solidFill>
                <a:latin typeface="Arial"/>
                <a:ea typeface="Arial"/>
                <a:cs typeface="Arial"/>
                <a:sym typeface="Arial"/>
              </a:defRPr>
            </a:pPr>
            <a:r>
              <a:rPr u="sng">
                <a:hlinkClick r:id="rId4"/>
              </a:rPr>
              <a:t>http://www.saasbook.info</a:t>
            </a:r>
            <a:r>
              <a:t/>
            </a:r>
            <a:br/>
            <a:endParaRPr/>
          </a:p>
          <a:p>
            <a:pPr algn="ctr">
              <a:defRPr sz="3700">
                <a:solidFill>
                  <a:srgbClr val="FFFFFF"/>
                </a:solidFill>
                <a:latin typeface="Arial"/>
                <a:ea typeface="Arial"/>
                <a:cs typeface="Arial"/>
                <a:sym typeface="Arial"/>
              </a:defRPr>
            </a:pPr>
            <a:r>
              <a:t>(Portuguese version is available, but English skills are very important for a software engineer)</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You should primarily study by reading the textbook!"/>
          <p:cNvSpPr txBox="1">
            <a:spLocks noGrp="1"/>
          </p:cNvSpPr>
          <p:nvPr>
            <p:ph type="title"/>
          </p:nvPr>
        </p:nvSpPr>
        <p:spPr>
          <a:xfrm>
            <a:off x="1287426" y="1447776"/>
            <a:ext cx="10464800" cy="4301090"/>
          </a:xfrm>
          <a:prstGeom prst="rect">
            <a:avLst/>
          </a:prstGeom>
        </p:spPr>
        <p:txBody>
          <a:bodyPr/>
          <a:lstStyle/>
          <a:p>
            <a:r>
              <a:t>You should primarily study by reading the textbook!</a:t>
            </a:r>
          </a:p>
        </p:txBody>
      </p:sp>
      <p:sp>
        <p:nvSpPr>
          <p:cNvPr id="281" name="Studying by reading the slides and wikipedia is a very bad idea!"/>
          <p:cNvSpPr txBox="1"/>
          <p:nvPr/>
        </p:nvSpPr>
        <p:spPr>
          <a:xfrm>
            <a:off x="1073112" y="6805626"/>
            <a:ext cx="10810758" cy="15540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5000">
                <a:solidFill>
                  <a:srgbClr val="FFFFFF"/>
                </a:solidFill>
                <a:latin typeface="Arial"/>
                <a:ea typeface="Arial"/>
                <a:cs typeface="Arial"/>
                <a:sym typeface="Arial"/>
              </a:defRPr>
            </a:pPr>
            <a:r>
              <a:t>Studying by reading the </a:t>
            </a:r>
            <a:r>
              <a:rPr>
                <a:solidFill>
                  <a:srgbClr val="FEFB27"/>
                </a:solidFill>
              </a:rPr>
              <a:t>slides</a:t>
            </a:r>
            <a:r>
              <a:t> and </a:t>
            </a:r>
            <a:r>
              <a:rPr>
                <a:solidFill>
                  <a:srgbClr val="FEFB27"/>
                </a:solidFill>
              </a:rPr>
              <a:t>wikipedia</a:t>
            </a:r>
            <a:r>
              <a:t> is a very bad idea!</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lasses are for discussing the material studied before the class"/>
          <p:cNvSpPr txBox="1">
            <a:spLocks noGrp="1"/>
          </p:cNvSpPr>
          <p:nvPr>
            <p:ph type="title"/>
          </p:nvPr>
        </p:nvSpPr>
        <p:spPr>
          <a:xfrm>
            <a:off x="1358864" y="376206"/>
            <a:ext cx="10464800" cy="4973385"/>
          </a:xfrm>
          <a:prstGeom prst="rect">
            <a:avLst/>
          </a:prstGeom>
        </p:spPr>
        <p:txBody>
          <a:bodyPr/>
          <a:lstStyle/>
          <a:p>
            <a:r>
              <a:t>Classes are for discussing the material studied before the class</a:t>
            </a:r>
          </a:p>
        </p:txBody>
      </p:sp>
      <p:sp>
        <p:nvSpPr>
          <p:cNvPr id="286" name="Do not expect to learn only through classes!…"/>
          <p:cNvSpPr txBox="1"/>
          <p:nvPr/>
        </p:nvSpPr>
        <p:spPr>
          <a:xfrm>
            <a:off x="430170" y="4948238"/>
            <a:ext cx="12144460" cy="4973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584200">
              <a:defRPr sz="7500">
                <a:solidFill>
                  <a:srgbClr val="FEFB27"/>
                </a:solidFill>
                <a:latin typeface="+mn-lt"/>
                <a:ea typeface="+mn-ea"/>
                <a:cs typeface="+mn-cs"/>
                <a:sym typeface="Gill Sans"/>
              </a:defRPr>
            </a:pPr>
            <a:r>
              <a:t>Do not expect to learn only through </a:t>
            </a:r>
            <a:r>
              <a:rPr/>
              <a:t>classes</a:t>
            </a:r>
            <a:r>
              <a:rPr smtClean="0"/>
              <a:t>!</a:t>
            </a:r>
            <a:endParaRPr/>
          </a:p>
          <a:p>
            <a:pPr algn="ctr" defTabSz="584200">
              <a:defRPr sz="7500">
                <a:solidFill>
                  <a:srgbClr val="FEFB27"/>
                </a:solidFill>
                <a:latin typeface="+mn-lt"/>
                <a:ea typeface="+mn-ea"/>
                <a:cs typeface="+mn-cs"/>
                <a:sym typeface="Gill Sans"/>
              </a:defRPr>
            </a:pPr>
            <a:r>
              <a:t>Watch, read and practice!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Manage your time!…"/>
          <p:cNvSpPr txBox="1">
            <a:spLocks noGrp="1"/>
          </p:cNvSpPr>
          <p:nvPr>
            <p:ph type="title"/>
          </p:nvPr>
        </p:nvSpPr>
        <p:spPr>
          <a:xfrm>
            <a:off x="1270000" y="769917"/>
            <a:ext cx="10464800" cy="6896047"/>
          </a:xfrm>
          <a:prstGeom prst="rect">
            <a:avLst/>
          </a:prstGeom>
        </p:spPr>
        <p:txBody>
          <a:bodyPr/>
          <a:lstStyle/>
          <a:p>
            <a:pPr>
              <a:defRPr sz="7900"/>
            </a:pPr>
            <a:endParaRPr/>
          </a:p>
          <a:p>
            <a:pPr>
              <a:defRPr sz="10800"/>
            </a:pPr>
            <a:r>
              <a:t>Manage your time!</a:t>
            </a:r>
          </a:p>
          <a:p>
            <a:pPr>
              <a:defRPr sz="7900"/>
            </a:pPr>
            <a:endParaRPr/>
          </a:p>
          <a:p>
            <a:pPr>
              <a:defRPr sz="7900">
                <a:solidFill>
                  <a:srgbClr val="FEFB27"/>
                </a:solidFill>
              </a:defRPr>
            </a:pPr>
            <a:r>
              <a:t>Make sure you make the most of this opportunity!</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https://classroom.google.com"/>
          <p:cNvSpPr txBox="1">
            <a:spLocks noGrp="1"/>
          </p:cNvSpPr>
          <p:nvPr>
            <p:ph type="ctrTitle"/>
          </p:nvPr>
        </p:nvSpPr>
        <p:spPr>
          <a:xfrm>
            <a:off x="358732" y="4166173"/>
            <a:ext cx="12430212" cy="3424076"/>
          </a:xfrm>
          <a:prstGeom prst="rect">
            <a:avLst/>
          </a:prstGeom>
        </p:spPr>
        <p:txBody>
          <a:bodyPr anchor="t">
            <a:noAutofit/>
          </a:bodyPr>
          <a:lstStyle>
            <a:lvl1pPr defTabSz="531622">
              <a:defRPr sz="7553" u="sng">
                <a:hlinkClick r:id="rId3"/>
              </a:defRPr>
            </a:lvl1pPr>
          </a:lstStyle>
          <a:p>
            <a:pPr algn="l">
              <a:defRPr u="none"/>
            </a:pPr>
            <a:r>
              <a:rPr lang="en-US" sz="4800" dirty="0" smtClean="0"/>
              <a:t>Classroom: </a:t>
            </a:r>
            <a:r>
              <a:rPr lang="pt-BR" sz="4800" dirty="0" smtClean="0"/>
              <a:t>l4wnrtf</a:t>
            </a:r>
            <a:br>
              <a:rPr lang="pt-BR" sz="4800" dirty="0" smtClean="0"/>
            </a:br>
            <a:r>
              <a:rPr lang="pt-BR" sz="4800" dirty="0" smtClean="0"/>
              <a:t/>
            </a:r>
            <a:br>
              <a:rPr lang="pt-BR" sz="4800" dirty="0" smtClean="0"/>
            </a:br>
            <a:r>
              <a:rPr lang="pt-BR" sz="4800" dirty="0" err="1" smtClean="0"/>
              <a:t>GitHub</a:t>
            </a:r>
            <a:r>
              <a:rPr lang="pt-BR" sz="4800" dirty="0" smtClean="0"/>
              <a:t> </a:t>
            </a:r>
            <a:r>
              <a:rPr lang="pt-BR" sz="4800" dirty="0" smtClean="0"/>
              <a:t>(slides): </a:t>
            </a:r>
            <a:r>
              <a:rPr lang="pt-BR" sz="4800" dirty="0" err="1" smtClean="0"/>
              <a:t>damorim</a:t>
            </a:r>
            <a:r>
              <a:rPr lang="pt-BR" sz="4800" dirty="0" smtClean="0"/>
              <a:t>/</a:t>
            </a:r>
            <a:r>
              <a:rPr lang="pt-BR" sz="4800" dirty="0" err="1" smtClean="0"/>
              <a:t>software-engineering-courses</a:t>
            </a:r>
            <a:r>
              <a:rPr lang="pt-BR" sz="4800" dirty="0" smtClean="0"/>
              <a:t/>
            </a:r>
            <a:br>
              <a:rPr lang="pt-BR" sz="4800" dirty="0" smtClean="0"/>
            </a:br>
            <a:r>
              <a:rPr lang="pt-BR" sz="4800" dirty="0" smtClean="0"/>
              <a:t/>
            </a:r>
            <a:br>
              <a:rPr lang="pt-BR" sz="4800" dirty="0" smtClean="0"/>
            </a:br>
            <a:r>
              <a:rPr lang="pt-BR" sz="4800" dirty="0" smtClean="0"/>
              <a:t/>
            </a:r>
            <a:br>
              <a:rPr lang="pt-BR" sz="4800" dirty="0" smtClean="0"/>
            </a:br>
            <a:r>
              <a:rPr lang="pt-BR" sz="4800" dirty="0" smtClean="0"/>
              <a:t/>
            </a:r>
            <a:br>
              <a:rPr lang="pt-BR" sz="4800" dirty="0" smtClean="0"/>
            </a:br>
            <a:endParaRPr sz="4800" u="none">
              <a:solidFill>
                <a:srgbClr val="FF0000"/>
              </a:solidFill>
              <a:latin typeface="Agency FB" pitchFamily="34" charset="0"/>
              <a:hlinkClick r:id="rId3"/>
            </a:endParaRPr>
          </a:p>
        </p:txBody>
      </p:sp>
      <p:sp>
        <p:nvSpPr>
          <p:cNvPr id="291" name="Carefully follow the course site!"/>
          <p:cNvSpPr txBox="1"/>
          <p:nvPr/>
        </p:nvSpPr>
        <p:spPr>
          <a:xfrm>
            <a:off x="1215988" y="94771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rPr lang="en-US" dirty="0" smtClean="0"/>
              <a:t>Resources</a:t>
            </a:r>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arefully follow the course guidelines!"/>
          <p:cNvSpPr txBox="1"/>
          <p:nvPr/>
        </p:nvSpPr>
        <p:spPr>
          <a:xfrm>
            <a:off x="1270000" y="254000"/>
            <a:ext cx="10464800" cy="2650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t>Carefully follow the course guidelines!</a:t>
            </a:r>
          </a:p>
        </p:txBody>
      </p:sp>
      <p:sp>
        <p:nvSpPr>
          <p:cNvPr id="296" name="https://is.gd/essguidelines"/>
          <p:cNvSpPr txBox="1"/>
          <p:nvPr/>
        </p:nvSpPr>
        <p:spPr>
          <a:xfrm>
            <a:off x="2644748" y="4519610"/>
            <a:ext cx="7369005"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u="sng">
                <a:solidFill>
                  <a:srgbClr val="FFFFFF"/>
                </a:solidFill>
                <a:hlinkClick r:id="rId3"/>
              </a:defRPr>
            </a:lvl1pPr>
          </a:lstStyle>
          <a:p>
            <a:pPr>
              <a:defRPr u="none"/>
            </a:pPr>
            <a:r>
              <a:rPr lang="pt-BR" dirty="0" smtClean="0"/>
              <a:t>https://bit.ly/2T9JVNz</a:t>
            </a:r>
            <a:endParaRPr u="sng">
              <a:hlinkClick r:id="rId3"/>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ourse overview"/>
          <p:cNvSpPr txBox="1">
            <a:spLocks noGrp="1"/>
          </p:cNvSpPr>
          <p:nvPr>
            <p:ph type="title"/>
          </p:nvPr>
        </p:nvSpPr>
        <p:spPr>
          <a:prstGeom prst="rect">
            <a:avLst/>
          </a:prstGeom>
        </p:spPr>
        <p:txBody>
          <a:bodyPr/>
          <a:lstStyle/>
          <a:p>
            <a:r>
              <a:rPr lang="en-US" dirty="0" smtClean="0"/>
              <a:t>O</a:t>
            </a:r>
            <a:r>
              <a:rPr smtClean="0"/>
              <a:t>verview</a:t>
            </a:r>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ommunication"/>
          <p:cNvSpPr txBox="1">
            <a:spLocks noGrp="1"/>
          </p:cNvSpPr>
          <p:nvPr>
            <p:ph type="title"/>
          </p:nvPr>
        </p:nvSpPr>
        <p:spPr>
          <a:prstGeom prst="rect">
            <a:avLst/>
          </a:prstGeom>
        </p:spPr>
        <p:txBody>
          <a:bodyPr/>
          <a:lstStyle/>
          <a:p>
            <a:r>
              <a:t>Communication</a:t>
            </a:r>
          </a:p>
        </p:txBody>
      </p:sp>
      <p:sp>
        <p:nvSpPr>
          <p:cNvPr id="302" name="ess-cc-ufpe.slack.com"/>
          <p:cNvSpPr txBox="1"/>
          <p:nvPr/>
        </p:nvSpPr>
        <p:spPr>
          <a:xfrm>
            <a:off x="3331592" y="2609202"/>
            <a:ext cx="6772338" cy="91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u="sng">
                <a:solidFill>
                  <a:srgbClr val="FEFB27"/>
                </a:solidFill>
                <a:hlinkClick r:id="rId2"/>
              </a:defRPr>
            </a:lvl1pPr>
          </a:lstStyle>
          <a:p>
            <a:pPr>
              <a:defRPr u="none"/>
            </a:pPr>
            <a:r>
              <a:rPr u="sng">
                <a:hlinkClick r:id="rId2"/>
              </a:rPr>
              <a:t>ess-cc-ufpe.slack.com</a:t>
            </a:r>
          </a:p>
        </p:txBody>
      </p:sp>
      <p:sp>
        <p:nvSpPr>
          <p:cNvPr id="303" name="#general, #naaula"/>
          <p:cNvSpPr txBox="1"/>
          <p:nvPr/>
        </p:nvSpPr>
        <p:spPr>
          <a:xfrm>
            <a:off x="4411513" y="3680224"/>
            <a:ext cx="4181774"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solidFill>
                  <a:srgbClr val="FEFB27"/>
                </a:solidFill>
              </a:defRPr>
            </a:lvl1pPr>
          </a:lstStyle>
          <a:p>
            <a:r>
              <a:t>#general, #naaula</a:t>
            </a:r>
          </a:p>
        </p:txBody>
      </p:sp>
      <p:sp>
        <p:nvSpPr>
          <p:cNvPr id="304" name="google classroom…"/>
          <p:cNvSpPr txBox="1"/>
          <p:nvPr/>
        </p:nvSpPr>
        <p:spPr>
          <a:xfrm>
            <a:off x="1930368" y="5662618"/>
            <a:ext cx="8991244" cy="2180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ctr">
              <a:defRPr sz="4500">
                <a:solidFill>
                  <a:srgbClr val="FFFFFF"/>
                </a:solidFill>
              </a:defRPr>
            </a:pPr>
            <a:r>
              <a:t>google classroom</a:t>
            </a:r>
          </a:p>
          <a:p>
            <a:pPr algn="ctr">
              <a:defRPr sz="4500">
                <a:solidFill>
                  <a:srgbClr val="FFFFFF"/>
                </a:solidFill>
              </a:defRPr>
            </a:pPr>
            <a:endParaRPr/>
          </a:p>
          <a:p>
            <a:pPr>
              <a:defRPr sz="4500">
                <a:solidFill>
                  <a:srgbClr val="FFFFFF"/>
                </a:solidFill>
              </a:defRPr>
            </a:pPr>
            <a:r>
              <a:rPr lang="en-US" dirty="0" err="1" smtClean="0"/>
              <a:t>damorim</a:t>
            </a:r>
            <a:r>
              <a:rPr smtClean="0"/>
              <a:t>@ </a:t>
            </a:r>
            <a:r>
              <a:t>(com [ESS] no subject)</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ara quem precisa de uma melhor base de leitura e escrita em Inglês, recomendo muito investir agora. Reforço fortemente a importância do domínio do Inglês para a carreira em computação, e a disponibilidade de cursos de Inglês de baixo custo no CAC e no S"/>
          <p:cNvSpPr txBox="1">
            <a:spLocks noGrp="1"/>
          </p:cNvSpPr>
          <p:nvPr>
            <p:ph type="title"/>
          </p:nvPr>
        </p:nvSpPr>
        <p:spPr>
          <a:xfrm>
            <a:off x="1270000" y="2254471"/>
            <a:ext cx="10464800" cy="5244658"/>
          </a:xfrm>
          <a:prstGeom prst="rect">
            <a:avLst/>
          </a:prstGeom>
        </p:spPr>
        <p:txBody>
          <a:bodyPr/>
          <a:lstStyle>
            <a:lvl1pPr>
              <a:defRPr sz="4300"/>
            </a:lvl1pPr>
          </a:lstStyle>
          <a:p>
            <a:r>
              <a:t>Para quem precisa de uma melhor base de leitura e escrita em Inglês, recomendo muito investir agora. Reforço fortemente a importância do domínio do Inglês para a carreira em computação, e a disponibilidade de cursos de Inglês de baixo custo no CAC e no SENAC.</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ourse evaluation"/>
          <p:cNvSpPr txBox="1">
            <a:spLocks noGrp="1"/>
          </p:cNvSpPr>
          <p:nvPr>
            <p:ph type="title"/>
          </p:nvPr>
        </p:nvSpPr>
        <p:spPr>
          <a:prstGeom prst="rect">
            <a:avLst/>
          </a:prstGeom>
        </p:spPr>
        <p:txBody>
          <a:bodyPr/>
          <a:lstStyle/>
          <a:p>
            <a:r>
              <a:t>Course evaluation</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Learning goals"/>
          <p:cNvSpPr txBox="1">
            <a:spLocks noGrp="1"/>
          </p:cNvSpPr>
          <p:nvPr>
            <p:ph type="title"/>
          </p:nvPr>
        </p:nvSpPr>
        <p:spPr>
          <a:xfrm>
            <a:off x="1270000" y="254000"/>
            <a:ext cx="10464800" cy="2616801"/>
          </a:xfrm>
          <a:prstGeom prst="rect">
            <a:avLst/>
          </a:prstGeom>
        </p:spPr>
        <p:txBody>
          <a:bodyPr/>
          <a:lstStyle/>
          <a:p>
            <a:r>
              <a:t>Learning goals</a:t>
            </a:r>
          </a:p>
        </p:txBody>
      </p:sp>
      <p:pic>
        <p:nvPicPr>
          <p:cNvPr id="311" name="Screen Shot 2018-02-24 at 18.37.18.png" descr="Screen Shot 2018-02-24 at 18.37.18.png"/>
          <p:cNvPicPr>
            <a:picLocks noChangeAspect="1"/>
          </p:cNvPicPr>
          <p:nvPr/>
        </p:nvPicPr>
        <p:blipFill>
          <a:blip r:embed="rId2">
            <a:extLst/>
          </a:blip>
          <a:srcRect l="1230" t="4826" b="4826"/>
          <a:stretch>
            <a:fillRect/>
          </a:stretch>
        </p:blipFill>
        <p:spPr>
          <a:xfrm>
            <a:off x="353814" y="3584575"/>
            <a:ext cx="12297347" cy="2584367"/>
          </a:xfrm>
          <a:prstGeom prst="rect">
            <a:avLst/>
          </a:prstGeom>
          <a:ln w="12700">
            <a:miter lim="400000"/>
          </a:ln>
        </p:spPr>
      </p:pic>
      <p:pic>
        <p:nvPicPr>
          <p:cNvPr id="312" name="Image" descr="Image"/>
          <p:cNvPicPr>
            <a:picLocks noChangeAspect="1"/>
          </p:cNvPicPr>
          <p:nvPr/>
        </p:nvPicPr>
        <p:blipFill>
          <a:blip r:embed="rId3">
            <a:extLst/>
          </a:blip>
          <a:stretch>
            <a:fillRect/>
          </a:stretch>
        </p:blipFill>
        <p:spPr>
          <a:xfrm>
            <a:off x="2147872" y="6508808"/>
            <a:ext cx="8709056" cy="258419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Evaluation items"/>
          <p:cNvSpPr txBox="1">
            <a:spLocks noGrp="1"/>
          </p:cNvSpPr>
          <p:nvPr>
            <p:ph type="title"/>
          </p:nvPr>
        </p:nvSpPr>
        <p:spPr>
          <a:prstGeom prst="rect">
            <a:avLst/>
          </a:prstGeom>
        </p:spPr>
        <p:txBody>
          <a:bodyPr/>
          <a:lstStyle/>
          <a:p>
            <a:r>
              <a:t>Evaluation items</a:t>
            </a:r>
          </a:p>
        </p:txBody>
      </p:sp>
      <p:sp>
        <p:nvSpPr>
          <p:cNvPr id="315" name="Project (9)…"/>
          <p:cNvSpPr txBox="1">
            <a:spLocks noGrp="1"/>
          </p:cNvSpPr>
          <p:nvPr>
            <p:ph type="body" idx="1"/>
          </p:nvPr>
        </p:nvSpPr>
        <p:spPr>
          <a:prstGeom prst="rect">
            <a:avLst/>
          </a:prstGeom>
        </p:spPr>
        <p:txBody>
          <a:bodyPr/>
          <a:lstStyle/>
          <a:p>
            <a:r>
              <a:rPr/>
              <a:t>Project </a:t>
            </a:r>
            <a:r>
              <a:rPr smtClean="0"/>
              <a:t>(</a:t>
            </a:r>
            <a:r>
              <a:rPr lang="en-US" dirty="0" smtClean="0"/>
              <a:t>7</a:t>
            </a:r>
            <a:r>
              <a:rPr smtClean="0"/>
              <a:t>)</a:t>
            </a:r>
            <a:endParaRPr/>
          </a:p>
          <a:p>
            <a:r>
              <a:t>Class and slack </a:t>
            </a:r>
            <a:r>
              <a:rPr/>
              <a:t>participation </a:t>
            </a:r>
            <a:r>
              <a:rPr smtClean="0"/>
              <a:t>(</a:t>
            </a:r>
            <a:r>
              <a:rPr lang="en-US" dirty="0" smtClean="0"/>
              <a:t>1</a:t>
            </a:r>
            <a:r>
              <a:rPr smtClean="0"/>
              <a:t>)</a:t>
            </a:r>
            <a:endParaRPr/>
          </a:p>
          <a:p>
            <a:r>
              <a:rPr/>
              <a:t>Quizzes </a:t>
            </a:r>
            <a:r>
              <a:rPr smtClean="0"/>
              <a:t>(</a:t>
            </a:r>
            <a:r>
              <a:rPr lang="en-US" dirty="0" smtClean="0"/>
              <a:t>2</a:t>
            </a:r>
            <a:r>
              <a:rPr smtClean="0"/>
              <a:t>)</a:t>
            </a:r>
            <a:endParaRPr/>
          </a:p>
          <a:p>
            <a:pPr>
              <a:defRPr>
                <a:solidFill>
                  <a:srgbClr val="FEFB27"/>
                </a:solidFill>
              </a:defRPr>
            </a:pPr>
            <a:r>
              <a:t>Exercise </a:t>
            </a:r>
            <a:r>
              <a:rPr/>
              <a:t>sets </a:t>
            </a:r>
            <a:r>
              <a:rPr smtClean="0"/>
              <a:t>(</a:t>
            </a:r>
            <a:r>
              <a:rPr lang="en-US" dirty="0" smtClean="0"/>
              <a:t>1</a:t>
            </a:r>
            <a:r>
              <a:rPr smtClean="0"/>
              <a:t> </a:t>
            </a:r>
            <a:r>
              <a:t>extra points)</a:t>
            </a:r>
          </a:p>
          <a:p>
            <a:pPr marL="0" lvl="6" indent="1371600">
              <a:spcBef>
                <a:spcPts val="2400"/>
              </a:spcBef>
              <a:buSzTx/>
              <a:buNone/>
              <a:defRPr sz="3700">
                <a:solidFill>
                  <a:srgbClr val="FEFB27"/>
                </a:solidFill>
              </a:defRPr>
            </a:pPr>
            <a:r>
              <a:t>includes questions related to the Project (so must be delivered on time)</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roject evaluation"/>
          <p:cNvSpPr txBox="1">
            <a:spLocks noGrp="1"/>
          </p:cNvSpPr>
          <p:nvPr>
            <p:ph type="title"/>
          </p:nvPr>
        </p:nvSpPr>
        <p:spPr>
          <a:prstGeom prst="rect">
            <a:avLst/>
          </a:prstGeom>
        </p:spPr>
        <p:txBody>
          <a:bodyPr/>
          <a:lstStyle/>
          <a:p>
            <a:r>
              <a:t>Project evaluation</a:t>
            </a:r>
          </a:p>
        </p:txBody>
      </p:sp>
      <p:sp>
        <p:nvSpPr>
          <p:cNvPr id="318" name="requirements (1)…"/>
          <p:cNvSpPr txBox="1">
            <a:spLocks noGrp="1"/>
          </p:cNvSpPr>
          <p:nvPr>
            <p:ph type="body" idx="1"/>
          </p:nvPr>
        </p:nvSpPr>
        <p:spPr>
          <a:xfrm>
            <a:off x="1270000" y="2533722"/>
            <a:ext cx="10464800" cy="6679380"/>
          </a:xfrm>
          <a:prstGeom prst="rect">
            <a:avLst/>
          </a:prstGeom>
        </p:spPr>
        <p:txBody>
          <a:bodyPr/>
          <a:lstStyle/>
          <a:p>
            <a:pPr>
              <a:defRPr sz="3900"/>
            </a:pPr>
            <a:r>
              <a:t>requirements (1)</a:t>
            </a:r>
          </a:p>
          <a:p>
            <a:pPr>
              <a:defRPr sz="3900"/>
            </a:pPr>
            <a:r>
              <a:t>configuration management (1)</a:t>
            </a:r>
          </a:p>
          <a:p>
            <a:pPr>
              <a:defRPr sz="3900"/>
            </a:pPr>
            <a:r>
              <a:t>project management (1)</a:t>
            </a:r>
          </a:p>
          <a:p>
            <a:pPr>
              <a:defRPr sz="3900"/>
            </a:pPr>
            <a:r>
              <a:t>tests (2) </a:t>
            </a:r>
          </a:p>
          <a:p>
            <a:pPr>
              <a:defRPr sz="3900"/>
            </a:pPr>
            <a:r>
              <a:t>design and implementation (3)</a:t>
            </a:r>
          </a:p>
          <a:p>
            <a:pPr>
              <a:defRPr sz="3900"/>
            </a:pPr>
            <a:r>
              <a:t>refactoring (1)</a:t>
            </a:r>
          </a:p>
          <a:p>
            <a:pPr>
              <a:defRPr sz="3900">
                <a:solidFill>
                  <a:srgbClr val="FEFB27"/>
                </a:solidFill>
              </a:defRPr>
            </a:pPr>
            <a:r>
              <a:t>individual presentation (practical and conceptual questions, auto-evaluation)</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lass and slack participation"/>
          <p:cNvSpPr txBox="1">
            <a:spLocks noGrp="1"/>
          </p:cNvSpPr>
          <p:nvPr>
            <p:ph type="title"/>
          </p:nvPr>
        </p:nvSpPr>
        <p:spPr>
          <a:xfrm>
            <a:off x="1270000" y="0"/>
            <a:ext cx="10464800" cy="2438401"/>
          </a:xfrm>
          <a:prstGeom prst="rect">
            <a:avLst/>
          </a:prstGeom>
        </p:spPr>
        <p:txBody>
          <a:bodyPr/>
          <a:lstStyle/>
          <a:p>
            <a:r>
              <a:t>Class and slack participation</a:t>
            </a:r>
          </a:p>
        </p:txBody>
      </p:sp>
      <p:sp>
        <p:nvSpPr>
          <p:cNvPr id="321" name="Asking questions…"/>
          <p:cNvSpPr txBox="1">
            <a:spLocks noGrp="1"/>
          </p:cNvSpPr>
          <p:nvPr>
            <p:ph type="body" idx="1"/>
          </p:nvPr>
        </p:nvSpPr>
        <p:spPr>
          <a:xfrm>
            <a:off x="823489" y="1967249"/>
            <a:ext cx="11648010" cy="7317702"/>
          </a:xfrm>
          <a:prstGeom prst="rect">
            <a:avLst/>
          </a:prstGeom>
        </p:spPr>
        <p:txBody>
          <a:bodyPr/>
          <a:lstStyle/>
          <a:p>
            <a:pPr lvl="1">
              <a:defRPr sz="4100"/>
            </a:pPr>
            <a:endParaRPr/>
          </a:p>
          <a:p>
            <a:pPr>
              <a:defRPr sz="4100"/>
            </a:pPr>
            <a:r>
              <a:t>Asking questions</a:t>
            </a:r>
          </a:p>
          <a:p>
            <a:pPr>
              <a:defRPr sz="4100"/>
            </a:pPr>
            <a:r>
              <a:t>Discussing topics</a:t>
            </a:r>
          </a:p>
          <a:p>
            <a:pPr>
              <a:defRPr sz="4100"/>
            </a:pPr>
            <a:r>
              <a:t>Answering questions from other students</a:t>
            </a:r>
          </a:p>
          <a:p>
            <a:pPr>
              <a:defRPr sz="4100"/>
            </a:pPr>
            <a:r>
              <a:t>Correcting answers from other students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quizzes are answered during classes (check calendar)…"/>
          <p:cNvSpPr txBox="1">
            <a:spLocks noGrp="1"/>
          </p:cNvSpPr>
          <p:nvPr>
            <p:ph type="title"/>
          </p:nvPr>
        </p:nvSpPr>
        <p:spPr>
          <a:xfrm>
            <a:off x="501608" y="548640"/>
            <a:ext cx="12144460" cy="8656320"/>
          </a:xfrm>
          <a:prstGeom prst="rect">
            <a:avLst/>
          </a:prstGeom>
        </p:spPr>
        <p:txBody>
          <a:bodyPr/>
          <a:lstStyle/>
          <a:p>
            <a:pPr>
              <a:defRPr sz="7000"/>
            </a:pPr>
            <a:r>
              <a:t>quizzes are answered </a:t>
            </a:r>
            <a:r>
              <a:rPr>
                <a:solidFill>
                  <a:srgbClr val="FEFB27"/>
                </a:solidFill>
              </a:rPr>
              <a:t>during classes (check calendar)</a:t>
            </a:r>
          </a:p>
          <a:p>
            <a:pPr>
              <a:defRPr sz="7000"/>
            </a:pPr>
            <a:endParaRPr/>
          </a:p>
          <a:p>
            <a:pPr>
              <a:defRPr sz="7000"/>
            </a:pPr>
            <a:r>
              <a:t>no second chance for quizzes</a:t>
            </a:r>
          </a:p>
          <a:p>
            <a:pPr>
              <a:defRPr sz="7000"/>
            </a:pPr>
            <a:endParaRPr/>
          </a:p>
          <a:p>
            <a:pPr>
              <a:defRPr sz="7000"/>
            </a:pPr>
            <a:r>
              <a:t>oral final exam</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Introduce yourself..."/>
          <p:cNvSpPr txBox="1">
            <a:spLocks noGrp="1"/>
          </p:cNvSpPr>
          <p:nvPr>
            <p:ph type="title"/>
          </p:nvPr>
        </p:nvSpPr>
        <p:spPr>
          <a:prstGeom prst="rect">
            <a:avLst/>
          </a:prstGeom>
        </p:spPr>
        <p:txBody>
          <a:bodyPr/>
          <a:lstStyle/>
          <a:p>
            <a:r>
              <a:rPr lang="en-US" dirty="0" smtClean="0"/>
              <a:t>Assignment: </a:t>
            </a:r>
            <a:r>
              <a:rPr smtClean="0"/>
              <a:t>Introduce </a:t>
            </a:r>
            <a:r>
              <a:t>yourself...</a:t>
            </a:r>
          </a:p>
        </p:txBody>
      </p:sp>
      <p:sp>
        <p:nvSpPr>
          <p:cNvPr id="377" name="Name…"/>
          <p:cNvSpPr txBox="1">
            <a:spLocks noGrp="1"/>
          </p:cNvSpPr>
          <p:nvPr>
            <p:ph type="body" idx="1"/>
          </p:nvPr>
        </p:nvSpPr>
        <p:spPr>
          <a:prstGeom prst="rect">
            <a:avLst/>
          </a:prstGeom>
        </p:spPr>
        <p:txBody>
          <a:bodyPr/>
          <a:lstStyle/>
          <a:p>
            <a:r>
              <a:t>Name</a:t>
            </a:r>
          </a:p>
          <a:p>
            <a:r>
              <a:t>What do you expect from this course?</a:t>
            </a:r>
          </a:p>
          <a:p>
            <a:r>
              <a:t>What questions do you have about the course?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ake care of yourself…"/>
          <p:cNvSpPr txBox="1">
            <a:spLocks noGrp="1"/>
          </p:cNvSpPr>
          <p:nvPr>
            <p:ph type="title"/>
          </p:nvPr>
        </p:nvSpPr>
        <p:spPr>
          <a:xfrm>
            <a:off x="787360" y="2971800"/>
            <a:ext cx="11287204" cy="3810000"/>
          </a:xfrm>
          <a:prstGeom prst="rect">
            <a:avLst/>
          </a:prstGeom>
        </p:spPr>
        <p:txBody>
          <a:bodyPr/>
          <a:lstStyle/>
          <a:p>
            <a:r>
              <a:t>Take care of yourself</a:t>
            </a:r>
          </a:p>
          <a:p>
            <a:endParaRPr/>
          </a:p>
          <a:p>
            <a:pPr>
              <a:defRPr sz="7900">
                <a:solidFill>
                  <a:srgbClr val="FFFDA9"/>
                </a:solidFill>
              </a:defRPr>
            </a:pPr>
            <a:r>
              <a:t>acolhimento@cin.ufpe.br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tarting a new job or startup… Tasks"/>
          <p:cNvSpPr txBox="1">
            <a:spLocks noGrp="1"/>
          </p:cNvSpPr>
          <p:nvPr>
            <p:ph type="title"/>
          </p:nvPr>
        </p:nvSpPr>
        <p:spPr>
          <a:prstGeom prst="rect">
            <a:avLst/>
          </a:prstGeom>
        </p:spPr>
        <p:txBody>
          <a:bodyPr/>
          <a:lstStyle/>
          <a:p>
            <a:r>
              <a:rPr smtClean="0"/>
              <a:t>Tasks</a:t>
            </a:r>
            <a:endParaRPr/>
          </a:p>
        </p:txBody>
      </p:sp>
      <p:sp>
        <p:nvSpPr>
          <p:cNvPr id="232" name="Defining, maintaining and managing requirements…"/>
          <p:cNvSpPr txBox="1">
            <a:spLocks noGrp="1"/>
          </p:cNvSpPr>
          <p:nvPr>
            <p:ph type="body" idx="1"/>
          </p:nvPr>
        </p:nvSpPr>
        <p:spPr>
          <a:xfrm>
            <a:off x="1270000" y="2997200"/>
            <a:ext cx="10464800" cy="5715000"/>
          </a:xfrm>
          <a:prstGeom prst="rect">
            <a:avLst/>
          </a:prstGeom>
        </p:spPr>
        <p:txBody>
          <a:bodyPr>
            <a:normAutofit lnSpcReduction="10000"/>
          </a:bodyPr>
          <a:lstStyle/>
          <a:p>
            <a:pPr marL="382270" indent="-160019" defTabSz="408940">
              <a:spcBef>
                <a:spcPts val="1600"/>
              </a:spcBef>
              <a:buSzPct val="100000"/>
              <a:buAutoNum type="arabicPeriod"/>
              <a:defRPr sz="2940"/>
            </a:pPr>
            <a:r>
              <a:t>Defining, maintaining and managing requirements</a:t>
            </a:r>
          </a:p>
          <a:p>
            <a:pPr marL="382270" indent="-160019" defTabSz="408940">
              <a:spcBef>
                <a:spcPts val="1600"/>
              </a:spcBef>
              <a:buSzPct val="100000"/>
              <a:buAutoNum type="arabicPeriod"/>
              <a:defRPr sz="2940"/>
            </a:pPr>
            <a:r>
              <a:t>Managing configurations and changes</a:t>
            </a:r>
          </a:p>
          <a:p>
            <a:pPr marL="382270" indent="-160019" defTabSz="408940">
              <a:spcBef>
                <a:spcPts val="1600"/>
              </a:spcBef>
              <a:buSzPct val="100000"/>
              <a:buAutoNum type="arabicPeriod"/>
              <a:defRPr sz="2940"/>
            </a:pPr>
            <a:r>
              <a:t>Managing software projects</a:t>
            </a:r>
          </a:p>
          <a:p>
            <a:pPr marL="382270" indent="-160019" defTabSz="408940">
              <a:spcBef>
                <a:spcPts val="1600"/>
              </a:spcBef>
              <a:buSzPct val="100000"/>
              <a:buAutoNum type="arabicPeriod"/>
              <a:defRPr sz="2940"/>
            </a:pPr>
            <a:r>
              <a:t>Implementing, maintaining and executing tests</a:t>
            </a:r>
          </a:p>
          <a:p>
            <a:pPr marL="382270" indent="-160019" defTabSz="408940">
              <a:spcBef>
                <a:spcPts val="1600"/>
              </a:spcBef>
              <a:buSzPct val="100000"/>
              <a:buAutoNum type="arabicPeriod"/>
              <a:defRPr sz="2940"/>
            </a:pPr>
            <a:r>
              <a:t>Designing, implementing and maintaining features</a:t>
            </a:r>
          </a:p>
          <a:p>
            <a:pPr marL="693419" lvl="1" indent="-160019" defTabSz="408940">
              <a:spcBef>
                <a:spcPts val="1600"/>
              </a:spcBef>
              <a:buSzPct val="100000"/>
              <a:defRPr sz="2940"/>
            </a:pPr>
            <a:r>
              <a:t>Creating or adapting features</a:t>
            </a:r>
          </a:p>
          <a:p>
            <a:pPr marL="693419" lvl="1" indent="-160019" defTabSz="408940">
              <a:spcBef>
                <a:spcPts val="1600"/>
              </a:spcBef>
              <a:buSzPct val="100000"/>
              <a:defRPr sz="2940"/>
            </a:pPr>
            <a:r>
              <a:t>Finding and fixing bugs</a:t>
            </a:r>
          </a:p>
          <a:p>
            <a:pPr marL="382270" indent="-160019" defTabSz="408940">
              <a:spcBef>
                <a:spcPts val="1600"/>
              </a:spcBef>
              <a:buSzPct val="100000"/>
              <a:buAutoNum type="arabicPeriod"/>
              <a:defRPr sz="2940"/>
            </a:pPr>
            <a:r>
              <a:t>Refactoring</a:t>
            </a:r>
          </a:p>
          <a:p>
            <a:pPr marL="693419" lvl="1" indent="-160019" defTabSz="408940">
              <a:spcBef>
                <a:spcPts val="1600"/>
              </a:spcBef>
              <a:buSzPct val="100000"/>
              <a:defRPr sz="2940"/>
            </a:pPr>
            <a:r>
              <a:t>Finding and fixing reuse and modularity issues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tarting a new job or startup… Background"/>
          <p:cNvSpPr txBox="1">
            <a:spLocks noGrp="1"/>
          </p:cNvSpPr>
          <p:nvPr>
            <p:ph type="title"/>
          </p:nvPr>
        </p:nvSpPr>
        <p:spPr>
          <a:xfrm>
            <a:off x="1270000" y="254000"/>
            <a:ext cx="10464800" cy="2677567"/>
          </a:xfrm>
          <a:prstGeom prst="rect">
            <a:avLst/>
          </a:prstGeom>
        </p:spPr>
        <p:txBody>
          <a:bodyPr/>
          <a:lstStyle/>
          <a:p>
            <a:r>
              <a:rPr smtClean="0"/>
              <a:t>Background</a:t>
            </a:r>
            <a:endParaRPr/>
          </a:p>
        </p:txBody>
      </p:sp>
      <p:sp>
        <p:nvSpPr>
          <p:cNvPr id="237" name="Process and collaboration technologies…"/>
          <p:cNvSpPr txBox="1">
            <a:spLocks noGrp="1"/>
          </p:cNvSpPr>
          <p:nvPr>
            <p:ph type="body" idx="1"/>
          </p:nvPr>
        </p:nvSpPr>
        <p:spPr>
          <a:xfrm>
            <a:off x="1270000" y="3098800"/>
            <a:ext cx="10464800" cy="5715000"/>
          </a:xfrm>
          <a:prstGeom prst="rect">
            <a:avLst/>
          </a:prstGeom>
        </p:spPr>
        <p:txBody>
          <a:bodyPr>
            <a:normAutofit lnSpcReduction="10000"/>
          </a:bodyPr>
          <a:lstStyle/>
          <a:p>
            <a:pPr marL="808990" indent="-520065" defTabSz="531622">
              <a:spcBef>
                <a:spcPts val="2100"/>
              </a:spcBef>
              <a:defRPr sz="3822"/>
            </a:pPr>
            <a:r>
              <a:t>Process and collaboration technologies</a:t>
            </a:r>
          </a:p>
          <a:p>
            <a:pPr marL="1213485" lvl="1" indent="-520065" defTabSz="531622">
              <a:spcBef>
                <a:spcPts val="2100"/>
              </a:spcBef>
              <a:defRPr sz="3822"/>
            </a:pPr>
            <a:r>
              <a:t>git, GitHub, modular development</a:t>
            </a:r>
          </a:p>
          <a:p>
            <a:pPr marL="808990" indent="-520065" defTabSz="531622">
              <a:spcBef>
                <a:spcPts val="2100"/>
              </a:spcBef>
              <a:defRPr sz="3822"/>
            </a:pPr>
            <a:r>
              <a:t>Software architecture concepts</a:t>
            </a:r>
          </a:p>
          <a:p>
            <a:pPr marL="1213485" lvl="1" indent="-520065" defTabSz="531622">
              <a:spcBef>
                <a:spcPts val="2100"/>
              </a:spcBef>
              <a:defRPr sz="3822"/>
            </a:pPr>
            <a:r>
              <a:t>web architecture, patterns</a:t>
            </a:r>
          </a:p>
          <a:p>
            <a:pPr marL="808990" indent="-520065" defTabSz="531622">
              <a:spcBef>
                <a:spcPts val="2100"/>
              </a:spcBef>
              <a:defRPr sz="3822"/>
            </a:pPr>
            <a:r>
              <a:t>Programming and testing technologies for SaaS (software as a service)</a:t>
            </a:r>
          </a:p>
          <a:p>
            <a:pPr marL="1213485" lvl="1" indent="-520065" defTabSz="531622">
              <a:spcBef>
                <a:spcPts val="2100"/>
              </a:spcBef>
              <a:defRPr sz="3822"/>
            </a:pPr>
            <a:r>
              <a:t>HTML, Typescript, Angular, Node.js, Cucumber</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houghtworks core values and practices"/>
          <p:cNvSpPr txBox="1">
            <a:spLocks noGrp="1"/>
          </p:cNvSpPr>
          <p:nvPr>
            <p:ph type="title"/>
          </p:nvPr>
        </p:nvSpPr>
        <p:spPr>
          <a:prstGeom prst="rect">
            <a:avLst/>
          </a:prstGeom>
        </p:spPr>
        <p:txBody>
          <a:bodyPr/>
          <a:lstStyle>
            <a:lvl1pPr>
              <a:defRPr u="sng">
                <a:hlinkClick r:id="rId2"/>
              </a:defRPr>
            </a:lvl1pPr>
          </a:lstStyle>
          <a:p>
            <a:pPr>
              <a:defRPr u="none"/>
            </a:pPr>
            <a:r>
              <a:rPr>
                <a:hlinkClick r:id="rId2"/>
              </a:rPr>
              <a:t>Thoughtworks core values and practices</a:t>
            </a:r>
          </a:p>
        </p:txBody>
      </p:sp>
      <p:pic>
        <p:nvPicPr>
          <p:cNvPr id="240" name="Image" descr="Image"/>
          <p:cNvPicPr>
            <a:picLocks noChangeAspect="1"/>
          </p:cNvPicPr>
          <p:nvPr/>
        </p:nvPicPr>
        <p:blipFill>
          <a:blip r:embed="rId3">
            <a:extLst/>
          </a:blip>
          <a:srcRect l="22145" t="4241" r="22145" b="4241"/>
          <a:stretch>
            <a:fillRect/>
          </a:stretch>
        </p:blipFill>
        <p:spPr>
          <a:xfrm>
            <a:off x="3084139" y="3054195"/>
            <a:ext cx="6474279" cy="644246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Expected results"/>
          <p:cNvSpPr txBox="1">
            <a:spLocks noGrp="1"/>
          </p:cNvSpPr>
          <p:nvPr>
            <p:ph type="title"/>
          </p:nvPr>
        </p:nvSpPr>
        <p:spPr>
          <a:prstGeom prst="rect">
            <a:avLst/>
          </a:prstGeom>
        </p:spPr>
        <p:txBody>
          <a:bodyPr/>
          <a:lstStyle/>
          <a:p>
            <a:r>
              <a:rPr/>
              <a:t>Expected </a:t>
            </a:r>
            <a:r>
              <a:rPr lang="en-US" dirty="0" smtClean="0"/>
              <a:t>R</a:t>
            </a:r>
            <a:r>
              <a:rPr smtClean="0"/>
              <a:t>esults</a:t>
            </a:r>
            <a:endParaRPr/>
          </a:p>
        </p:txBody>
      </p:sp>
      <p:sp>
        <p:nvSpPr>
          <p:cNvPr id="243" name="Develop quality systems, in a productive way, using techniques and tools…"/>
          <p:cNvSpPr txBox="1">
            <a:spLocks noGrp="1"/>
          </p:cNvSpPr>
          <p:nvPr>
            <p:ph type="body" idx="1"/>
          </p:nvPr>
        </p:nvSpPr>
        <p:spPr>
          <a:xfrm>
            <a:off x="1270000" y="2768600"/>
            <a:ext cx="10876002" cy="6448407"/>
          </a:xfrm>
          <a:prstGeom prst="rect">
            <a:avLst/>
          </a:prstGeom>
        </p:spPr>
        <p:txBody>
          <a:bodyPr/>
          <a:lstStyle/>
          <a:p>
            <a:r>
              <a:t>Develop quality systems, in a productive way, using techniques and tools</a:t>
            </a:r>
          </a:p>
          <a:p>
            <a:r>
              <a:t>Apply refactoring techniques to increase code reuse and modularity</a:t>
            </a:r>
          </a:p>
          <a:p>
            <a:r>
              <a:t>Critically compare techniques and tools, identifying their advantages, disadvantages, and limitations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ocus on Software as a Service (SaaS), not systems in general"/>
          <p:cNvSpPr txBox="1">
            <a:spLocks noGrp="1"/>
          </p:cNvSpPr>
          <p:nvPr>
            <p:ph type="title"/>
          </p:nvPr>
        </p:nvSpPr>
        <p:spPr>
          <a:xfrm>
            <a:off x="1270000" y="1631771"/>
            <a:ext cx="10464800" cy="6490058"/>
          </a:xfrm>
          <a:prstGeom prst="rect">
            <a:avLst/>
          </a:prstGeom>
        </p:spPr>
        <p:txBody>
          <a:bodyPr/>
          <a:lstStyle/>
          <a:p>
            <a:r>
              <a:t>Focus on Software as a Service (</a:t>
            </a:r>
            <a:r>
              <a:rPr/>
              <a:t>SaaS</a:t>
            </a:r>
            <a:r>
              <a:rPr smtClean="0"/>
              <a:t>),</a:t>
            </a:r>
            <a:r>
              <a:rPr lang="en-US" dirty="0" smtClean="0"/>
              <a:t> </a:t>
            </a:r>
            <a:r>
              <a:rPr smtClean="0"/>
              <a:t>not </a:t>
            </a:r>
            <a:r>
              <a:t>systems in general</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Focus on Agile development, not more rigorous techniques"/>
          <p:cNvSpPr txBox="1">
            <a:spLocks noGrp="1"/>
          </p:cNvSpPr>
          <p:nvPr>
            <p:ph type="title"/>
          </p:nvPr>
        </p:nvSpPr>
        <p:spPr>
          <a:xfrm>
            <a:off x="1270000" y="1631771"/>
            <a:ext cx="10464800" cy="6490058"/>
          </a:xfrm>
          <a:prstGeom prst="rect">
            <a:avLst/>
          </a:prstGeom>
        </p:spPr>
        <p:txBody>
          <a:bodyPr/>
          <a:lstStyle/>
          <a:p>
            <a:r>
              <a:t>Focus on Agile development, not more rigorous techniques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You will not become a software engineer with this course, but you will find out the way to become one!"/>
          <p:cNvSpPr txBox="1">
            <a:spLocks noGrp="1"/>
          </p:cNvSpPr>
          <p:nvPr>
            <p:ph type="title"/>
          </p:nvPr>
        </p:nvSpPr>
        <p:spPr>
          <a:xfrm>
            <a:off x="1270000" y="1631771"/>
            <a:ext cx="10464800" cy="6490058"/>
          </a:xfrm>
          <a:prstGeom prst="rect">
            <a:avLst/>
          </a:prstGeom>
        </p:spPr>
        <p:txBody>
          <a:bodyPr/>
          <a:lstStyle/>
          <a:p>
            <a:r>
              <a:t>You will </a:t>
            </a:r>
            <a:r>
              <a:rPr>
                <a:solidFill>
                  <a:srgbClr val="FEFB27"/>
                </a:solidFill>
              </a:rPr>
              <a:t>not</a:t>
            </a:r>
            <a:r>
              <a:t> become a software engineer with this course, but you will find out the way to become one!</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TotalTime>
  <Words>799</Words>
  <PresentationFormat>Personalizar</PresentationFormat>
  <Paragraphs>113</Paragraphs>
  <Slides>29</Slides>
  <Notes>6</Notes>
  <HiddenSlides>0</HiddenSlides>
  <MMClips>0</MMClips>
  <ScaleCrop>false</ScaleCrop>
  <HeadingPairs>
    <vt:vector size="4" baseType="variant">
      <vt:variant>
        <vt:lpstr>Tema</vt:lpstr>
      </vt:variant>
      <vt:variant>
        <vt:i4>1</vt:i4>
      </vt:variant>
      <vt:variant>
        <vt:lpstr>Títulos de slides</vt:lpstr>
      </vt:variant>
      <vt:variant>
        <vt:i4>29</vt:i4>
      </vt:variant>
    </vt:vector>
  </HeadingPairs>
  <TitlesOfParts>
    <vt:vector size="30" baseType="lpstr">
      <vt:lpstr>Black</vt:lpstr>
      <vt:lpstr>Software and Systems Engineering*</vt:lpstr>
      <vt:lpstr>Overview</vt:lpstr>
      <vt:lpstr>Tasks</vt:lpstr>
      <vt:lpstr>Background</vt:lpstr>
      <vt:lpstr>Thoughtworks core values and practices</vt:lpstr>
      <vt:lpstr>Expected Results</vt:lpstr>
      <vt:lpstr>Focus on Software as a Service (SaaS), not systems in general</vt:lpstr>
      <vt:lpstr>Focus on Agile development, not more rigorous techniques</vt:lpstr>
      <vt:lpstr>You will not become a software engineer with this course, but you will find out the way to become one!</vt:lpstr>
      <vt:lpstr>Tasks and recommendations</vt:lpstr>
      <vt:lpstr>Course structure</vt:lpstr>
      <vt:lpstr>Systems</vt:lpstr>
      <vt:lpstr>My expectations</vt:lpstr>
      <vt:lpstr>Textbook</vt:lpstr>
      <vt:lpstr>You should primarily study by reading the textbook!</vt:lpstr>
      <vt:lpstr>Classes are for discussing the material studied before the class</vt:lpstr>
      <vt:lpstr> Manage your time!  Make sure you make the most of this opportunity!</vt:lpstr>
      <vt:lpstr>Classroom: l4wnrtf  GitHub (slides): damorim/software-engineering-courses    </vt:lpstr>
      <vt:lpstr>Slide 19</vt:lpstr>
      <vt:lpstr>Communication</vt:lpstr>
      <vt:lpstr>Para quem precisa de uma melhor base de leitura e escrita em Inglês, recomendo muito investir agora. Reforço fortemente a importância do domínio do Inglês para a carreira em computação, e a disponibilidade de cursos de Inglês de baixo custo no CAC e no SENAC.</vt:lpstr>
      <vt:lpstr>Course evaluation</vt:lpstr>
      <vt:lpstr>Learning goals</vt:lpstr>
      <vt:lpstr>Evaluation items</vt:lpstr>
      <vt:lpstr>Project evaluation</vt:lpstr>
      <vt:lpstr>Class and slack participation</vt:lpstr>
      <vt:lpstr>quizzes are answered during classes (check calendar)  no second chance for quizzes  oral final exam</vt:lpstr>
      <vt:lpstr>Assignment: Introduce yourself...</vt:lpstr>
      <vt:lpstr>Take care of yourself  acolhimento@cin.ufpe.br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systems engineering</dc:title>
  <cp:lastModifiedBy>damorim</cp:lastModifiedBy>
  <cp:revision>6</cp:revision>
  <dcterms:modified xsi:type="dcterms:W3CDTF">2021-05-21T20:00:22Z</dcterms:modified>
</cp:coreProperties>
</file>