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tiff" ContentType="image/tif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7" r:id="rId2"/>
    <p:sldId id="258" r:id="rId3"/>
    <p:sldId id="259" r:id="rId4"/>
    <p:sldId id="260" r:id="rId5"/>
    <p:sldId id="261" r:id="rId6"/>
    <p:sldId id="300" r:id="rId7"/>
    <p:sldId id="262" r:id="rId8"/>
    <p:sldId id="263" r:id="rId9"/>
    <p:sldId id="264" r:id="rId10"/>
    <p:sldId id="265" r:id="rId11"/>
    <p:sldId id="266" r:id="rId12"/>
    <p:sldId id="267" r:id="rId13"/>
    <p:sldId id="268" r:id="rId14"/>
    <p:sldId id="269" r:id="rId15"/>
    <p:sldId id="270" r:id="rId16"/>
    <p:sldId id="301" r:id="rId17"/>
    <p:sldId id="272" r:id="rId18"/>
    <p:sldId id="273" r:id="rId19"/>
    <p:sldId id="274" r:id="rId20"/>
    <p:sldId id="275" r:id="rId21"/>
    <p:sldId id="276" r:id="rId22"/>
    <p:sldId id="277" r:id="rId23"/>
    <p:sldId id="278" r:id="rId24"/>
    <p:sldId id="279" r:id="rId25"/>
    <p:sldId id="280" r:id="rId26"/>
    <p:sldId id="302" r:id="rId27"/>
    <p:sldId id="282" r:id="rId28"/>
    <p:sldId id="283" r:id="rId29"/>
    <p:sldId id="284" r:id="rId30"/>
    <p:sldId id="285" r:id="rId31"/>
    <p:sldId id="286" r:id="rId32"/>
    <p:sldId id="287" r:id="rId33"/>
    <p:sldId id="288" r:id="rId34"/>
    <p:sldId id="289" r:id="rId35"/>
    <p:sldId id="303" r:id="rId36"/>
    <p:sldId id="291" r:id="rId37"/>
    <p:sldId id="292" r:id="rId38"/>
    <p:sldId id="293" r:id="rId39"/>
    <p:sldId id="294" r:id="rId40"/>
    <p:sldId id="295" r:id="rId41"/>
    <p:sldId id="296" r:id="rId42"/>
    <p:sldId id="297" r:id="rId4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1650" y="-84"/>
      </p:cViewPr>
      <p:guideLst>
        <p:guide orient="horz" pos="3072"/>
        <p:guide pos="409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xfrm>
            <a:off x="1143000" y="685800"/>
            <a:ext cx="4572000" cy="3429000"/>
          </a:xfrm>
          <a:prstGeom prst="rect">
            <a:avLst/>
          </a:prstGeom>
        </p:spPr>
        <p:txBody>
          <a:bodyPr/>
          <a:lstStyle/>
          <a:p>
            <a:endParaRPr/>
          </a:p>
        </p:txBody>
      </p:sp>
      <p:sp>
        <p:nvSpPr>
          <p:cNvPr id="221" name="Shape 22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endParaRPr/>
          </a:p>
        </p:txBody>
      </p:sp>
      <p:sp>
        <p:nvSpPr>
          <p:cNvPr id="232" name="Shape 232"/>
          <p:cNvSpPr>
            <a:spLocks noGrp="1"/>
          </p:cNvSpPr>
          <p:nvPr>
            <p:ph type="body" sz="quarter" idx="1"/>
          </p:nvPr>
        </p:nvSpPr>
        <p:spPr>
          <a:prstGeom prst="rect">
            <a:avLst/>
          </a:prstGeom>
        </p:spPr>
        <p:txBody>
          <a:bodyPr/>
          <a:lstStyle/>
          <a:p>
            <a:r>
              <a:t>a primeira coisa é entender o nome. a primeira parte é&gt;&gt;&gt;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noRot="1" noChangeAspect="1"/>
          </p:cNvSpPr>
          <p:nvPr>
            <p:ph type="sldImg"/>
          </p:nvPr>
        </p:nvSpPr>
        <p:spPr>
          <a:prstGeom prst="rect">
            <a:avLst/>
          </a:prstGeom>
        </p:spPr>
        <p:txBody>
          <a:bodyPr/>
          <a:lstStyle/>
          <a:p>
            <a:endParaRPr/>
          </a:p>
        </p:txBody>
      </p:sp>
      <p:sp>
        <p:nvSpPr>
          <p:cNvPr id="277" name="Shape 277"/>
          <p:cNvSpPr>
            <a:spLocks noGrp="1"/>
          </p:cNvSpPr>
          <p:nvPr>
            <p:ph type="body" sz="quarter" idx="1"/>
          </p:nvPr>
        </p:nvSpPr>
        <p:spPr>
          <a:prstGeom prst="rect">
            <a:avLst/>
          </a:prstGeom>
        </p:spPr>
        <p:txBody>
          <a:bodyPr/>
          <a:lstStyle/>
          <a:p>
            <a:endParaRPr/>
          </a:p>
          <a:p>
            <a:r>
              <a:t>&gt;&gt;&gt;preocupante </a:t>
            </a:r>
          </a:p>
          <a:p>
            <a:endParaRPr/>
          </a:p>
          <a:p>
            <a:r>
              <a:t>reflete foco em&gt;&gt;&gt;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p>
            <a:endParaRPr/>
          </a:p>
          <a:p>
            <a:r>
              <a:t>temos de focar no segundo, porque a gente não quer ser visto como&gt;&gt;&gt;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noRot="1" noChangeAspect="1"/>
          </p:cNvSpPr>
          <p:nvPr>
            <p:ph type="sldImg"/>
          </p:nvPr>
        </p:nvSpPr>
        <p:spPr>
          <a:prstGeom prst="rect">
            <a:avLst/>
          </a:prstGeom>
        </p:spPr>
        <p:txBody>
          <a:bodyPr/>
          <a:lstStyle/>
          <a:p>
            <a:endParaRPr/>
          </a:p>
        </p:txBody>
      </p:sp>
      <p:sp>
        <p:nvSpPr>
          <p:cNvPr id="286" name="Shape 286"/>
          <p:cNvSpPr>
            <a:spLocks noGrp="1"/>
          </p:cNvSpPr>
          <p:nvPr>
            <p:ph type="body" sz="quarter" idx="1"/>
          </p:nvPr>
        </p:nvSpPr>
        <p:spPr>
          <a:prstGeom prst="rect">
            <a:avLst/>
          </a:prstGeom>
        </p:spPr>
        <p:txBody>
          <a:bodyPr/>
          <a:lstStyle/>
          <a:p>
            <a:r>
              <a:t>de fato, temos que&gt;&gt;&gt;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p>
            <a:r>
              <a:t>muita gente trabalha assim, mas muita gente trabalha de forma não profissional também! </a:t>
            </a:r>
          </a:p>
          <a:p>
            <a:endParaRPr/>
          </a:p>
          <a:p>
            <a:r>
              <a:t>qual o segredo de quem trabalha assim? qual a vantagem competitiva associada? nosso objetivo aqui é entender e praticar isso…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lvl1pPr defTabSz="457200">
              <a:lnSpc>
                <a:spcPct val="125000"/>
              </a:lnSpc>
              <a:defRPr sz="3400">
                <a:latin typeface="Avenir Roman"/>
                <a:ea typeface="Avenir Roman"/>
                <a:cs typeface="Avenir Roman"/>
                <a:sym typeface="Avenir Roman"/>
              </a:defRPr>
            </a:lvl1pPr>
          </a:lstStyle>
          <a:p>
            <a:r>
              <a:t>mas, nem sempre se chega lá</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a:spLocks noGrp="1" noRot="1" noChangeAspect="1"/>
          </p:cNvSpPr>
          <p:nvPr>
            <p:ph type="sldImg"/>
          </p:nvPr>
        </p:nvSpPr>
        <p:spPr>
          <a:prstGeom prst="rect">
            <a:avLst/>
          </a:prstGeom>
        </p:spPr>
        <p:txBody>
          <a:bodyPr/>
          <a:lstStyle/>
          <a:p>
            <a:endParaRPr/>
          </a:p>
        </p:txBody>
      </p:sp>
      <p:sp>
        <p:nvSpPr>
          <p:cNvPr id="312" name="Shape 312"/>
          <p:cNvSpPr>
            <a:spLocks noGrp="1"/>
          </p:cNvSpPr>
          <p:nvPr>
            <p:ph type="body" sz="quarter" idx="1"/>
          </p:nvPr>
        </p:nvSpPr>
        <p:spPr>
          <a:prstGeom prst="rect">
            <a:avLst/>
          </a:prstGeom>
        </p:spPr>
        <p:txBody>
          <a:bodyPr/>
          <a:lstStyle>
            <a:lvl1pPr defTabSz="457200">
              <a:lnSpc>
                <a:spcPct val="125000"/>
              </a:lnSpc>
              <a:defRPr sz="3400">
                <a:latin typeface="Avenir Roman"/>
                <a:ea typeface="Avenir Roman"/>
                <a:cs typeface="Avenir Roman"/>
                <a:sym typeface="Avenir Roman"/>
              </a:defRPr>
            </a:lvl1pPr>
          </a:lstStyle>
          <a:p>
            <a:r>
              <a:t>cuidado com as estatísticas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colocar a referencia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noRot="1" noChangeAspect="1"/>
          </p:cNvSpPr>
          <p:nvPr>
            <p:ph type="sldImg"/>
          </p:nvPr>
        </p:nvSpPr>
        <p:spPr>
          <a:prstGeom prst="rect">
            <a:avLst/>
          </a:prstGeom>
        </p:spPr>
        <p:txBody>
          <a:bodyPr/>
          <a:lstStyle/>
          <a:p>
            <a:endParaRPr/>
          </a:p>
        </p:txBody>
      </p:sp>
      <p:sp>
        <p:nvSpPr>
          <p:cNvPr id="339" name="Shape 339"/>
          <p:cNvSpPr>
            <a:spLocks noGrp="1"/>
          </p:cNvSpPr>
          <p:nvPr>
            <p:ph type="body" sz="quarter" idx="1"/>
          </p:nvPr>
        </p:nvSpPr>
        <p:spPr>
          <a:prstGeom prst="rect">
            <a:avLst/>
          </a:prstGeom>
        </p:spPr>
        <p:txBody>
          <a:bodyPr/>
          <a:lstStyle>
            <a:lvl1pPr defTabSz="457200">
              <a:lnSpc>
                <a:spcPct val="125000"/>
              </a:lnSpc>
              <a:defRPr sz="3400">
                <a:latin typeface="Avenir Roman"/>
                <a:ea typeface="Avenir Roman"/>
                <a:cs typeface="Avenir Roman"/>
                <a:sym typeface="Avenir Roman"/>
              </a:defRPr>
            </a:lvl1pPr>
          </a:lstStyle>
          <a:p>
            <a:r>
              <a:t>the importance of backward compatibility, and relate it to the other definition of compatibility. the Windows 2000 sources had a copy of Windows 3.1 (in x86 assembly!) and routines for detecting legacy applications and implementing various buggy behaviors that they depended 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noRot="1" noChangeAspect="1"/>
          </p:cNvSpPr>
          <p:nvPr>
            <p:ph type="sldImg"/>
          </p:nvPr>
        </p:nvSpPr>
        <p:spPr>
          <a:prstGeom prst="rect">
            <a:avLst/>
          </a:prstGeom>
        </p:spPr>
        <p:txBody>
          <a:bodyPr/>
          <a:lstStyle/>
          <a:p>
            <a:endParaRPr/>
          </a:p>
        </p:txBody>
      </p:sp>
      <p:sp>
        <p:nvSpPr>
          <p:cNvPr id="344" name="Shape 344"/>
          <p:cNvSpPr>
            <a:spLocks noGrp="1"/>
          </p:cNvSpPr>
          <p:nvPr>
            <p:ph type="body" sz="quarter" idx="1"/>
          </p:nvPr>
        </p:nvSpPr>
        <p:spPr>
          <a:prstGeom prst="rect">
            <a:avLst/>
          </a:prstGeom>
        </p:spPr>
        <p:txBody>
          <a:bodyPr/>
          <a:lstStyle/>
          <a:p>
            <a:endParaRPr/>
          </a:p>
          <a:p>
            <a:r>
              <a:t>safety is different from reliability, is not being able to cause losses</a:t>
            </a:r>
          </a:p>
          <a:p>
            <a:endParaRPr/>
          </a:p>
          <a:p>
            <a:r>
              <a:t>lack of reliability can lead to losses too, but losses can occur even if system is reliable</a:t>
            </a:r>
          </a:p>
          <a:p>
            <a:endParaRPr/>
          </a:p>
          <a:p>
            <a:r>
              <a:t>can result from emergent behavior by composing reliable components, or even from contextual issues</a:t>
            </a:r>
          </a:p>
          <a:p>
            <a:endParaRPr/>
          </a:p>
          <a:p>
            <a:r>
              <a:t>unsafety often results from requirements issues! lack of validation issue, or even not being able to anticipate an specific situation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hape 376"/>
          <p:cNvSpPr>
            <a:spLocks noGrp="1" noRot="1" noChangeAspect="1"/>
          </p:cNvSpPr>
          <p:nvPr>
            <p:ph type="sldImg"/>
          </p:nvPr>
        </p:nvSpPr>
        <p:spPr>
          <a:prstGeom prst="rect">
            <a:avLst/>
          </a:prstGeom>
        </p:spPr>
        <p:txBody>
          <a:bodyPr/>
          <a:lstStyle/>
          <a:p>
            <a:endParaRPr/>
          </a:p>
        </p:txBody>
      </p:sp>
      <p:sp>
        <p:nvSpPr>
          <p:cNvPr id="377" name="Shape 377"/>
          <p:cNvSpPr>
            <a:spLocks noGrp="1"/>
          </p:cNvSpPr>
          <p:nvPr>
            <p:ph type="body" sz="quarter" idx="1"/>
          </p:nvPr>
        </p:nvSpPr>
        <p:spPr>
          <a:prstGeom prst="rect">
            <a:avLst/>
          </a:prstGeom>
        </p:spPr>
        <p:txBody>
          <a:bodyPr/>
          <a:lstStyle/>
          <a:p>
            <a:r>
              <a:t>caso da toyota, barragens,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r>
              <a:t>falta agora a segunda parte do nome&gt;&gt;&gt;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defTabSz="406400">
              <a:defRPr sz="1800"/>
            </a:pPr>
            <a:r>
              <a:t>nome criado por volta de 1966, por Margaret Hamilton, da NASA, software que levou o homem para a lua, “discipline of making software products” (foco em programa para uso próprio, produto não)</a:t>
            </a:r>
          </a:p>
          <a:p>
            <a:pPr defTabSz="406400">
              <a:defRPr sz="1800"/>
            </a:pPr>
            <a:endParaRPr/>
          </a:p>
          <a:p>
            <a:pPr defTabSz="406400">
              <a:defRPr sz="1800"/>
            </a:pPr>
            <a:r>
              <a:t>E por que é importante uma abordagem de engenharia para desenvolvimento de sistemas?&gt;&gt;&gt;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pPr defTabSz="406400">
              <a:defRPr sz="1800"/>
            </a:pPr>
            <a:r>
              <a:t>&gt;&gt;&gt;Primeiro…</a:t>
            </a:r>
          </a:p>
          <a:p>
            <a:pPr defTabSz="406400">
              <a:defRPr sz="1800"/>
            </a:pPr>
            <a:endParaRPr/>
          </a:p>
          <a:p>
            <a:pPr defTabSz="406400">
              <a:defRPr sz="1800"/>
            </a:pPr>
            <a:r>
              <a:t>por conta disso, para ela funcionar, precisamos de&gt;&gt;&gt;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pPr defTabSz="406400">
              <a:defRPr sz="1800"/>
            </a:pPr>
            <a:r>
              <a:t>&gt;&gt;&gt;Primeiro…</a:t>
            </a:r>
          </a:p>
          <a:p>
            <a:pPr defTabSz="406400">
              <a:defRPr sz="1800"/>
            </a:pPr>
            <a:endParaRPr/>
          </a:p>
          <a:p>
            <a:pPr defTabSz="406400">
              <a:defRPr sz="1800"/>
            </a:pPr>
            <a:r>
              <a:t>por conta disso, para ela funcionar, precisamos de&gt;&gt;&gt;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noRot="1" noChangeAspect="1"/>
          </p:cNvSpPr>
          <p:nvPr>
            <p:ph type="sldImg"/>
          </p:nvPr>
        </p:nvSpPr>
        <p:spPr>
          <a:prstGeom prst="rect">
            <a:avLst/>
          </a:prstGeom>
        </p:spPr>
        <p:txBody>
          <a:bodyPr/>
          <a:lstStyle/>
          <a:p>
            <a:endParaRPr/>
          </a:p>
        </p:txBody>
      </p:sp>
      <p:sp>
        <p:nvSpPr>
          <p:cNvPr id="255" name="Shape 255"/>
          <p:cNvSpPr>
            <a:spLocks noGrp="1"/>
          </p:cNvSpPr>
          <p:nvPr>
            <p:ph type="body" sz="quarter" idx="1"/>
          </p:nvPr>
        </p:nvSpPr>
        <p:spPr>
          <a:prstGeom prst="rect">
            <a:avLst/>
          </a:prstGeom>
        </p:spPr>
        <p:txBody>
          <a:bodyPr/>
          <a:lstStyle/>
          <a:p>
            <a:pPr defTabSz="457200">
              <a:defRPr sz="2400">
                <a:latin typeface="Helvetica"/>
                <a:ea typeface="Helvetica"/>
                <a:cs typeface="Helvetica"/>
                <a:sym typeface="Helvetica"/>
              </a:defRPr>
            </a:pPr>
            <a:r>
              <a:t>não é só questão de criar, mas como criar com qualidade e produtividade, </a:t>
            </a:r>
          </a:p>
          <a:p>
            <a:pPr defTabSz="457200">
              <a:defRPr sz="2400">
                <a:latin typeface="Helvetica"/>
                <a:ea typeface="Helvetica"/>
                <a:cs typeface="Helvetica"/>
                <a:sym typeface="Helvetica"/>
              </a:defRPr>
            </a:pPr>
            <a:r>
              <a:t>e só atingimos isso com… &gt;&gt;&gt;&gt;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a:p>
        </p:txBody>
      </p:sp>
      <p:sp>
        <p:nvSpPr>
          <p:cNvPr id="263" name="Shape 263"/>
          <p:cNvSpPr>
            <a:spLocks noGrp="1"/>
          </p:cNvSpPr>
          <p:nvPr>
            <p:ph type="body" sz="quarter" idx="1"/>
          </p:nvPr>
        </p:nvSpPr>
        <p:spPr>
          <a:prstGeom prst="rect">
            <a:avLst/>
          </a:prstGeom>
        </p:spPr>
        <p:txBody>
          <a:bodyPr/>
          <a:lstStyle/>
          <a:p>
            <a:r>
              <a:t>parte arte, parte engenharia, levantar discussão</a:t>
            </a:r>
          </a:p>
          <a:p>
            <a:endParaRPr/>
          </a:p>
          <a:p>
            <a:r>
              <a:t>para casa de cachorro, basta o pedreiro… para a outra, o engenheiro…</a:t>
            </a:r>
          </a:p>
          <a:p>
            <a:endParaRPr/>
          </a:p>
          <a:p>
            <a:r>
              <a:t>mas o profissionalismo não é uma questão de conseguir desenvolver algo grande vs pequeno&gt;&gt;&gt;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r>
              <a:t>&gt;&gt;&gt; pode-se construir algo grande com gambiarras e sem engenharia…</a:t>
            </a:r>
          </a:p>
          <a:p>
            <a:endParaRPr/>
          </a:p>
          <a:p>
            <a:r>
              <a:t>de fato&gt;&gt;&gt;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t>mas isso reflete&gt;&gt;&gt;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7" name="Image"/>
          <p:cNvSpPr>
            <a:spLocks noGrp="1"/>
          </p:cNvSpPr>
          <p:nvPr>
            <p:ph type="pic" sz="half" idx="21"/>
          </p:nvPr>
        </p:nvSpPr>
        <p:spPr>
          <a:xfrm>
            <a:off x="6946900" y="1828800"/>
            <a:ext cx="4572000" cy="6096000"/>
          </a:xfrm>
          <a:prstGeom prst="rect">
            <a:avLst/>
          </a:prstGeom>
        </p:spPr>
        <p:txBody>
          <a:bodyPr lIns="91439" tIns="45719" rIns="91439" bIns="45719" anchor="t"/>
          <a:lstStyle/>
          <a:p>
            <a:endParaRPr/>
          </a:p>
        </p:txBody>
      </p:sp>
      <p:sp>
        <p:nvSpPr>
          <p:cNvPr id="8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8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97" name="Image"/>
          <p:cNvSpPr>
            <a:spLocks noGrp="1"/>
          </p:cNvSpPr>
          <p:nvPr>
            <p:ph type="pic" sz="half" idx="21"/>
          </p:nvPr>
        </p:nvSpPr>
        <p:spPr>
          <a:xfrm>
            <a:off x="6946900" y="1828800"/>
            <a:ext cx="4572000" cy="6096000"/>
          </a:xfrm>
          <a:prstGeom prst="rect">
            <a:avLst/>
          </a:prstGeom>
          <a:effectLst>
            <a:reflection stA="50000" endPos="40000" dir="5400000" sy="-100000" algn="bl" rotWithShape="0"/>
          </a:effectLst>
        </p:spPr>
        <p:txBody>
          <a:bodyPr lIns="91439" tIns="45719" rIns="91439" bIns="45719" anchor="t"/>
          <a:lstStyle/>
          <a:p>
            <a:endParaRPr/>
          </a:p>
        </p:txBody>
      </p:sp>
      <p:sp>
        <p:nvSpPr>
          <p:cNvPr id="9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9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7200900" y="2908300"/>
            <a:ext cx="4064000" cy="5418667"/>
          </a:xfrm>
          <a:prstGeom prst="rect">
            <a:avLst/>
          </a:prstGeom>
        </p:spPr>
        <p:txBody>
          <a:bodyPr lIns="91439" tIns="45719" rIns="91439" bIns="45719" anchor="t"/>
          <a:lstStyle/>
          <a:p>
            <a:endParaRPr/>
          </a:p>
        </p:txBody>
      </p:sp>
      <p:sp>
        <p:nvSpPr>
          <p:cNvPr id="108" name="Title Text"/>
          <p:cNvSpPr txBox="1">
            <a:spLocks noGrp="1"/>
          </p:cNvSpPr>
          <p:nvPr>
            <p:ph type="title"/>
          </p:nvPr>
        </p:nvSpPr>
        <p:spPr>
          <a:prstGeom prst="rect">
            <a:avLst/>
          </a:prstGeom>
        </p:spPr>
        <p:txBody>
          <a:bodyPr/>
          <a:lstStyle/>
          <a:p>
            <a:r>
              <a:t>Title Text</a:t>
            </a:r>
          </a:p>
        </p:txBody>
      </p:sp>
      <p:sp>
        <p:nvSpPr>
          <p:cNvPr id="109"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1270000" y="254000"/>
            <a:ext cx="10477500" cy="2438400"/>
          </a:xfrm>
          <a:prstGeom prst="rect">
            <a:avLst/>
          </a:prstGeom>
        </p:spPr>
        <p:txBody>
          <a:bodyPr lIns="38100" tIns="38100" rIns="38100" bIns="38100"/>
          <a:lstStyle>
            <a:lvl1pPr algn="l">
              <a:defRPr sz="7800"/>
            </a:lvl1pPr>
          </a:lstStyle>
          <a:p>
            <a:r>
              <a:t>Title Text</a:t>
            </a:r>
          </a:p>
        </p:txBody>
      </p:sp>
      <p:sp>
        <p:nvSpPr>
          <p:cNvPr id="136"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43" name="Title Text"/>
          <p:cNvSpPr txBox="1">
            <a:spLocks noGrp="1"/>
          </p:cNvSpPr>
          <p:nvPr>
            <p:ph type="title"/>
          </p:nvPr>
        </p:nvSpPr>
        <p:spPr>
          <a:xfrm>
            <a:off x="1270000" y="1638300"/>
            <a:ext cx="10477500" cy="3302000"/>
          </a:xfrm>
          <a:prstGeom prst="rect">
            <a:avLst/>
          </a:prstGeom>
        </p:spPr>
        <p:txBody>
          <a:bodyPr lIns="38100" tIns="38100" rIns="38100" bIns="38100" anchor="b"/>
          <a:lstStyle>
            <a:lvl1pPr>
              <a:defRPr sz="7800"/>
            </a:lvl1pPr>
          </a:lstStyle>
          <a:p>
            <a:r>
              <a:t>Title Text</a:t>
            </a:r>
          </a:p>
        </p:txBody>
      </p:sp>
      <p:sp>
        <p:nvSpPr>
          <p:cNvPr id="144" name="Body Level One…"/>
          <p:cNvSpPr txBox="1">
            <a:spLocks noGrp="1"/>
          </p:cNvSpPr>
          <p:nvPr>
            <p:ph type="body" sz="quarter" idx="1"/>
          </p:nvPr>
        </p:nvSpPr>
        <p:spPr>
          <a:xfrm>
            <a:off x="1270000" y="5016500"/>
            <a:ext cx="10477500" cy="1143000"/>
          </a:xfrm>
          <a:prstGeom prst="rect">
            <a:avLst/>
          </a:prstGeom>
        </p:spPr>
        <p:txBody>
          <a:bodyPr lIns="38100" tIns="38100" rIns="38100" bIns="38100"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45"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bg>
      <p:bgPr>
        <a:solidFill>
          <a:srgbClr val="FFFFFF"/>
        </a:solidFill>
        <a:effectLst/>
      </p:bgPr>
    </p:bg>
    <p:spTree>
      <p:nvGrpSpPr>
        <p:cNvPr id="1" name=""/>
        <p:cNvGrpSpPr/>
        <p:nvPr/>
      </p:nvGrpSpPr>
      <p:grpSpPr>
        <a:xfrm>
          <a:off x="0" y="0"/>
          <a:ext cx="0" cy="0"/>
          <a:chOff x="0" y="0"/>
          <a:chExt cx="0" cy="0"/>
        </a:xfrm>
      </p:grpSpPr>
      <p:sp>
        <p:nvSpPr>
          <p:cNvPr id="152" name="Title Text"/>
          <p:cNvSpPr txBox="1">
            <a:spLocks noGrp="1"/>
          </p:cNvSpPr>
          <p:nvPr>
            <p:ph type="title"/>
          </p:nvPr>
        </p:nvSpPr>
        <p:spPr>
          <a:xfrm>
            <a:off x="975359" y="433493"/>
            <a:ext cx="11054082" cy="2492588"/>
          </a:xfrm>
          <a:prstGeom prst="rect">
            <a:avLst/>
          </a:prstGeom>
        </p:spPr>
        <p:txBody>
          <a:bodyPr lIns="65023" tIns="65023" rIns="65023" bIns="65023"/>
          <a:lstStyle>
            <a:lvl1pPr algn="l" defTabSz="914400">
              <a:defRPr sz="6200">
                <a:solidFill>
                  <a:srgbClr val="0033CC"/>
                </a:solidFill>
                <a:latin typeface="Comic Sans MS"/>
                <a:ea typeface="Comic Sans MS"/>
                <a:cs typeface="Comic Sans MS"/>
                <a:sym typeface="Comic Sans MS"/>
              </a:defRPr>
            </a:lvl1pPr>
          </a:lstStyle>
          <a:p>
            <a:r>
              <a:t>Title Text</a:t>
            </a:r>
          </a:p>
        </p:txBody>
      </p:sp>
      <p:sp>
        <p:nvSpPr>
          <p:cNvPr id="153" name="Body Level One…"/>
          <p:cNvSpPr txBox="1">
            <a:spLocks noGrp="1"/>
          </p:cNvSpPr>
          <p:nvPr>
            <p:ph type="body" idx="1"/>
          </p:nvPr>
        </p:nvSpPr>
        <p:spPr>
          <a:xfrm>
            <a:off x="975359" y="2926079"/>
            <a:ext cx="11054082" cy="6827522"/>
          </a:xfrm>
          <a:prstGeom prst="rect">
            <a:avLst/>
          </a:prstGeom>
        </p:spPr>
        <p:txBody>
          <a:bodyPr lIns="65023" tIns="65023" rIns="65023" bIns="65023" anchor="t"/>
          <a:lstStyle>
            <a:lvl1pPr marL="471487" indent="-471487" defTabSz="914400">
              <a:spcBef>
                <a:spcPts val="700"/>
              </a:spcBef>
              <a:buClr>
                <a:srgbClr val="FF3300"/>
              </a:buClr>
              <a:buSzPct val="50000"/>
              <a:buChar char="»"/>
              <a:defRPr sz="4400">
                <a:solidFill>
                  <a:srgbClr val="000000"/>
                </a:solidFill>
                <a:latin typeface="Comic Sans MS"/>
                <a:ea typeface="Comic Sans MS"/>
                <a:cs typeface="Comic Sans MS"/>
                <a:sym typeface="Comic Sans MS"/>
              </a:defRPr>
            </a:lvl1pPr>
            <a:lvl2pPr marL="906235" indent="-449035" defTabSz="914400">
              <a:spcBef>
                <a:spcPts val="700"/>
              </a:spcBef>
              <a:buClr>
                <a:srgbClr val="FF3300"/>
              </a:buClr>
              <a:buSzPct val="100000"/>
              <a:defRPr sz="4400">
                <a:solidFill>
                  <a:srgbClr val="000000"/>
                </a:solidFill>
                <a:latin typeface="Comic Sans MS"/>
                <a:ea typeface="Comic Sans MS"/>
                <a:cs typeface="Comic Sans MS"/>
                <a:sym typeface="Comic Sans MS"/>
              </a:defRPr>
            </a:lvl2pPr>
            <a:lvl3pPr marL="1333500" indent="-4191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3pPr>
            <a:lvl4pPr marL="1874520" indent="-50292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4pPr>
            <a:lvl5pPr marL="2387600" indent="-5588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5pPr>
          </a:lstStyle>
          <a:p>
            <a:r>
              <a:t>Body Level One</a:t>
            </a:r>
          </a:p>
          <a:p>
            <a:pPr lvl="1"/>
            <a:r>
              <a:t>Body Level Two</a:t>
            </a:r>
          </a:p>
          <a:p>
            <a:pPr lvl="2"/>
            <a:r>
              <a:t>Body Level Three</a:t>
            </a:r>
          </a:p>
          <a:p>
            <a:pPr lvl="3"/>
            <a:r>
              <a:t>Body Level Four</a:t>
            </a:r>
          </a:p>
          <a:p>
            <a:pPr lvl="4"/>
            <a:r>
              <a:t>Body Level Five</a:t>
            </a:r>
          </a:p>
        </p:txBody>
      </p:sp>
      <p:sp>
        <p:nvSpPr>
          <p:cNvPr id="154" name="Slide Number"/>
          <p:cNvSpPr txBox="1">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solidFill>
                  <a:srgbClr val="000000"/>
                </a:solidFill>
                <a:latin typeface="Times New Roman"/>
                <a:ea typeface="Times New Roman"/>
                <a:cs typeface="Times New Roman"/>
                <a:sym typeface="Times New Roman"/>
              </a:defRPr>
            </a:lvl1pPr>
          </a:lstStyle>
          <a:p>
            <a:fld id="{86CB4B4D-7CA3-9044-876B-883B54F8677D}" type="slidenum">
              <a:rPr/>
              <a:pPr/>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61" name="Title Text"/>
          <p:cNvSpPr txBox="1">
            <a:spLocks noGrp="1"/>
          </p:cNvSpPr>
          <p:nvPr>
            <p:ph type="title"/>
          </p:nvPr>
        </p:nvSpPr>
        <p:spPr>
          <a:xfrm>
            <a:off x="952500" y="254000"/>
            <a:ext cx="11099800" cy="2159000"/>
          </a:xfrm>
          <a:prstGeom prst="rect">
            <a:avLst/>
          </a:prstGeom>
        </p:spPr>
        <p:txBody>
          <a:bodyPr>
            <a:normAutofit/>
          </a:bodyPr>
          <a:lstStyle>
            <a:lvl1pPr>
              <a:defRPr sz="8000"/>
            </a:lvl1pPr>
          </a:lstStyle>
          <a:p>
            <a:r>
              <a:t>Title Text</a:t>
            </a:r>
          </a:p>
        </p:txBody>
      </p:sp>
      <p:sp>
        <p:nvSpPr>
          <p:cNvPr id="162"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r>
              <a:t>Body Level One</a:t>
            </a:r>
          </a:p>
          <a:p>
            <a:pPr lvl="1"/>
            <a:r>
              <a:t>Body Level Two</a:t>
            </a:r>
          </a:p>
          <a:p>
            <a:pPr lvl="2"/>
            <a:r>
              <a:t>Body Level Three</a:t>
            </a:r>
          </a:p>
          <a:p>
            <a:pPr lvl="3"/>
            <a:r>
              <a:t>Body Level Four</a:t>
            </a:r>
          </a:p>
          <a:p>
            <a:pPr lvl="4"/>
            <a:r>
              <a:t>Body Level Five</a:t>
            </a:r>
          </a:p>
        </p:txBody>
      </p:sp>
      <p:sp>
        <p:nvSpPr>
          <p:cNvPr id="163"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952500" y="254000"/>
            <a:ext cx="11099800" cy="2159000"/>
          </a:xfrm>
          <a:prstGeom prst="rect">
            <a:avLst/>
          </a:prstGeom>
        </p:spPr>
        <p:txBody>
          <a:bodyPr>
            <a:normAutofit/>
          </a:bodyPr>
          <a:lstStyle>
            <a:lvl1pPr>
              <a:defRPr sz="8000">
                <a:latin typeface="Helvetica Light"/>
                <a:ea typeface="Helvetica Light"/>
                <a:cs typeface="Helvetica Light"/>
                <a:sym typeface="Helvetica Light"/>
              </a:defRPr>
            </a:lvl1pPr>
          </a:lstStyle>
          <a:p>
            <a:r>
              <a:t>Title Text</a:t>
            </a:r>
          </a:p>
        </p:txBody>
      </p:sp>
      <p:sp>
        <p:nvSpPr>
          <p:cNvPr id="171"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78" name="Title Text"/>
          <p:cNvSpPr txBox="1">
            <a:spLocks noGrp="1"/>
          </p:cNvSpPr>
          <p:nvPr>
            <p:ph type="title"/>
          </p:nvPr>
        </p:nvSpPr>
        <p:spPr>
          <a:xfrm>
            <a:off x="952500" y="254000"/>
            <a:ext cx="11099800" cy="2159000"/>
          </a:xfrm>
          <a:prstGeom prst="rect">
            <a:avLst/>
          </a:prstGeom>
        </p:spPr>
        <p:txBody>
          <a:bodyPr>
            <a:normAutofit/>
          </a:bodyPr>
          <a:lstStyle>
            <a:lvl1pPr>
              <a:defRPr sz="8000"/>
            </a:lvl1pPr>
          </a:lstStyle>
          <a:p>
            <a:r>
              <a:t>Title Text</a:t>
            </a:r>
          </a:p>
        </p:txBody>
      </p:sp>
      <p:sp>
        <p:nvSpPr>
          <p:cNvPr id="179"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7" name="Title Text"/>
          <p:cNvSpPr txBox="1">
            <a:spLocks noGrp="1"/>
          </p:cNvSpPr>
          <p:nvPr>
            <p:ph type="title"/>
          </p:nvPr>
        </p:nvSpPr>
        <p:spPr>
          <a:xfrm>
            <a:off x="952500" y="254000"/>
            <a:ext cx="11099800" cy="2159000"/>
          </a:xfrm>
          <a:prstGeom prst="rect">
            <a:avLst/>
          </a:prstGeom>
        </p:spPr>
        <p:txBody>
          <a:bodyPr>
            <a:normAutofit/>
          </a:bodyPr>
          <a:lstStyle>
            <a:lvl1pPr>
              <a:defRPr sz="8000">
                <a:latin typeface="Helvetica Light"/>
                <a:ea typeface="Helvetica Light"/>
                <a:cs typeface="Helvetica Light"/>
                <a:sym typeface="Helvetica Light"/>
              </a:defRPr>
            </a:lvl1pPr>
          </a:lstStyle>
          <a:p>
            <a:r>
              <a:t>Title Text</a:t>
            </a:r>
          </a:p>
        </p:txBody>
      </p:sp>
      <p:sp>
        <p:nvSpPr>
          <p:cNvPr id="188"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atin typeface="Helvetica Light"/>
                <a:ea typeface="Helvetica Light"/>
                <a:cs typeface="Helvetica Light"/>
                <a:sym typeface="Helvetica Light"/>
              </a:defRPr>
            </a:lvl1pPr>
            <a:lvl2pPr marL="889000" indent="-444500">
              <a:spcBef>
                <a:spcPts val="4200"/>
              </a:spcBef>
              <a:buSzPct val="75000"/>
              <a:defRPr sz="3800">
                <a:latin typeface="Helvetica Light"/>
                <a:ea typeface="Helvetica Light"/>
                <a:cs typeface="Helvetica Light"/>
                <a:sym typeface="Helvetica Light"/>
              </a:defRPr>
            </a:lvl2pPr>
            <a:lvl3pPr marL="1333500" indent="-444500">
              <a:spcBef>
                <a:spcPts val="4200"/>
              </a:spcBef>
              <a:buSzPct val="75000"/>
              <a:defRPr sz="3800">
                <a:latin typeface="Helvetica Light"/>
                <a:ea typeface="Helvetica Light"/>
                <a:cs typeface="Helvetica Light"/>
                <a:sym typeface="Helvetica Light"/>
              </a:defRPr>
            </a:lvl3pPr>
            <a:lvl4pPr marL="1778000" indent="-444500">
              <a:spcBef>
                <a:spcPts val="4200"/>
              </a:spcBef>
              <a:buSzPct val="75000"/>
              <a:defRPr sz="3800">
                <a:latin typeface="Helvetica Light"/>
                <a:ea typeface="Helvetica Light"/>
                <a:cs typeface="Helvetica Light"/>
                <a:sym typeface="Helvetica Light"/>
              </a:defRPr>
            </a:lvl4pPr>
            <a:lvl5pPr marL="2222500" indent="-444500">
              <a:spcBef>
                <a:spcPts val="4200"/>
              </a:spcBef>
              <a:buSzPct val="75000"/>
              <a:defRPr sz="3800">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96" name="Title Text"/>
          <p:cNvSpPr txBox="1">
            <a:spLocks noGrp="1"/>
          </p:cNvSpPr>
          <p:nvPr>
            <p:ph type="title"/>
          </p:nvPr>
        </p:nvSpPr>
        <p:spPr>
          <a:xfrm>
            <a:off x="1264355" y="252870"/>
            <a:ext cx="10476090" cy="2438401"/>
          </a:xfrm>
          <a:prstGeom prst="rect">
            <a:avLst/>
          </a:prstGeom>
        </p:spPr>
        <p:txBody>
          <a:bodyPr lIns="54186" tIns="54186" rIns="54186" bIns="54186"/>
          <a:lstStyle>
            <a:lvl1pPr algn="l" defTabSz="406400">
              <a:defRPr sz="7800"/>
            </a:lvl1pPr>
          </a:lstStyle>
          <a:p>
            <a:r>
              <a:t>Title Text</a:t>
            </a:r>
          </a:p>
        </p:txBody>
      </p:sp>
      <p:sp>
        <p:nvSpPr>
          <p:cNvPr id="197" name="Slide Number"/>
          <p:cNvSpPr txBox="1">
            <a:spLocks noGrp="1"/>
          </p:cNvSpPr>
          <p:nvPr>
            <p:ph type="sldNum" sz="quarter" idx="2"/>
          </p:nvPr>
        </p:nvSpPr>
        <p:spPr>
          <a:xfrm>
            <a:off x="6331232" y="9283982"/>
            <a:ext cx="324274" cy="349674"/>
          </a:xfrm>
          <a:prstGeom prst="rect">
            <a:avLst/>
          </a:prstGeom>
        </p:spPr>
        <p:txBody>
          <a:bodyPr lIns="54186" tIns="54186" rIns="54186" bIns="54186"/>
          <a:lstStyle>
            <a:lvl1pPr defTabSz="406400">
              <a:defRPr sz="1600"/>
            </a:lvl1pPr>
          </a:lstStyle>
          <a:p>
            <a:fld id="{86CB4B4D-7CA3-9044-876B-883B54F8677D}" type="slidenum">
              <a:rPr/>
              <a:pPr/>
              <a:t>‹nº›</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204" name="Title Text"/>
          <p:cNvSpPr txBox="1">
            <a:spLocks noGrp="1"/>
          </p:cNvSpPr>
          <p:nvPr>
            <p:ph type="title"/>
          </p:nvPr>
        </p:nvSpPr>
        <p:spPr>
          <a:xfrm>
            <a:off x="1270000" y="1638300"/>
            <a:ext cx="10464800" cy="3302000"/>
          </a:xfrm>
          <a:prstGeom prst="rect">
            <a:avLst/>
          </a:prstGeom>
        </p:spPr>
        <p:txBody>
          <a:bodyPr anchor="b">
            <a:normAutofit/>
          </a:bodyPr>
          <a:lstStyle>
            <a:lvl1pPr>
              <a:defRPr sz="8200"/>
            </a:lvl1pPr>
          </a:lstStyle>
          <a:p>
            <a:r>
              <a:t>Title Text</a:t>
            </a:r>
          </a:p>
        </p:txBody>
      </p:sp>
      <p:sp>
        <p:nvSpPr>
          <p:cNvPr id="205" name="Slide Number"/>
          <p:cNvSpPr txBox="1">
            <a:spLocks noGrp="1"/>
          </p:cNvSpPr>
          <p:nvPr>
            <p:ph type="sldNum" sz="quarter" idx="2"/>
          </p:nvPr>
        </p:nvSpPr>
        <p:spPr>
          <a:xfrm>
            <a:off x="6343650" y="9283700"/>
            <a:ext cx="317500" cy="342900"/>
          </a:xfrm>
          <a:prstGeom prst="rect">
            <a:avLst/>
          </a:prstGeom>
        </p:spPr>
        <p:txBody>
          <a:bodyPr>
            <a:normAutofit/>
          </a:bodyPr>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Master #16">
    <p:spTree>
      <p:nvGrpSpPr>
        <p:cNvPr id="1" name=""/>
        <p:cNvGrpSpPr/>
        <p:nvPr/>
      </p:nvGrpSpPr>
      <p:grpSpPr>
        <a:xfrm>
          <a:off x="0" y="0"/>
          <a:ext cx="0" cy="0"/>
          <a:chOff x="0" y="0"/>
          <a:chExt cx="0" cy="0"/>
        </a:xfrm>
      </p:grpSpPr>
      <p:sp>
        <p:nvSpPr>
          <p:cNvPr id="212" name="Title Text"/>
          <p:cNvSpPr txBox="1">
            <a:spLocks noGrp="1"/>
          </p:cNvSpPr>
          <p:nvPr>
            <p:ph type="title"/>
          </p:nvPr>
        </p:nvSpPr>
        <p:spPr>
          <a:prstGeom prst="rect">
            <a:avLst/>
          </a:prstGeom>
        </p:spPr>
        <p:txBody>
          <a:bodyPr>
            <a:normAutofit/>
          </a:bodyPr>
          <a:lstStyle>
            <a:lvl1pPr>
              <a:defRPr sz="8200"/>
            </a:lvl1pPr>
          </a:lstStyle>
          <a:p>
            <a:r>
              <a:t>Title Text</a:t>
            </a:r>
          </a:p>
        </p:txBody>
      </p:sp>
      <p:sp>
        <p:nvSpPr>
          <p:cNvPr id="213" name="Body Level One…"/>
          <p:cNvSpPr txBox="1">
            <a:spLocks noGrp="1"/>
          </p:cNvSpPr>
          <p:nvPr>
            <p:ph type="body" idx="1"/>
          </p:nvPr>
        </p:nvSpPr>
        <p:spPr>
          <a:xfrm>
            <a:off x="1270000" y="2768600"/>
            <a:ext cx="10464800" cy="5715000"/>
          </a:xfrm>
          <a:prstGeom prst="rect">
            <a:avLst/>
          </a:prstGeom>
        </p:spPr>
        <p:txBody>
          <a:bodyPr>
            <a:normAutofit/>
          </a:bodyPr>
          <a:lstStyle>
            <a:lvl1pPr>
              <a:spcBef>
                <a:spcPts val="2500"/>
              </a:spcBef>
              <a:defRPr sz="4000"/>
            </a:lvl1pPr>
            <a:lvl2pPr>
              <a:spcBef>
                <a:spcPts val="2500"/>
              </a:spcBef>
              <a:defRPr sz="4000"/>
            </a:lvl2pPr>
            <a:lvl3pPr>
              <a:spcBef>
                <a:spcPts val="2500"/>
              </a:spcBef>
              <a:defRPr sz="4000"/>
            </a:lvl3pPr>
            <a:lvl4pPr>
              <a:spcBef>
                <a:spcPts val="2500"/>
              </a:spcBef>
              <a:defRPr sz="4000"/>
            </a:lvl4pPr>
            <a:lvl5pPr>
              <a:spcBef>
                <a:spcPts val="2500"/>
              </a:spcBef>
              <a:defRPr sz="4000"/>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xfrm>
            <a:off x="6343650" y="9283700"/>
            <a:ext cx="317500" cy="342900"/>
          </a:xfrm>
          <a:prstGeom prst="rect">
            <a:avLst/>
          </a:prstGeom>
        </p:spPr>
        <p:txBody>
          <a:bodyPr>
            <a:normAutofit/>
          </a:bodyPr>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Title Text"/>
          <p:cNvSpPr txBox="1">
            <a:spLocks noGrp="1"/>
          </p:cNvSpPr>
          <p:nvPr>
            <p:ph type="title"/>
          </p:nvPr>
        </p:nvSpPr>
        <p:spPr>
          <a:prstGeom prst="rect">
            <a:avLst/>
          </a:prstGeom>
        </p:spPr>
        <p:txBody>
          <a:bodyPr/>
          <a:lstStyle/>
          <a:p>
            <a:r>
              <a:t>Title Text</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270000" y="2971800"/>
            <a:ext cx="10464800" cy="3810000"/>
          </a:xfrm>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9" name="Image"/>
          <p:cNvSpPr>
            <a:spLocks noGrp="1"/>
          </p:cNvSpPr>
          <p:nvPr>
            <p:ph type="pic" sz="half" idx="21"/>
          </p:nvPr>
        </p:nvSpPr>
        <p:spPr>
          <a:xfrm>
            <a:off x="3454400" y="1803400"/>
            <a:ext cx="6096000" cy="4572000"/>
          </a:xfrm>
          <a:prstGeom prst="rect">
            <a:avLst/>
          </a:prstGeom>
        </p:spPr>
        <p:txBody>
          <a:bodyPr lIns="91439" tIns="45719" rIns="91439" bIns="45719" anchor="t"/>
          <a:lstStyle/>
          <a:p>
            <a:endParaRPr/>
          </a:p>
        </p:txBody>
      </p:sp>
      <p:sp>
        <p:nvSpPr>
          <p:cNvPr id="70"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78" name="Image"/>
          <p:cNvSpPr>
            <a:spLocks noGrp="1"/>
          </p:cNvSpPr>
          <p:nvPr>
            <p:ph type="pic" sz="half" idx="21"/>
          </p:nvPr>
        </p:nvSpPr>
        <p:spPr>
          <a:xfrm>
            <a:off x="3454400" y="1803400"/>
            <a:ext cx="6096000" cy="4572000"/>
          </a:xfrm>
          <a:prstGeom prst="rect">
            <a:avLst/>
          </a:prstGeom>
          <a:effectLst>
            <a:reflection stA="50000" endPos="40000" dir="5400000" sy="-100000" algn="bl" rotWithShape="0"/>
          </a:effectLst>
        </p:spPr>
        <p:txBody>
          <a:bodyPr lIns="91439" tIns="45719" rIns="91439" bIns="45719" anchor="t"/>
          <a:lstStyle/>
          <a:p>
            <a:endParaRPr/>
          </a:p>
        </p:txBody>
      </p:sp>
      <p:sp>
        <p:nvSpPr>
          <p:cNvPr id="79"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Title Text</a:t>
            </a:r>
          </a:p>
        </p:txBody>
      </p:sp>
      <p:sp>
        <p:nvSpPr>
          <p:cNvPr id="4" name="Slide Number"/>
          <p:cNvSpPr txBox="1">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solidFill>
                  <a:srgbClr val="FFFFFF"/>
                </a:solidFill>
                <a:latin typeface="+mn-lt"/>
                <a:ea typeface="+mn-ea"/>
                <a:cs typeface="+mn-cs"/>
                <a:sym typeface="Gill Sans"/>
              </a:defRPr>
            </a:lvl1pPr>
          </a:lstStyle>
          <a:p>
            <a:fld id="{86CB4B4D-7CA3-9044-876B-883B54F8677D}" type="slidenum">
              <a:rPr/>
              <a:pPr/>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spd="med"/>
  <p:txStyles>
    <p:titleStyle>
      <a:lvl1pPr marL="0" marR="0" indent="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Alan_Kay"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l.acm.org/citation.cfm?id=3203100"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doi.acm.org/10.1145/3041765.3041769"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hyperlink" Target="http://www.saasbook.info/" TargetMode="External"/><Relationship Id="rId2" Type="http://schemas.openxmlformats.org/officeDocument/2006/relationships/hyperlink" Target="http://mel-meow.com/uma-longa-noite-aprendendo/" TargetMode="External"/><Relationship Id="rId1" Type="http://schemas.openxmlformats.org/officeDocument/2006/relationships/slideLayout" Target="../slideLayouts/slideLayout2.xml"/><Relationship Id="rId5" Type="http://schemas.openxmlformats.org/officeDocument/2006/relationships/hyperlink" Target="https://www.youtube.com/watch?v=F01JmJGJ9n8&amp;feature=youtu.be" TargetMode="External"/><Relationship Id="rId4" Type="http://schemas.openxmlformats.org/officeDocument/2006/relationships/hyperlink" Target="http://www.acm.org/about/se-cod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scientificamerican.com/article.cfm?id=softwares-dirty-little-secret" TargetMode="External"/><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hyperlink" Target="http://www.scientificamerican.com/article.cfm?id=softwares-dirty-little-secret"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ilviarangel.wix.com/fotografa" TargetMode="External"/><Relationship Id="rId5" Type="http://schemas.openxmlformats.org/officeDocument/2006/relationships/image" Target="../media/image3.tiff"/><Relationship Id="rId4" Type="http://schemas.openxmlformats.org/officeDocument/2006/relationships/hyperlink" Target="http://www.home-dzine.co.za/diy/diy-doghouse.ht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transmissionsmedia.com/the-inexplicable-precision-in-the-construction-of-the-great-pyramid-at-giz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oftware and systems engineering"/>
          <p:cNvSpPr txBox="1">
            <a:spLocks noGrp="1"/>
          </p:cNvSpPr>
          <p:nvPr>
            <p:ph type="ctrTitle"/>
          </p:nvPr>
        </p:nvSpPr>
        <p:spPr>
          <a:prstGeom prst="rect">
            <a:avLst/>
          </a:prstGeom>
        </p:spPr>
        <p:txBody>
          <a:bodyPr>
            <a:normAutofit/>
          </a:bodyPr>
          <a:lstStyle/>
          <a:p>
            <a:r>
              <a:t>Software </a:t>
            </a:r>
            <a:r>
              <a:rPr/>
              <a:t>and </a:t>
            </a:r>
            <a:r>
              <a:rPr lang="en-US" dirty="0" smtClean="0"/>
              <a:t>S</a:t>
            </a:r>
            <a:r>
              <a:rPr smtClean="0"/>
              <a:t>ystems </a:t>
            </a:r>
            <a:r>
              <a:rPr lang="en-US" dirty="0" smtClean="0"/>
              <a:t>E</a:t>
            </a:r>
            <a:r>
              <a:rPr smtClean="0"/>
              <a:t>ngineering</a:t>
            </a:r>
            <a:endParaRPr/>
          </a:p>
        </p:txBody>
      </p:sp>
      <p:sp>
        <p:nvSpPr>
          <p:cNvPr id="227" name="Paulo Borba…"/>
          <p:cNvSpPr txBox="1">
            <a:spLocks noGrp="1"/>
          </p:cNvSpPr>
          <p:nvPr>
            <p:ph type="subTitle" sz="quarter" idx="1"/>
          </p:nvPr>
        </p:nvSpPr>
        <p:spPr>
          <a:xfrm>
            <a:off x="1215988" y="5591180"/>
            <a:ext cx="10464800" cy="1816100"/>
          </a:xfrm>
          <a:prstGeom prst="rect">
            <a:avLst/>
          </a:prstGeom>
        </p:spPr>
        <p:txBody>
          <a:bodyPr/>
          <a:lstStyle/>
          <a:p>
            <a:r>
              <a:rPr lang="en-US" dirty="0" smtClean="0"/>
              <a:t>Marcelo </a:t>
            </a:r>
            <a:r>
              <a:rPr lang="en-US" dirty="0" err="1" smtClean="0"/>
              <a:t>d’Amorim</a:t>
            </a:r>
            <a:endParaRPr/>
          </a:p>
          <a:p>
            <a:r>
              <a:t>Federal University of Pernambuco</a:t>
            </a:r>
          </a:p>
        </p:txBody>
      </p:sp>
      <p:sp>
        <p:nvSpPr>
          <p:cNvPr id="228"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lang="en-US" u="sng" dirty="0" smtClean="0">
                <a:hlinkClick r:id="rId2"/>
              </a:rPr>
              <a:t>www.cin.ufpe.br/~damorim</a:t>
            </a:r>
            <a:endParaRPr u="sng">
              <a:hlinkClick r:id="rId2"/>
            </a:endParaRPr>
          </a:p>
        </p:txBody>
      </p:sp>
      <p:sp>
        <p:nvSpPr>
          <p:cNvPr id="5" name="CaixaDeTexto 4"/>
          <p:cNvSpPr txBox="1"/>
          <p:nvPr/>
        </p:nvSpPr>
        <p:spPr>
          <a:xfrm>
            <a:off x="72980" y="19016"/>
            <a:ext cx="768319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Slides based on the material published by Paulo </a:t>
            </a:r>
            <a:r>
              <a:rPr kumimoji="0" lang="en-US" sz="1200" b="0" i="0" u="none" strike="noStrike" cap="none" spc="0" normalizeH="0" baseline="0" dirty="0" err="1" smtClean="0">
                <a:ln>
                  <a:noFill/>
                </a:ln>
                <a:solidFill>
                  <a:srgbClr val="FFFFFF"/>
                </a:solidFill>
                <a:effectLst/>
                <a:uFillTx/>
                <a:latin typeface="+mn-lt"/>
                <a:ea typeface="Helvetica"/>
                <a:cs typeface="Helvetica"/>
                <a:sym typeface="Helvetica"/>
              </a:rPr>
              <a:t>Borba</a:t>
            </a: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(phmb@cin.ufpe.br) under </a:t>
            </a:r>
            <a:r>
              <a:rPr kumimoji="0" lang="en-US" sz="1200" b="0" i="0" u="none" strike="noStrike" cap="none" spc="0" normalizeH="0" baseline="0" dirty="0" smtClean="0">
                <a:ln>
                  <a:noFill/>
                </a:ln>
                <a:solidFill>
                  <a:srgbClr val="FFFFFF"/>
                </a:solidFill>
                <a:effectLst/>
                <a:uFillTx/>
                <a:latin typeface="Helvetica"/>
                <a:ea typeface="Helvetica"/>
                <a:cs typeface="Helvetica"/>
                <a:sym typeface="Helvetica"/>
              </a:rPr>
              <a:t>Creative</a:t>
            </a:r>
            <a:r>
              <a:rPr kumimoji="0" lang="en-US" sz="1200" b="0" i="0" u="none" strike="noStrike" cap="none" spc="0" normalizeH="0" dirty="0" smtClean="0">
                <a:ln>
                  <a:noFill/>
                </a:ln>
                <a:solidFill>
                  <a:srgbClr val="FFFFFF"/>
                </a:solidFill>
                <a:effectLst/>
                <a:uFillTx/>
                <a:latin typeface="Helvetica"/>
                <a:ea typeface="Helvetica"/>
                <a:cs typeface="Helvetica"/>
                <a:sym typeface="Helvetica"/>
              </a:rPr>
              <a:t> Commons license</a:t>
            </a:r>
            <a:endParaRPr kumimoji="0" lang="pt-BR" sz="1200" b="0" i="0" u="none" strike="noStrike" cap="none" spc="0" normalizeH="0" baseline="0" dirty="0">
              <a:ln>
                <a:noFill/>
              </a:ln>
              <a:solidFill>
                <a:srgbClr val="FFFFFF"/>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Most software today is very much like an Egyptian pyramid with millions of bricks piled on top of each other, with no structural integrity, but just done by brute force and thousands of slaves.…"/>
          <p:cNvSpPr txBox="1">
            <a:spLocks noGrp="1"/>
          </p:cNvSpPr>
          <p:nvPr>
            <p:ph type="title"/>
          </p:nvPr>
        </p:nvSpPr>
        <p:spPr>
          <a:xfrm>
            <a:off x="1104900" y="754409"/>
            <a:ext cx="10445949" cy="8244782"/>
          </a:xfrm>
          <a:prstGeom prst="rect">
            <a:avLst/>
          </a:prstGeom>
        </p:spPr>
        <p:txBody>
          <a:bodyPr/>
          <a:lstStyle/>
          <a:p>
            <a:pPr>
              <a:defRPr sz="6000"/>
            </a:pPr>
            <a:r>
              <a:t>Most software today is very much like an Egyptian pyramid with millions of bricks piled on top of each other, with no structural integrity, but just done by brute force and thousands of slaves.</a:t>
            </a:r>
          </a:p>
          <a:p>
            <a:pPr algn="r">
              <a:defRPr sz="4400"/>
            </a:pPr>
            <a:r>
              <a:t>Alan Kay</a:t>
            </a:r>
          </a:p>
          <a:p>
            <a:pPr algn="r">
              <a:defRPr sz="2200"/>
            </a:pPr>
            <a:r>
              <a:rPr u="sng">
                <a:hlinkClick r:id="rId3"/>
              </a:rPr>
              <a:t>http://en.wikipedia.org/wiki/Alan_Kay</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 name="Screen Shot 2019-02-13 at 11.39.57.png" descr="Screen Shot 2019-02-13 at 11.39.57.png"/>
          <p:cNvPicPr>
            <a:picLocks noChangeAspect="1"/>
          </p:cNvPicPr>
          <p:nvPr/>
        </p:nvPicPr>
        <p:blipFill>
          <a:blip r:embed="rId3">
            <a:extLst/>
          </a:blip>
          <a:stretch>
            <a:fillRect/>
          </a:stretch>
        </p:blipFill>
        <p:spPr>
          <a:xfrm>
            <a:off x="337059" y="3769841"/>
            <a:ext cx="12330682" cy="221391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focus…"/>
          <p:cNvSpPr txBox="1">
            <a:spLocks noGrp="1"/>
          </p:cNvSpPr>
          <p:nvPr>
            <p:ph type="title"/>
          </p:nvPr>
        </p:nvSpPr>
        <p:spPr>
          <a:xfrm>
            <a:off x="1270000" y="2199430"/>
            <a:ext cx="10464800" cy="5354740"/>
          </a:xfrm>
          <a:prstGeom prst="rect">
            <a:avLst/>
          </a:prstGeom>
        </p:spPr>
        <p:txBody>
          <a:bodyPr/>
          <a:lstStyle/>
          <a:p>
            <a:r>
              <a:t>focus </a:t>
            </a:r>
          </a:p>
          <a:p>
            <a:r>
              <a:t>on how to do it?</a:t>
            </a:r>
          </a:p>
          <a:p>
            <a:r>
              <a:t>vs</a:t>
            </a:r>
          </a:p>
          <a:p>
            <a:r>
              <a:t>on how to do it </a:t>
            </a:r>
            <a:r>
              <a:rPr>
                <a:solidFill>
                  <a:srgbClr val="FEFB27"/>
                </a:solidFill>
              </a:rPr>
              <a:t>right</a:t>
            </a:r>
            <a:r>
              <a:t>?</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ould we be concerned that we might be viewed as an over- paid, over-privileged elite that does not care enough about the damage that our work can cause?"/>
          <p:cNvSpPr txBox="1">
            <a:spLocks noGrp="1"/>
          </p:cNvSpPr>
          <p:nvPr>
            <p:ph type="title"/>
          </p:nvPr>
        </p:nvSpPr>
        <p:spPr>
          <a:xfrm>
            <a:off x="1270000" y="1996734"/>
            <a:ext cx="10464800" cy="5760132"/>
          </a:xfrm>
          <a:prstGeom prst="rect">
            <a:avLst/>
          </a:prstGeom>
        </p:spPr>
        <p:txBody>
          <a:bodyPr/>
          <a:lstStyle/>
          <a:p>
            <a:pPr>
              <a:defRPr sz="6200"/>
            </a:pPr>
            <a:r>
              <a:t>Should we be concerned that we might be viewed as </a:t>
            </a:r>
            <a:r>
              <a:rPr/>
              <a:t>an </a:t>
            </a:r>
            <a:r>
              <a:rPr smtClean="0"/>
              <a:t>over-paid</a:t>
            </a:r>
            <a:r>
              <a:t>, over-privileged </a:t>
            </a:r>
            <a:r>
              <a:rPr>
                <a:solidFill>
                  <a:srgbClr val="FEFB27"/>
                </a:solidFill>
              </a:rPr>
              <a:t>elite</a:t>
            </a:r>
            <a:r>
              <a:t> that </a:t>
            </a:r>
            <a:r>
              <a:rPr>
                <a:solidFill>
                  <a:srgbClr val="FEFB27"/>
                </a:solidFill>
              </a:rPr>
              <a:t>does not care</a:t>
            </a:r>
            <a:r>
              <a:t> enough about the </a:t>
            </a:r>
            <a:r>
              <a:rPr>
                <a:solidFill>
                  <a:srgbClr val="FEFB27"/>
                </a:solidFill>
              </a:rPr>
              <a:t>damage</a:t>
            </a:r>
            <a:r>
              <a:t> that our work can cause?</a:t>
            </a:r>
          </a:p>
        </p:txBody>
      </p:sp>
      <p:sp>
        <p:nvSpPr>
          <p:cNvPr id="284" name="Be Gracious. Leon J. Osterweil.…"/>
          <p:cNvSpPr txBox="1"/>
          <p:nvPr/>
        </p:nvSpPr>
        <p:spPr>
          <a:xfrm>
            <a:off x="7239147" y="7757207"/>
            <a:ext cx="5497811" cy="95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spcBef>
                <a:spcPts val="800"/>
              </a:spcBef>
              <a:defRPr sz="2900">
                <a:solidFill>
                  <a:srgbClr val="FFFFFF"/>
                </a:solidFill>
              </a:defRPr>
            </a:pPr>
            <a:r>
              <a:t>Be Gracious. Leon J. Osterweil. </a:t>
            </a:r>
          </a:p>
          <a:p>
            <a:pPr>
              <a:defRPr sz="2000">
                <a:solidFill>
                  <a:srgbClr val="FFFFFF"/>
                </a:solidFill>
              </a:defRPr>
            </a:pPr>
            <a:r>
              <a:rPr u="sng">
                <a:hlinkClick r:id="rId3"/>
              </a:rPr>
              <a:t>https://dl.acm.org/citation.cfm?id=3203100</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Ultimately, we need to assure ourselves and our society that our software has been made as sound and robust as feasible so that failures are not attributable to our own carelessness, recklessness, or laziness."/>
          <p:cNvSpPr txBox="1">
            <a:spLocks noGrp="1"/>
          </p:cNvSpPr>
          <p:nvPr>
            <p:ph type="title"/>
          </p:nvPr>
        </p:nvSpPr>
        <p:spPr>
          <a:xfrm>
            <a:off x="1270000" y="2330142"/>
            <a:ext cx="10464800" cy="5093316"/>
          </a:xfrm>
          <a:prstGeom prst="rect">
            <a:avLst/>
          </a:prstGeom>
        </p:spPr>
        <p:txBody>
          <a:bodyPr/>
          <a:lstStyle/>
          <a:p>
            <a:pPr>
              <a:defRPr sz="5300"/>
            </a:pPr>
            <a:r>
              <a:t>Ultimately, we need to assure ourselves and our society that our software has been made </a:t>
            </a:r>
            <a:r>
              <a:rPr>
                <a:solidFill>
                  <a:srgbClr val="FEFB27"/>
                </a:solidFill>
              </a:rPr>
              <a:t>as sound and robust as feasible</a:t>
            </a:r>
            <a:r>
              <a:t> so that failures are not attributable to our own carelessness, recklessness, or laziness.</a:t>
            </a:r>
          </a:p>
        </p:txBody>
      </p:sp>
      <p:sp>
        <p:nvSpPr>
          <p:cNvPr id="289" name="Your Software Dwells in the House of Tomorrow, Too.…"/>
          <p:cNvSpPr txBox="1"/>
          <p:nvPr/>
        </p:nvSpPr>
        <p:spPr>
          <a:xfrm>
            <a:off x="6204909" y="7839094"/>
            <a:ext cx="6834089" cy="1219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spcBef>
                <a:spcPts val="700"/>
              </a:spcBef>
              <a:defRPr sz="2200">
                <a:solidFill>
                  <a:srgbClr val="FFFFFF"/>
                </a:solidFill>
              </a:defRPr>
            </a:pPr>
            <a:r>
              <a:t>Your Software Dwells in the House of Tomorrow, Too. </a:t>
            </a:r>
          </a:p>
          <a:p>
            <a:pPr>
              <a:spcBef>
                <a:spcPts val="700"/>
              </a:spcBef>
              <a:defRPr sz="2200">
                <a:solidFill>
                  <a:srgbClr val="FFFFFF"/>
                </a:solidFill>
              </a:defRPr>
            </a:pPr>
            <a:r>
              <a:t>Leon J. Osterweil.</a:t>
            </a:r>
            <a:endParaRPr sz="1600">
              <a:latin typeface="Times Roman"/>
              <a:ea typeface="Times Roman"/>
              <a:cs typeface="Times Roman"/>
              <a:sym typeface="Times Roman"/>
            </a:endParaRPr>
          </a:p>
          <a:p>
            <a:pPr>
              <a:defRPr sz="1800">
                <a:solidFill>
                  <a:srgbClr val="FFFFFF"/>
                </a:solidFill>
              </a:defRPr>
            </a:pPr>
            <a:r>
              <a:rPr u="sng">
                <a:hlinkClick r:id="rId3"/>
              </a:rPr>
              <a:t>http://doi.acm.org/10.1145/3041765.3041769</a:t>
            </a:r>
            <a:r>
              <a:t>,</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o our main goal is…"/>
          <p:cNvSpPr txBox="1">
            <a:spLocks noGrp="1"/>
          </p:cNvSpPr>
          <p:nvPr>
            <p:ph type="title"/>
          </p:nvPr>
        </p:nvSpPr>
        <p:spPr>
          <a:prstGeom prst="rect">
            <a:avLst/>
          </a:prstGeom>
        </p:spPr>
        <p:txBody>
          <a:bodyPr/>
          <a:lstStyle>
            <a:lvl1pPr>
              <a:defRPr sz="8400"/>
            </a:lvl1pPr>
          </a:lstStyle>
          <a:p>
            <a:r>
              <a:t>So our main goal is…</a:t>
            </a:r>
          </a:p>
        </p:txBody>
      </p:sp>
      <p:sp>
        <p:nvSpPr>
          <p:cNvPr id="294" name="Software and systems quality…"/>
          <p:cNvSpPr txBox="1">
            <a:spLocks noGrp="1"/>
          </p:cNvSpPr>
          <p:nvPr>
            <p:ph type="body" idx="1"/>
          </p:nvPr>
        </p:nvSpPr>
        <p:spPr>
          <a:xfrm>
            <a:off x="952500" y="2597150"/>
            <a:ext cx="11622130" cy="6286500"/>
          </a:xfrm>
          <a:prstGeom prst="rect">
            <a:avLst/>
          </a:prstGeom>
        </p:spPr>
        <p:txBody>
          <a:bodyPr>
            <a:normAutofit fontScale="92500"/>
          </a:bodyPr>
          <a:lstStyle/>
          <a:p>
            <a:pPr marL="783723" indent="-783723">
              <a:defRPr sz="6700"/>
            </a:pPr>
            <a:r>
              <a:t>Software and systems </a:t>
            </a:r>
            <a:r>
              <a:rPr>
                <a:solidFill>
                  <a:srgbClr val="FEFB27"/>
                </a:solidFill>
              </a:rPr>
              <a:t>quality</a:t>
            </a:r>
          </a:p>
          <a:p>
            <a:pPr marL="783723" indent="-783723">
              <a:defRPr sz="6700"/>
            </a:pPr>
            <a:r>
              <a:t>Software and systems development and operation </a:t>
            </a:r>
            <a:r>
              <a:rPr>
                <a:solidFill>
                  <a:srgbClr val="FEFB27"/>
                </a:solidFill>
              </a:rPr>
              <a:t>productivity</a:t>
            </a:r>
          </a:p>
          <a:p>
            <a:pPr marL="1988552" lvl="3" indent="-655052">
              <a:defRPr sz="5600"/>
            </a:pPr>
            <a:r>
              <a:t>costs and deadlines</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oftware and systems engineering"/>
          <p:cNvSpPr txBox="1">
            <a:spLocks noGrp="1"/>
          </p:cNvSpPr>
          <p:nvPr>
            <p:ph type="ctrTitle"/>
          </p:nvPr>
        </p:nvSpPr>
        <p:spPr>
          <a:prstGeom prst="rect">
            <a:avLst/>
          </a:prstGeom>
        </p:spPr>
        <p:txBody>
          <a:bodyPr>
            <a:normAutofit/>
          </a:bodyPr>
          <a:lstStyle/>
          <a:p>
            <a:r>
              <a:t>Software </a:t>
            </a:r>
            <a:r>
              <a:rPr/>
              <a:t>and </a:t>
            </a:r>
            <a:r>
              <a:rPr lang="en-US" dirty="0" smtClean="0"/>
              <a:t>S</a:t>
            </a:r>
            <a:r>
              <a:rPr smtClean="0"/>
              <a:t>ystems </a:t>
            </a:r>
            <a:r>
              <a:rPr lang="en-US" dirty="0" smtClean="0"/>
              <a:t>E</a:t>
            </a:r>
            <a:r>
              <a:rPr smtClean="0"/>
              <a:t>ngineering</a:t>
            </a:r>
            <a:endParaRPr/>
          </a:p>
        </p:txBody>
      </p:sp>
      <p:sp>
        <p:nvSpPr>
          <p:cNvPr id="227" name="Paulo Borba…"/>
          <p:cNvSpPr txBox="1">
            <a:spLocks noGrp="1"/>
          </p:cNvSpPr>
          <p:nvPr>
            <p:ph type="subTitle" sz="quarter" idx="1"/>
          </p:nvPr>
        </p:nvSpPr>
        <p:spPr>
          <a:xfrm>
            <a:off x="1215988" y="5591180"/>
            <a:ext cx="10464800" cy="1816100"/>
          </a:xfrm>
          <a:prstGeom prst="rect">
            <a:avLst/>
          </a:prstGeom>
        </p:spPr>
        <p:txBody>
          <a:bodyPr/>
          <a:lstStyle/>
          <a:p>
            <a:r>
              <a:rPr lang="en-US" dirty="0" smtClean="0"/>
              <a:t>Marcelo </a:t>
            </a:r>
            <a:r>
              <a:rPr lang="en-US" dirty="0" err="1" smtClean="0"/>
              <a:t>d’Amorim</a:t>
            </a:r>
            <a:endParaRPr/>
          </a:p>
          <a:p>
            <a:r>
              <a:t>Federal University of Pernambuco</a:t>
            </a:r>
          </a:p>
        </p:txBody>
      </p:sp>
      <p:sp>
        <p:nvSpPr>
          <p:cNvPr id="228"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lang="en-US" u="sng" dirty="0" smtClean="0">
                <a:hlinkClick r:id="rId2"/>
              </a:rPr>
              <a:t>www.cin.ufpe.br/~damorim</a:t>
            </a:r>
            <a:endParaRPr u="sng">
              <a:hlinkClick r:id="rId2"/>
            </a:endParaRPr>
          </a:p>
        </p:txBody>
      </p:sp>
      <p:sp>
        <p:nvSpPr>
          <p:cNvPr id="5" name="CaixaDeTexto 4"/>
          <p:cNvSpPr txBox="1"/>
          <p:nvPr/>
        </p:nvSpPr>
        <p:spPr>
          <a:xfrm>
            <a:off x="72980" y="19016"/>
            <a:ext cx="768319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Slides based on the material published by Paulo </a:t>
            </a:r>
            <a:r>
              <a:rPr kumimoji="0" lang="en-US" sz="1200" b="0" i="0" u="none" strike="noStrike" cap="none" spc="0" normalizeH="0" baseline="0" dirty="0" err="1" smtClean="0">
                <a:ln>
                  <a:noFill/>
                </a:ln>
                <a:solidFill>
                  <a:srgbClr val="FFFFFF"/>
                </a:solidFill>
                <a:effectLst/>
                <a:uFillTx/>
                <a:latin typeface="+mn-lt"/>
                <a:ea typeface="Helvetica"/>
                <a:cs typeface="Helvetica"/>
                <a:sym typeface="Helvetica"/>
              </a:rPr>
              <a:t>Borba</a:t>
            </a: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(phmb@cin.ufpe.br) under </a:t>
            </a:r>
            <a:r>
              <a:rPr kumimoji="0" lang="en-US" sz="1200" b="0" i="0" u="none" strike="noStrike" cap="none" spc="0" normalizeH="0" baseline="0" dirty="0" smtClean="0">
                <a:ln>
                  <a:noFill/>
                </a:ln>
                <a:solidFill>
                  <a:srgbClr val="FFFFFF"/>
                </a:solidFill>
                <a:effectLst/>
                <a:uFillTx/>
                <a:latin typeface="Helvetica"/>
                <a:ea typeface="Helvetica"/>
                <a:cs typeface="Helvetica"/>
                <a:sym typeface="Helvetica"/>
              </a:rPr>
              <a:t>Creative</a:t>
            </a:r>
            <a:r>
              <a:rPr kumimoji="0" lang="en-US" sz="1200" b="0" i="0" u="none" strike="noStrike" cap="none" spc="0" normalizeH="0" dirty="0" smtClean="0">
                <a:ln>
                  <a:noFill/>
                </a:ln>
                <a:solidFill>
                  <a:srgbClr val="FFFFFF"/>
                </a:solidFill>
                <a:effectLst/>
                <a:uFillTx/>
                <a:latin typeface="Helvetica"/>
                <a:ea typeface="Helvetica"/>
                <a:cs typeface="Helvetica"/>
                <a:sym typeface="Helvetica"/>
              </a:rPr>
              <a:t> Commons license</a:t>
            </a:r>
            <a:endParaRPr kumimoji="0" lang="pt-BR" sz="1200" b="0" i="0" u="none" strike="noStrike" cap="none" spc="0" normalizeH="0" baseline="0" dirty="0">
              <a:ln>
                <a:noFill/>
              </a:ln>
              <a:solidFill>
                <a:srgbClr val="FFFFFF"/>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What is the software crisis?"/>
          <p:cNvSpPr txBox="1">
            <a:spLocks noGrp="1"/>
          </p:cNvSpPr>
          <p:nvPr>
            <p:ph type="title"/>
          </p:nvPr>
        </p:nvSpPr>
        <p:spPr>
          <a:prstGeom prst="rect">
            <a:avLst/>
          </a:prstGeom>
        </p:spPr>
        <p:txBody>
          <a:bodyPr/>
          <a:lstStyle/>
          <a:p>
            <a:r>
              <a:t>What is the software crisis?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ractical impact of quality and productivity"/>
          <p:cNvSpPr txBox="1">
            <a:spLocks noGrp="1"/>
          </p:cNvSpPr>
          <p:nvPr>
            <p:ph type="title"/>
          </p:nvPr>
        </p:nvSpPr>
        <p:spPr>
          <a:prstGeom prst="rect">
            <a:avLst/>
          </a:prstGeom>
        </p:spPr>
        <p:txBody>
          <a:bodyPr>
            <a:normAutofit fontScale="90000"/>
          </a:bodyPr>
          <a:lstStyle>
            <a:lvl1pPr defTabSz="519937">
              <a:defRPr sz="7119"/>
            </a:lvl1pPr>
          </a:lstStyle>
          <a:p>
            <a:r>
              <a:t>Practical impact of quality and productivity</a:t>
            </a:r>
          </a:p>
        </p:txBody>
      </p:sp>
      <p:sp>
        <p:nvSpPr>
          <p:cNvPr id="303" name="Companies competitiveness…"/>
          <p:cNvSpPr txBox="1">
            <a:spLocks noGrp="1"/>
          </p:cNvSpPr>
          <p:nvPr>
            <p:ph type="body" idx="1"/>
          </p:nvPr>
        </p:nvSpPr>
        <p:spPr>
          <a:prstGeom prst="rect">
            <a:avLst/>
          </a:prstGeom>
        </p:spPr>
        <p:txBody>
          <a:bodyPr/>
          <a:lstStyle/>
          <a:p>
            <a:pPr marL="643355" indent="-643355">
              <a:buChar char="■"/>
              <a:defRPr sz="5500"/>
            </a:pPr>
            <a:r>
              <a:t>Companies competitiveness </a:t>
            </a:r>
          </a:p>
          <a:p>
            <a:pPr marL="643355" indent="-643355">
              <a:buChar char="■"/>
              <a:defRPr sz="5500"/>
            </a:pPr>
            <a:r>
              <a:t>Better and safer products, smaller costs (long term)</a:t>
            </a:r>
          </a:p>
          <a:p>
            <a:pPr marL="643355" indent="-643355">
              <a:buChar char="■"/>
              <a:defRPr sz="5500"/>
            </a:pPr>
            <a:r>
              <a:t>Attraction of new companies to local ecosystems</a:t>
            </a:r>
          </a:p>
          <a:p>
            <a:pPr marL="1087855" lvl="1" indent="-643355">
              <a:spcBef>
                <a:spcPts val="600"/>
              </a:spcBef>
              <a:buClr>
                <a:srgbClr val="009900"/>
              </a:buClr>
              <a:defRPr sz="5500"/>
            </a:pPr>
            <a:r>
              <a:t>investments, more taxes</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Not always achieved, almost never easy!"/>
          <p:cNvSpPr txBox="1">
            <a:spLocks noGrp="1"/>
          </p:cNvSpPr>
          <p:nvPr>
            <p:ph type="title"/>
          </p:nvPr>
        </p:nvSpPr>
        <p:spPr>
          <a:prstGeom prst="rect">
            <a:avLst/>
          </a:prstGeom>
        </p:spPr>
        <p:txBody>
          <a:bodyPr/>
          <a:lstStyle>
            <a:lvl1pPr>
              <a:defRPr sz="9700">
                <a:solidFill>
                  <a:srgbClr val="FFFDA9"/>
                </a:solidFill>
              </a:defRPr>
            </a:lvl1pPr>
          </a:lstStyle>
          <a:p>
            <a:r>
              <a:t>Not always achieved, almost never easy!</a:t>
            </a:r>
          </a:p>
        </p:txBody>
      </p:sp>
    </p:spTree>
  </p:cSld>
  <p:clrMapOvr>
    <a:masterClrMapping/>
  </p:clrMapOvr>
  <mc:AlternateContent xmlns:mc="http://schemas.openxmlformats.org/markup-compatibility/2006">
    <mc:Choice xmlns:p14="http://schemas.microsoft.com/office/powerpoint/2010/main" xmlns:a14="http://schemas.microsoft.com/office/drawing/2010/main" xmlns:m="http://schemas.openxmlformats.org/officeDocument/2006/math" xmlns="" Requires="p14">
      <p:transition spd="fast" advClick="1" p14:dur="500">
        <p:wipe dir="d"/>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What is software and systems engineering?"/>
          <p:cNvSpPr txBox="1">
            <a:spLocks noGrp="1"/>
          </p:cNvSpPr>
          <p:nvPr>
            <p:ph type="title"/>
          </p:nvPr>
        </p:nvSpPr>
        <p:spPr>
          <a:xfrm>
            <a:off x="1270000" y="2288496"/>
            <a:ext cx="10464800" cy="5176608"/>
          </a:xfrm>
          <a:prstGeom prst="rect">
            <a:avLst/>
          </a:prstGeom>
        </p:spPr>
        <p:txBody>
          <a:bodyPr/>
          <a:lstStyle/>
          <a:p>
            <a:r>
              <a:t>What is software and systems engineering?</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oftware development issues, (crisis? since 1968!)"/>
          <p:cNvSpPr txBox="1">
            <a:spLocks noGrp="1"/>
          </p:cNvSpPr>
          <p:nvPr>
            <p:ph type="title"/>
          </p:nvPr>
        </p:nvSpPr>
        <p:spPr>
          <a:prstGeom prst="rect">
            <a:avLst/>
          </a:prstGeom>
        </p:spPr>
        <p:txBody>
          <a:bodyPr>
            <a:normAutofit fontScale="90000"/>
          </a:bodyPr>
          <a:lstStyle>
            <a:lvl1pPr defTabSz="519937">
              <a:defRPr sz="7119"/>
            </a:lvl1pPr>
          </a:lstStyle>
          <a:p>
            <a:r>
              <a:t>Software development issues, (crisis? since 1968!)</a:t>
            </a:r>
          </a:p>
        </p:txBody>
      </p:sp>
      <p:sp>
        <p:nvSpPr>
          <p:cNvPr id="310" name="Project cancellations…"/>
          <p:cNvSpPr txBox="1">
            <a:spLocks noGrp="1"/>
          </p:cNvSpPr>
          <p:nvPr>
            <p:ph type="body" idx="1"/>
          </p:nvPr>
        </p:nvSpPr>
        <p:spPr>
          <a:prstGeom prst="rect">
            <a:avLst/>
          </a:prstGeom>
        </p:spPr>
        <p:txBody>
          <a:bodyPr/>
          <a:lstStyle/>
          <a:p>
            <a:pPr marL="549776" indent="-549776">
              <a:spcBef>
                <a:spcPts val="600"/>
              </a:spcBef>
              <a:buChar char="■"/>
              <a:defRPr sz="4700"/>
            </a:pPr>
            <a:r>
              <a:t>Project cancellations</a:t>
            </a:r>
          </a:p>
          <a:p>
            <a:pPr marL="549776" indent="-549776">
              <a:spcBef>
                <a:spcPts val="600"/>
              </a:spcBef>
              <a:buChar char="■"/>
              <a:defRPr sz="4700"/>
            </a:pPr>
            <a:r>
              <a:t>Development time and cost go well beyond the estimative</a:t>
            </a:r>
          </a:p>
          <a:p>
            <a:pPr marL="549776" indent="-549776">
              <a:spcBef>
                <a:spcPts val="600"/>
              </a:spcBef>
              <a:buChar char="■"/>
              <a:defRPr sz="4700"/>
            </a:pPr>
            <a:r>
              <a:t>Systems do not work as planned</a:t>
            </a:r>
          </a:p>
          <a:p>
            <a:pPr marL="549776" indent="-549776">
              <a:spcBef>
                <a:spcPts val="600"/>
              </a:spcBef>
              <a:buChar char="■"/>
              <a:defRPr sz="4700"/>
            </a:pPr>
            <a:r>
              <a:t>Difficult reuse and maintenance </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No silver bullet!"/>
          <p:cNvSpPr txBox="1">
            <a:spLocks noGrp="1"/>
          </p:cNvSpPr>
          <p:nvPr>
            <p:ph type="title"/>
          </p:nvPr>
        </p:nvSpPr>
        <p:spPr>
          <a:prstGeom prst="rect">
            <a:avLst/>
          </a:prstGeom>
        </p:spPr>
        <p:txBody>
          <a:bodyPr/>
          <a:lstStyle/>
          <a:p>
            <a:r>
              <a:t>No silver bullet!</a:t>
            </a:r>
          </a:p>
        </p:txBody>
      </p:sp>
    </p:spTree>
  </p:cSld>
  <p:clrMapOvr>
    <a:masterClrMapping/>
  </p:clrMapOvr>
  <mc:AlternateContent xmlns:mc="http://schemas.openxmlformats.org/markup-compatibility/2006">
    <mc:Choice xmlns:p14="http://schemas.microsoft.com/office/powerpoint/2010/main" xmlns:a14="http://schemas.microsoft.com/office/drawing/2010/main" xmlns:m="http://schemas.openxmlformats.org/officeDocument/2006/math" xmlns="" Requires="p14">
      <p:transition spd="fast" advClick="1" p14:dur="500">
        <p:wipe dir="d"/>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Essential causes of software issues"/>
          <p:cNvSpPr txBox="1">
            <a:spLocks noGrp="1"/>
          </p:cNvSpPr>
          <p:nvPr>
            <p:ph type="title"/>
          </p:nvPr>
        </p:nvSpPr>
        <p:spPr>
          <a:prstGeom prst="rect">
            <a:avLst/>
          </a:prstGeom>
        </p:spPr>
        <p:txBody>
          <a:bodyPr/>
          <a:lstStyle/>
          <a:p>
            <a:r>
              <a:rPr>
                <a:solidFill>
                  <a:srgbClr val="FEFB27"/>
                </a:solidFill>
              </a:rPr>
              <a:t>Essential</a:t>
            </a:r>
            <a:r>
              <a:t> causes of software issues</a:t>
            </a:r>
          </a:p>
        </p:txBody>
      </p:sp>
      <p:sp>
        <p:nvSpPr>
          <p:cNvPr id="319" name="Increasing systems complexity…"/>
          <p:cNvSpPr txBox="1">
            <a:spLocks noGrp="1"/>
          </p:cNvSpPr>
          <p:nvPr>
            <p:ph type="body" sz="half" idx="1"/>
          </p:nvPr>
        </p:nvSpPr>
        <p:spPr>
          <a:xfrm>
            <a:off x="114300" y="3022600"/>
            <a:ext cx="5041900" cy="5715000"/>
          </a:xfrm>
          <a:prstGeom prst="rect">
            <a:avLst/>
          </a:prstGeom>
        </p:spPr>
        <p:txBody>
          <a:bodyPr/>
          <a:lstStyle/>
          <a:p>
            <a:pPr marL="1426646" lvl="1" indent="-664646">
              <a:buClr>
                <a:srgbClr val="009900"/>
              </a:buClr>
              <a:defRPr sz="4300"/>
            </a:pPr>
            <a:r>
              <a:t>Increasing systems complexity </a:t>
            </a:r>
          </a:p>
          <a:p>
            <a:pPr marL="1426646" lvl="1" indent="-664646">
              <a:buClr>
                <a:srgbClr val="009900"/>
              </a:buClr>
              <a:defRPr sz="4300"/>
            </a:pPr>
            <a:r>
              <a:t>Formalization difficulties and costs</a:t>
            </a:r>
          </a:p>
        </p:txBody>
      </p:sp>
      <p:pic>
        <p:nvPicPr>
          <p:cNvPr id="320" name="projeto.jpg" descr="projeto.jpg"/>
          <p:cNvPicPr>
            <a:picLocks noChangeAspect="1"/>
          </p:cNvPicPr>
          <p:nvPr/>
        </p:nvPicPr>
        <p:blipFill>
          <a:blip r:embed="rId2">
            <a:extLst/>
          </a:blip>
          <a:stretch>
            <a:fillRect/>
          </a:stretch>
        </p:blipFill>
        <p:spPr>
          <a:xfrm>
            <a:off x="5417172" y="3265920"/>
            <a:ext cx="7129582" cy="522836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Accidental causes of software issues"/>
          <p:cNvSpPr txBox="1">
            <a:spLocks noGrp="1"/>
          </p:cNvSpPr>
          <p:nvPr>
            <p:ph type="title"/>
          </p:nvPr>
        </p:nvSpPr>
        <p:spPr>
          <a:prstGeom prst="rect">
            <a:avLst/>
          </a:prstGeom>
        </p:spPr>
        <p:txBody>
          <a:bodyPr/>
          <a:lstStyle/>
          <a:p>
            <a:r>
              <a:rPr>
                <a:solidFill>
                  <a:srgbClr val="FEFB27"/>
                </a:solidFill>
              </a:rPr>
              <a:t>Accidental</a:t>
            </a:r>
            <a:r>
              <a:t> causes of software issues</a:t>
            </a:r>
          </a:p>
        </p:txBody>
      </p:sp>
      <p:sp>
        <p:nvSpPr>
          <p:cNvPr id="323" name="People lack skills and experience…"/>
          <p:cNvSpPr txBox="1">
            <a:spLocks noGrp="1"/>
          </p:cNvSpPr>
          <p:nvPr>
            <p:ph type="body" idx="1"/>
          </p:nvPr>
        </p:nvSpPr>
        <p:spPr>
          <a:xfrm>
            <a:off x="559378" y="3454394"/>
            <a:ext cx="11886044" cy="6662183"/>
          </a:xfrm>
          <a:prstGeom prst="rect">
            <a:avLst/>
          </a:prstGeom>
        </p:spPr>
        <p:txBody>
          <a:bodyPr spcCol="594302"/>
          <a:lstStyle/>
          <a:p>
            <a:pPr>
              <a:defRPr sz="3900"/>
            </a:pPr>
            <a:r>
              <a:t>People lack skills and experience</a:t>
            </a:r>
          </a:p>
          <a:p>
            <a:pPr>
              <a:defRPr sz="3900"/>
            </a:pPr>
            <a:r>
              <a:t>Poor process and practices</a:t>
            </a:r>
          </a:p>
          <a:p>
            <a:pPr>
              <a:spcBef>
                <a:spcPts val="1000"/>
              </a:spcBef>
              <a:defRPr sz="3900"/>
            </a:pPr>
            <a:r>
              <a:t>Lack of proper languages and tools </a:t>
            </a:r>
          </a:p>
          <a:p>
            <a:pPr lvl="1">
              <a:defRPr sz="3900"/>
            </a:pPr>
            <a:r>
              <a:t>little synthesis</a:t>
            </a:r>
          </a:p>
          <a:p>
            <a:pPr>
              <a:spcBef>
                <a:spcPts val="1000"/>
              </a:spcBef>
              <a:defRPr sz="3900"/>
            </a:pPr>
            <a:r>
              <a:t>Weak organisational structure</a:t>
            </a:r>
          </a:p>
          <a:p>
            <a:pPr lvl="1">
              <a:spcBef>
                <a:spcPts val="0"/>
              </a:spcBef>
              <a:defRPr sz="3900"/>
            </a:pPr>
            <a:r>
              <a:t>poor management</a:t>
            </a:r>
          </a:p>
          <a:p>
            <a:pPr lvl="1">
              <a:spcBef>
                <a:spcPts val="1000"/>
              </a:spcBef>
              <a:defRPr sz="3900"/>
            </a:pPr>
            <a:r>
              <a:t>conflicts</a:t>
            </a:r>
          </a:p>
          <a:p>
            <a:pPr lvl="1">
              <a:spcBef>
                <a:spcPts val="1000"/>
              </a:spcBef>
              <a:defRPr sz="3900"/>
            </a:pPr>
            <a:r>
              <a:t>conflict ethics and business values</a:t>
            </a:r>
          </a:p>
          <a:p>
            <a:pPr>
              <a:defRPr sz="3900"/>
            </a:pPr>
            <a:r>
              <a:t>Too many project constraints</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ams that don’t achieve share these deficiencies"/>
          <p:cNvSpPr txBox="1">
            <a:spLocks noGrp="1"/>
          </p:cNvSpPr>
          <p:nvPr>
            <p:ph type="title"/>
          </p:nvPr>
        </p:nvSpPr>
        <p:spPr>
          <a:prstGeom prst="rect">
            <a:avLst/>
          </a:prstGeom>
        </p:spPr>
        <p:txBody>
          <a:bodyPr/>
          <a:lstStyle/>
          <a:p>
            <a:r>
              <a:t>Teams that don’t achieve share these deficiencies</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Handling the crisis"/>
          <p:cNvSpPr txBox="1">
            <a:spLocks noGrp="1"/>
          </p:cNvSpPr>
          <p:nvPr>
            <p:ph type="title"/>
          </p:nvPr>
        </p:nvSpPr>
        <p:spPr>
          <a:prstGeom prst="rect">
            <a:avLst/>
          </a:prstGeom>
        </p:spPr>
        <p:txBody>
          <a:bodyPr/>
          <a:lstStyle/>
          <a:p>
            <a:r>
              <a:t>Handling the crisis</a:t>
            </a:r>
          </a:p>
        </p:txBody>
      </p:sp>
      <p:sp>
        <p:nvSpPr>
          <p:cNvPr id="328" name="50: compilers, OS…"/>
          <p:cNvSpPr txBox="1">
            <a:spLocks noGrp="1"/>
          </p:cNvSpPr>
          <p:nvPr>
            <p:ph type="body" idx="1"/>
          </p:nvPr>
        </p:nvSpPr>
        <p:spPr>
          <a:xfrm>
            <a:off x="953781" y="2692400"/>
            <a:ext cx="11097238" cy="6763766"/>
          </a:xfrm>
          <a:prstGeom prst="rect">
            <a:avLst/>
          </a:prstGeom>
        </p:spPr>
        <p:txBody>
          <a:bodyPr spcCol="554861"/>
          <a:lstStyle/>
          <a:p>
            <a:pPr marL="812120" indent="-494620">
              <a:defRPr sz="3700"/>
            </a:pPr>
            <a:r>
              <a:rPr>
                <a:solidFill>
                  <a:srgbClr val="FEFB27"/>
                </a:solidFill>
              </a:rPr>
              <a:t>50</a:t>
            </a:r>
            <a:r>
              <a:t>: compilers, OS</a:t>
            </a:r>
          </a:p>
          <a:p>
            <a:pPr marL="812120" indent="-494620">
              <a:defRPr sz="3700"/>
            </a:pPr>
            <a:r>
              <a:rPr>
                <a:solidFill>
                  <a:srgbClr val="FEFB27"/>
                </a:solidFill>
              </a:rPr>
              <a:t>60</a:t>
            </a:r>
            <a:r>
              <a:t>: SE (</a:t>
            </a:r>
            <a:r>
              <a:rPr>
                <a:solidFill>
                  <a:srgbClr val="FFFDA9"/>
                </a:solidFill>
              </a:rPr>
              <a:t>management</a:t>
            </a:r>
            <a:r>
              <a:t>, formal, </a:t>
            </a:r>
            <a:r>
              <a:rPr>
                <a:solidFill>
                  <a:srgbClr val="FFFDA9"/>
                </a:solidFill>
              </a:rPr>
              <a:t>testing</a:t>
            </a:r>
            <a:r>
              <a:t>), </a:t>
            </a:r>
            <a:r>
              <a:rPr>
                <a:solidFill>
                  <a:srgbClr val="FFFDA9"/>
                </a:solidFill>
              </a:rPr>
              <a:t>OO</a:t>
            </a:r>
            <a:r>
              <a:t>, databases</a:t>
            </a:r>
          </a:p>
          <a:p>
            <a:pPr marL="812120" indent="-494620">
              <a:defRPr sz="3700"/>
            </a:pPr>
            <a:r>
              <a:rPr>
                <a:solidFill>
                  <a:srgbClr val="FEFB27"/>
                </a:solidFill>
              </a:rPr>
              <a:t>80</a:t>
            </a:r>
            <a:r>
              <a:t>: </a:t>
            </a:r>
            <a:r>
              <a:rPr>
                <a:solidFill>
                  <a:srgbClr val="FFFDA9"/>
                </a:solidFill>
              </a:rPr>
              <a:t>no silver bullet, configuration management</a:t>
            </a:r>
            <a:r>
              <a:t> </a:t>
            </a:r>
          </a:p>
          <a:p>
            <a:pPr marL="812120" indent="-494620">
              <a:defRPr sz="3700"/>
            </a:pPr>
            <a:r>
              <a:rPr>
                <a:solidFill>
                  <a:srgbClr val="FEFB27"/>
                </a:solidFill>
              </a:rPr>
              <a:t>90</a:t>
            </a:r>
            <a:r>
              <a:t>: maturity model, </a:t>
            </a:r>
            <a:r>
              <a:rPr>
                <a:solidFill>
                  <a:srgbClr val="FFFDA9"/>
                </a:solidFill>
              </a:rPr>
              <a:t>processes</a:t>
            </a:r>
            <a:r>
              <a:t>, </a:t>
            </a:r>
            <a:r>
              <a:rPr>
                <a:solidFill>
                  <a:srgbClr val="FFFDA9"/>
                </a:solidFill>
              </a:rPr>
              <a:t>patterns</a:t>
            </a:r>
          </a:p>
          <a:p>
            <a:pPr marL="812120" indent="-494620">
              <a:defRPr sz="3700"/>
            </a:pPr>
            <a:r>
              <a:rPr>
                <a:solidFill>
                  <a:srgbClr val="FEFB27"/>
                </a:solidFill>
              </a:rPr>
              <a:t>70</a:t>
            </a:r>
            <a:r>
              <a:t>: </a:t>
            </a:r>
          </a:p>
          <a:p>
            <a:pPr marL="1256620" lvl="1" indent="-494620">
              <a:spcBef>
                <a:spcPts val="200"/>
              </a:spcBef>
              <a:defRPr sz="3700">
                <a:solidFill>
                  <a:srgbClr val="FFFDA9"/>
                </a:solidFill>
              </a:defRPr>
            </a:pPr>
            <a:r>
              <a:t>information hiding/modules</a:t>
            </a:r>
          </a:p>
          <a:p>
            <a:pPr marL="1256620" lvl="1" indent="-494620">
              <a:spcBef>
                <a:spcPts val="200"/>
              </a:spcBef>
              <a:defRPr sz="3700">
                <a:solidFill>
                  <a:srgbClr val="FFFDA9"/>
                </a:solidFill>
              </a:defRPr>
            </a:pPr>
            <a:r>
              <a:t>top-down, stepwise refinement</a:t>
            </a:r>
          </a:p>
          <a:p>
            <a:pPr marL="1256620" lvl="1" indent="-494620">
              <a:spcBef>
                <a:spcPts val="200"/>
              </a:spcBef>
              <a:defRPr sz="3700">
                <a:solidFill>
                  <a:srgbClr val="FFFDA9"/>
                </a:solidFill>
              </a:defRPr>
            </a:pPr>
            <a:r>
              <a:t>incremental builds (today’s MVP)</a:t>
            </a:r>
          </a:p>
          <a:p>
            <a:pPr marL="1256620" lvl="1" indent="-494620">
              <a:spcBef>
                <a:spcPts val="200"/>
              </a:spcBef>
              <a:defRPr sz="3700">
                <a:solidFill>
                  <a:srgbClr val="FFFDA9"/>
                </a:solidFill>
              </a:defRPr>
            </a:pPr>
            <a:r>
              <a:t>inspections </a:t>
            </a:r>
          </a:p>
          <a:p>
            <a:pPr marL="1256620" lvl="1" indent="-494620">
              <a:spcBef>
                <a:spcPts val="200"/>
              </a:spcBef>
              <a:defRPr sz="3700">
                <a:solidFill>
                  <a:srgbClr val="FFFDA9"/>
                </a:solidFill>
              </a:defRPr>
            </a:pPr>
            <a:r>
              <a:t>requirements verification and validation</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oftware and systems engineering"/>
          <p:cNvSpPr txBox="1">
            <a:spLocks noGrp="1"/>
          </p:cNvSpPr>
          <p:nvPr>
            <p:ph type="ctrTitle"/>
          </p:nvPr>
        </p:nvSpPr>
        <p:spPr>
          <a:prstGeom prst="rect">
            <a:avLst/>
          </a:prstGeom>
        </p:spPr>
        <p:txBody>
          <a:bodyPr>
            <a:normAutofit/>
          </a:bodyPr>
          <a:lstStyle/>
          <a:p>
            <a:r>
              <a:t>Software </a:t>
            </a:r>
            <a:r>
              <a:rPr/>
              <a:t>and </a:t>
            </a:r>
            <a:r>
              <a:rPr lang="en-US" dirty="0" smtClean="0"/>
              <a:t>S</a:t>
            </a:r>
            <a:r>
              <a:rPr smtClean="0"/>
              <a:t>ystems </a:t>
            </a:r>
            <a:r>
              <a:rPr lang="en-US" dirty="0" smtClean="0"/>
              <a:t>E</a:t>
            </a:r>
            <a:r>
              <a:rPr smtClean="0"/>
              <a:t>ngineering</a:t>
            </a:r>
            <a:endParaRPr/>
          </a:p>
        </p:txBody>
      </p:sp>
      <p:sp>
        <p:nvSpPr>
          <p:cNvPr id="227" name="Paulo Borba…"/>
          <p:cNvSpPr txBox="1">
            <a:spLocks noGrp="1"/>
          </p:cNvSpPr>
          <p:nvPr>
            <p:ph type="subTitle" sz="quarter" idx="1"/>
          </p:nvPr>
        </p:nvSpPr>
        <p:spPr>
          <a:xfrm>
            <a:off x="1215988" y="5591180"/>
            <a:ext cx="10464800" cy="1816100"/>
          </a:xfrm>
          <a:prstGeom prst="rect">
            <a:avLst/>
          </a:prstGeom>
        </p:spPr>
        <p:txBody>
          <a:bodyPr/>
          <a:lstStyle/>
          <a:p>
            <a:r>
              <a:rPr lang="en-US" dirty="0" smtClean="0"/>
              <a:t>Marcelo </a:t>
            </a:r>
            <a:r>
              <a:rPr lang="en-US" dirty="0" err="1" smtClean="0"/>
              <a:t>d’Amorim</a:t>
            </a:r>
            <a:endParaRPr/>
          </a:p>
          <a:p>
            <a:r>
              <a:t>Federal University of Pernambuco</a:t>
            </a:r>
          </a:p>
        </p:txBody>
      </p:sp>
      <p:sp>
        <p:nvSpPr>
          <p:cNvPr id="228"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lang="en-US" u="sng" dirty="0" smtClean="0">
                <a:hlinkClick r:id="rId2"/>
              </a:rPr>
              <a:t>www.cin.ufpe.br/~damorim</a:t>
            </a:r>
            <a:endParaRPr u="sng">
              <a:hlinkClick r:id="rId2"/>
            </a:endParaRPr>
          </a:p>
        </p:txBody>
      </p:sp>
      <p:sp>
        <p:nvSpPr>
          <p:cNvPr id="5" name="CaixaDeTexto 4"/>
          <p:cNvSpPr txBox="1"/>
          <p:nvPr/>
        </p:nvSpPr>
        <p:spPr>
          <a:xfrm>
            <a:off x="72980" y="19016"/>
            <a:ext cx="768319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Slides based on the material published by Paulo </a:t>
            </a:r>
            <a:r>
              <a:rPr kumimoji="0" lang="en-US" sz="1200" b="0" i="0" u="none" strike="noStrike" cap="none" spc="0" normalizeH="0" baseline="0" dirty="0" err="1" smtClean="0">
                <a:ln>
                  <a:noFill/>
                </a:ln>
                <a:solidFill>
                  <a:srgbClr val="FFFFFF"/>
                </a:solidFill>
                <a:effectLst/>
                <a:uFillTx/>
                <a:latin typeface="+mn-lt"/>
                <a:ea typeface="Helvetica"/>
                <a:cs typeface="Helvetica"/>
                <a:sym typeface="Helvetica"/>
              </a:rPr>
              <a:t>Borba</a:t>
            </a: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(phmb@cin.ufpe.br) under </a:t>
            </a:r>
            <a:r>
              <a:rPr kumimoji="0" lang="en-US" sz="1200" b="0" i="0" u="none" strike="noStrike" cap="none" spc="0" normalizeH="0" baseline="0" dirty="0" smtClean="0">
                <a:ln>
                  <a:noFill/>
                </a:ln>
                <a:solidFill>
                  <a:srgbClr val="FFFFFF"/>
                </a:solidFill>
                <a:effectLst/>
                <a:uFillTx/>
                <a:latin typeface="Helvetica"/>
                <a:ea typeface="Helvetica"/>
                <a:cs typeface="Helvetica"/>
                <a:sym typeface="Helvetica"/>
              </a:rPr>
              <a:t>Creative</a:t>
            </a:r>
            <a:r>
              <a:rPr kumimoji="0" lang="en-US" sz="1200" b="0" i="0" u="none" strike="noStrike" cap="none" spc="0" normalizeH="0" dirty="0" smtClean="0">
                <a:ln>
                  <a:noFill/>
                </a:ln>
                <a:solidFill>
                  <a:srgbClr val="FFFFFF"/>
                </a:solidFill>
                <a:effectLst/>
                <a:uFillTx/>
                <a:latin typeface="Helvetica"/>
                <a:ea typeface="Helvetica"/>
                <a:cs typeface="Helvetica"/>
                <a:sym typeface="Helvetica"/>
              </a:rPr>
              <a:t> Commons license</a:t>
            </a:r>
            <a:endParaRPr kumimoji="0" lang="pt-BR" sz="1200" b="0" i="0" u="none" strike="noStrike" cap="none" spc="0" normalizeH="0" baseline="0" dirty="0">
              <a:ln>
                <a:noFill/>
              </a:ln>
              <a:solidFill>
                <a:srgbClr val="FFFFFF"/>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What is software quality?"/>
          <p:cNvSpPr txBox="1">
            <a:spLocks noGrp="1"/>
          </p:cNvSpPr>
          <p:nvPr>
            <p:ph type="title"/>
          </p:nvPr>
        </p:nvSpPr>
        <p:spPr>
          <a:prstGeom prst="rect">
            <a:avLst/>
          </a:prstGeom>
        </p:spPr>
        <p:txBody>
          <a:bodyPr/>
          <a:lstStyle/>
          <a:p>
            <a:r>
              <a:t>What is software </a:t>
            </a:r>
            <a:r>
              <a:rPr sz="15200">
                <a:solidFill>
                  <a:srgbClr val="FEFB27"/>
                </a:solidFill>
              </a:rPr>
              <a:t>quality</a:t>
            </a:r>
            <a:r>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oftware quality factors, focus on ethics and business values"/>
          <p:cNvSpPr txBox="1">
            <a:spLocks noGrp="1"/>
          </p:cNvSpPr>
          <p:nvPr>
            <p:ph type="title"/>
          </p:nvPr>
        </p:nvSpPr>
        <p:spPr>
          <a:xfrm>
            <a:off x="144418" y="254000"/>
            <a:ext cx="12715964" cy="3521388"/>
          </a:xfrm>
          <a:prstGeom prst="rect">
            <a:avLst/>
          </a:prstGeom>
        </p:spPr>
        <p:txBody>
          <a:bodyPr/>
          <a:lstStyle/>
          <a:p>
            <a:r>
              <a:t>Software quality factors, focus on ethics and business values</a:t>
            </a:r>
          </a:p>
        </p:txBody>
      </p:sp>
      <p:sp>
        <p:nvSpPr>
          <p:cNvPr id="337" name="Reliability…"/>
          <p:cNvSpPr txBox="1">
            <a:spLocks noGrp="1"/>
          </p:cNvSpPr>
          <p:nvPr>
            <p:ph type="body" sz="half" idx="1"/>
          </p:nvPr>
        </p:nvSpPr>
        <p:spPr>
          <a:xfrm>
            <a:off x="1270000" y="5037815"/>
            <a:ext cx="10464800" cy="4478231"/>
          </a:xfrm>
          <a:prstGeom prst="rect">
            <a:avLst/>
          </a:prstGeom>
        </p:spPr>
        <p:txBody>
          <a:bodyPr/>
          <a:lstStyle/>
          <a:p>
            <a:pPr marL="812120" indent="-494620">
              <a:spcBef>
                <a:spcPts val="1500"/>
              </a:spcBef>
              <a:buChar char="✓"/>
              <a:defRPr sz="4300"/>
            </a:pPr>
            <a:r>
              <a:t>Reliability</a:t>
            </a:r>
          </a:p>
          <a:p>
            <a:pPr lvl="1">
              <a:spcBef>
                <a:spcPts val="1500"/>
              </a:spcBef>
              <a:buSzPct val="110000"/>
              <a:buChar char="✓"/>
              <a:defRPr sz="4300"/>
            </a:pPr>
            <a:r>
              <a:t>Correctness</a:t>
            </a:r>
          </a:p>
          <a:p>
            <a:pPr lvl="1">
              <a:spcBef>
                <a:spcPts val="1500"/>
              </a:spcBef>
              <a:buSzPct val="110000"/>
              <a:buChar char="✓"/>
              <a:defRPr sz="4300"/>
            </a:pPr>
            <a:r>
              <a:t>Robustness</a:t>
            </a:r>
          </a:p>
          <a:p>
            <a:pPr marL="812120" indent="-494620">
              <a:buChar char="✓"/>
              <a:defRPr sz="4300"/>
            </a:pPr>
            <a:r>
              <a:t>Extensibility</a:t>
            </a:r>
          </a:p>
          <a:p>
            <a:pPr marL="812120" indent="-494620">
              <a:buChar char="✓"/>
              <a:defRPr sz="4300"/>
            </a:pPr>
            <a:r>
              <a:t>Reusability</a:t>
            </a:r>
          </a:p>
          <a:p>
            <a:pPr marL="812120" indent="-494620">
              <a:buChar char="✓"/>
              <a:defRPr sz="4300"/>
            </a:pPr>
            <a:r>
              <a:t>Compatibility (backward)</a:t>
            </a:r>
          </a:p>
          <a:p>
            <a:pPr marL="812120" indent="-494620">
              <a:buChar char="✓"/>
              <a:defRPr sz="4300"/>
            </a:pPr>
            <a:r>
              <a:t>Portability</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More factors, internal and external"/>
          <p:cNvSpPr txBox="1">
            <a:spLocks noGrp="1"/>
          </p:cNvSpPr>
          <p:nvPr>
            <p:ph type="title"/>
          </p:nvPr>
        </p:nvSpPr>
        <p:spPr>
          <a:prstGeom prst="rect">
            <a:avLst/>
          </a:prstGeom>
        </p:spPr>
        <p:txBody>
          <a:bodyPr/>
          <a:lstStyle/>
          <a:p>
            <a:r>
              <a:t>More factors, </a:t>
            </a:r>
            <a:r>
              <a:rPr>
                <a:solidFill>
                  <a:srgbClr val="FEFB27"/>
                </a:solidFill>
              </a:rPr>
              <a:t>internal</a:t>
            </a:r>
            <a:r>
              <a:t> and </a:t>
            </a:r>
            <a:r>
              <a:rPr>
                <a:solidFill>
                  <a:srgbClr val="FEFB27"/>
                </a:solidFill>
              </a:rPr>
              <a:t>external</a:t>
            </a:r>
          </a:p>
        </p:txBody>
      </p:sp>
      <p:sp>
        <p:nvSpPr>
          <p:cNvPr id="342" name="Performance…"/>
          <p:cNvSpPr txBox="1">
            <a:spLocks noGrp="1"/>
          </p:cNvSpPr>
          <p:nvPr>
            <p:ph type="body" sz="half" idx="1"/>
          </p:nvPr>
        </p:nvSpPr>
        <p:spPr>
          <a:xfrm>
            <a:off x="501608" y="3652676"/>
            <a:ext cx="12215898" cy="4830924"/>
          </a:xfrm>
          <a:prstGeom prst="rect">
            <a:avLst/>
          </a:prstGeom>
        </p:spPr>
        <p:txBody>
          <a:bodyPr/>
          <a:lstStyle/>
          <a:p>
            <a:pPr marL="812120" indent="-494620">
              <a:buChar char="✓"/>
              <a:defRPr sz="4900"/>
            </a:pPr>
            <a:r>
              <a:t>Performance </a:t>
            </a:r>
          </a:p>
          <a:p>
            <a:pPr marL="812120" indent="-494620">
              <a:buChar char="✓"/>
              <a:defRPr sz="4900"/>
            </a:pPr>
            <a:r>
              <a:t>Scalability</a:t>
            </a:r>
          </a:p>
          <a:p>
            <a:pPr marL="812120" indent="-494620">
              <a:buChar char="✓"/>
              <a:defRPr sz="4900"/>
            </a:pPr>
            <a:r>
              <a:t>Integrity, privacy and security</a:t>
            </a:r>
          </a:p>
          <a:p>
            <a:pPr marL="812120" indent="-494620">
              <a:buChar char="✓"/>
              <a:defRPr sz="4900"/>
            </a:pPr>
            <a:r>
              <a:t>Usability</a:t>
            </a:r>
          </a:p>
          <a:p>
            <a:pPr marL="812120" indent="-494620">
              <a:buChar char="✓"/>
              <a:defRPr sz="4900"/>
            </a:pPr>
            <a:r>
              <a:t>Flexibility</a:t>
            </a:r>
          </a:p>
          <a:p>
            <a:pPr marL="812120" indent="-494620">
              <a:buChar char="✓"/>
              <a:defRPr sz="4900"/>
            </a:pPr>
            <a:r>
              <a:t>Fault tolerance</a:t>
            </a:r>
          </a:p>
          <a:p>
            <a:pPr marL="812120" indent="-494620">
              <a:buChar char="✓"/>
              <a:defRPr sz="4900"/>
            </a:pPr>
            <a:r>
              <a:t>Safety</a:t>
            </a:r>
          </a:p>
        </p:txBody>
      </p:sp>
    </p:spTree>
  </p:cSld>
  <p:clrMapOvr>
    <a:masterClrMapping/>
  </p:clrMapOvr>
  <mc:AlternateContent xmlns:mc="http://schemas.openxmlformats.org/markup-compatibility/2006">
    <mc:Choice xmlns:p14="http://schemas.microsoft.com/office/powerpoint/2010/main" xmlns:a14="http://schemas.microsoft.com/office/drawing/2010/main" xmlns:m="http://schemas.openxmlformats.org/officeDocument/2006/math" xmlns="" Requires="p14">
      <p:transition spd="fast" advClick="1" p14:dur="500">
        <p:wipe dir="d"/>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Engineering is…"/>
          <p:cNvSpPr txBox="1">
            <a:spLocks noGrp="1"/>
          </p:cNvSpPr>
          <p:nvPr>
            <p:ph type="title"/>
          </p:nvPr>
        </p:nvSpPr>
        <p:spPr>
          <a:prstGeom prst="rect">
            <a:avLst/>
          </a:prstGeom>
        </p:spPr>
        <p:txBody>
          <a:bodyPr/>
          <a:lstStyle/>
          <a:p>
            <a:r>
              <a:t>Engineering is…</a:t>
            </a:r>
          </a:p>
        </p:txBody>
      </p:sp>
      <p:sp>
        <p:nvSpPr>
          <p:cNvPr id="235" name="the application of science…"/>
          <p:cNvSpPr txBox="1"/>
          <p:nvPr/>
        </p:nvSpPr>
        <p:spPr>
          <a:xfrm>
            <a:off x="644483" y="3238500"/>
            <a:ext cx="12192897" cy="49039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7800">
                <a:solidFill>
                  <a:srgbClr val="FFFFFF"/>
                </a:solidFill>
                <a:latin typeface="+mn-lt"/>
                <a:ea typeface="+mn-ea"/>
                <a:cs typeface="+mn-cs"/>
                <a:sym typeface="Gill Sans"/>
              </a:defRPr>
            </a:pPr>
            <a:r>
              <a:t>the application of </a:t>
            </a:r>
            <a:r>
              <a:rPr>
                <a:solidFill>
                  <a:srgbClr val="FFFDA9"/>
                </a:solidFill>
              </a:rPr>
              <a:t>science</a:t>
            </a:r>
            <a:r>
              <a:t> </a:t>
            </a:r>
          </a:p>
          <a:p>
            <a:pPr algn="ctr">
              <a:defRPr sz="7800">
                <a:solidFill>
                  <a:srgbClr val="FFFFFF"/>
                </a:solidFill>
                <a:latin typeface="+mn-lt"/>
                <a:ea typeface="+mn-ea"/>
                <a:cs typeface="+mn-cs"/>
                <a:sym typeface="Gill Sans"/>
              </a:defRPr>
            </a:pPr>
            <a:r>
              <a:t>to the </a:t>
            </a:r>
            <a:r>
              <a:rPr>
                <a:solidFill>
                  <a:srgbClr val="FFFDA9"/>
                </a:solidFill>
              </a:rPr>
              <a:t>design, building and use</a:t>
            </a:r>
            <a:r>
              <a:rPr/>
              <a:t> </a:t>
            </a:r>
            <a:r>
              <a:rPr smtClean="0"/>
              <a:t>of </a:t>
            </a:r>
            <a:r>
              <a:t>machines, construction, etc.</a:t>
            </a:r>
          </a:p>
        </p:txBody>
      </p:sp>
      <p:sp>
        <p:nvSpPr>
          <p:cNvPr id="236" name="The Concise Oxford Dictionary"/>
          <p:cNvSpPr txBox="1"/>
          <p:nvPr/>
        </p:nvSpPr>
        <p:spPr>
          <a:xfrm>
            <a:off x="9645672" y="8091510"/>
            <a:ext cx="2535263"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400">
                <a:solidFill>
                  <a:srgbClr val="FFFFFF"/>
                </a:solidFill>
              </a:defRPr>
            </a:lvl1pPr>
          </a:lstStyle>
          <a:p>
            <a:r>
              <a:t>The Concise Oxford Dictionary</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For example, why would those factors be important for a store automation system?"/>
          <p:cNvSpPr txBox="1">
            <a:spLocks noGrp="1"/>
          </p:cNvSpPr>
          <p:nvPr>
            <p:ph type="title"/>
          </p:nvPr>
        </p:nvSpPr>
        <p:spPr>
          <a:xfrm>
            <a:off x="1270000" y="2250975"/>
            <a:ext cx="10464800" cy="5251650"/>
          </a:xfrm>
          <a:prstGeom prst="rect">
            <a:avLst/>
          </a:prstGeom>
        </p:spPr>
        <p:txBody>
          <a:bodyPr/>
          <a:lstStyle/>
          <a:p>
            <a:r>
              <a:t>For example, why would those factors be important for a store automation system?</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 name="Qualidade de software (para o varejo)"/>
          <p:cNvSpPr txBox="1">
            <a:spLocks noGrp="1"/>
          </p:cNvSpPr>
          <p:nvPr>
            <p:ph type="title"/>
          </p:nvPr>
        </p:nvSpPr>
        <p:spPr>
          <a:prstGeom prst="rect">
            <a:avLst/>
          </a:prstGeom>
        </p:spPr>
        <p:txBody>
          <a:bodyPr>
            <a:normAutofit fontScale="90000"/>
          </a:bodyPr>
          <a:lstStyle/>
          <a:p>
            <a:pPr defTabSz="519937">
              <a:defRPr sz="7119"/>
            </a:pPr>
            <a:r>
              <a:t>Qualidade de software</a:t>
            </a:r>
            <a:br/>
            <a:r>
              <a:t>(para o varejo)</a:t>
            </a:r>
          </a:p>
        </p:txBody>
      </p:sp>
      <p:sp>
        <p:nvSpPr>
          <p:cNvPr id="349" name="Correto…"/>
          <p:cNvSpPr txBox="1">
            <a:spLocks noGrp="1"/>
          </p:cNvSpPr>
          <p:nvPr>
            <p:ph type="body" idx="1"/>
          </p:nvPr>
        </p:nvSpPr>
        <p:spPr>
          <a:prstGeom prst="rect">
            <a:avLst/>
          </a:prstGeom>
        </p:spPr>
        <p:txBody>
          <a:bodyPr/>
          <a:lstStyle/>
          <a:p>
            <a:pPr>
              <a:buChar char="■"/>
            </a:pPr>
            <a:r>
              <a:t>Correto</a:t>
            </a:r>
          </a:p>
          <a:p>
            <a:pPr lvl="1">
              <a:spcBef>
                <a:spcPts val="600"/>
              </a:spcBef>
              <a:buClr>
                <a:srgbClr val="009900"/>
              </a:buClr>
            </a:pPr>
            <a:r>
              <a:t>A loja não pode deixar de cobrar por produtos</a:t>
            </a:r>
          </a:p>
          <a:p>
            <a:pPr>
              <a:buChar char="■"/>
            </a:pPr>
            <a:r>
              <a:t>Robusto e altamente disponível</a:t>
            </a:r>
          </a:p>
          <a:p>
            <a:pPr lvl="1">
              <a:spcBef>
                <a:spcPts val="600"/>
              </a:spcBef>
              <a:buClr>
                <a:srgbClr val="009900"/>
              </a:buClr>
            </a:pPr>
            <a:r>
              <a:t>A loja não pode parar de vender</a:t>
            </a:r>
          </a:p>
          <a:p>
            <a:pPr>
              <a:buChar char="■"/>
            </a:pPr>
            <a:r>
              <a:t>Eficiente</a:t>
            </a:r>
          </a:p>
          <a:p>
            <a:pPr lvl="1">
              <a:spcBef>
                <a:spcPts val="600"/>
              </a:spcBef>
              <a:buClr>
                <a:srgbClr val="009900"/>
              </a:buClr>
            </a:pPr>
            <a:r>
              <a:t>O consumidor não pode esperar</a:t>
            </a:r>
          </a:p>
          <a:p>
            <a:pPr lvl="1">
              <a:spcBef>
                <a:spcPts val="600"/>
              </a:spcBef>
              <a:buClr>
                <a:srgbClr val="009900"/>
              </a:buClr>
            </a:pPr>
            <a:r>
              <a:t>A empresa quer investir pouco em recursos computacionais (CPU, memória, rede)</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1" name="Qualidade de software (para o varejo)"/>
          <p:cNvSpPr txBox="1">
            <a:spLocks noGrp="1"/>
          </p:cNvSpPr>
          <p:nvPr>
            <p:ph type="title"/>
          </p:nvPr>
        </p:nvSpPr>
        <p:spPr>
          <a:prstGeom prst="rect">
            <a:avLst/>
          </a:prstGeom>
        </p:spPr>
        <p:txBody>
          <a:bodyPr>
            <a:normAutofit fontScale="90000"/>
          </a:bodyPr>
          <a:lstStyle/>
          <a:p>
            <a:pPr defTabSz="519937">
              <a:defRPr sz="7119"/>
            </a:pPr>
            <a:r>
              <a:t>Qualidade de software</a:t>
            </a:r>
            <a:br/>
            <a:r>
              <a:t>(para o varejo)</a:t>
            </a:r>
          </a:p>
        </p:txBody>
      </p:sp>
      <p:sp>
        <p:nvSpPr>
          <p:cNvPr id="352" name="Altamente extensível e adaptável…"/>
          <p:cNvSpPr txBox="1">
            <a:spLocks noGrp="1"/>
          </p:cNvSpPr>
          <p:nvPr>
            <p:ph type="body" idx="1"/>
          </p:nvPr>
        </p:nvSpPr>
        <p:spPr>
          <a:prstGeom prst="rect">
            <a:avLst/>
          </a:prstGeom>
        </p:spPr>
        <p:txBody>
          <a:bodyPr/>
          <a:lstStyle/>
          <a:p>
            <a:pPr>
              <a:buChar char="■"/>
            </a:pPr>
            <a:r>
              <a:t>Altamente extensível e adaptável</a:t>
            </a:r>
          </a:p>
          <a:p>
            <a:pPr lvl="1">
              <a:spcBef>
                <a:spcPts val="600"/>
              </a:spcBef>
              <a:buClr>
                <a:srgbClr val="009900"/>
              </a:buClr>
            </a:pPr>
            <a:r>
              <a:t>A empresa tem sempre novos requisitos (para ontem!)</a:t>
            </a:r>
          </a:p>
          <a:p>
            <a:pPr lvl="1">
              <a:spcBef>
                <a:spcPts val="600"/>
              </a:spcBef>
              <a:buClr>
                <a:srgbClr val="009900"/>
              </a:buClr>
            </a:pPr>
            <a:r>
              <a:t>A empresa quer o software customizado do seu jeito (interface, teclado, idioma, moeda, etc.) </a:t>
            </a:r>
          </a:p>
          <a:p>
            <a:pPr>
              <a:buChar char="■"/>
            </a:pPr>
            <a:r>
              <a:t>Reusável</a:t>
            </a:r>
          </a:p>
          <a:p>
            <a:pPr lvl="1">
              <a:spcBef>
                <a:spcPts val="600"/>
              </a:spcBef>
              <a:buClr>
                <a:srgbClr val="009900"/>
              </a:buClr>
            </a:pPr>
            <a:r>
              <a:t>Várias empresas precisam usar partes de um mesmo sistema</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4" name="Qualidade de software (para o varejo)"/>
          <p:cNvSpPr txBox="1">
            <a:spLocks noGrp="1"/>
          </p:cNvSpPr>
          <p:nvPr>
            <p:ph type="title"/>
          </p:nvPr>
        </p:nvSpPr>
        <p:spPr>
          <a:prstGeom prst="rect">
            <a:avLst/>
          </a:prstGeom>
        </p:spPr>
        <p:txBody>
          <a:bodyPr>
            <a:normAutofit fontScale="90000"/>
          </a:bodyPr>
          <a:lstStyle/>
          <a:p>
            <a:pPr defTabSz="519937">
              <a:defRPr sz="7119"/>
            </a:pPr>
            <a:r>
              <a:t>Qualidade de software</a:t>
            </a:r>
            <a:br/>
            <a:r>
              <a:t>(para o varejo)</a:t>
            </a:r>
          </a:p>
        </p:txBody>
      </p:sp>
      <p:sp>
        <p:nvSpPr>
          <p:cNvPr id="355" name="Amigável e fácil de usar…"/>
          <p:cNvSpPr txBox="1">
            <a:spLocks noGrp="1"/>
          </p:cNvSpPr>
          <p:nvPr>
            <p:ph type="body" idx="1"/>
          </p:nvPr>
        </p:nvSpPr>
        <p:spPr>
          <a:prstGeom prst="rect">
            <a:avLst/>
          </a:prstGeom>
        </p:spPr>
        <p:txBody>
          <a:bodyPr/>
          <a:lstStyle/>
          <a:p>
            <a:pPr>
              <a:buChar char="■"/>
            </a:pPr>
            <a:r>
              <a:t>Amigável e fácil de usar </a:t>
            </a:r>
          </a:p>
          <a:p>
            <a:pPr lvl="1">
              <a:spcBef>
                <a:spcPts val="600"/>
              </a:spcBef>
              <a:buClr>
                <a:srgbClr val="009900"/>
              </a:buClr>
            </a:pPr>
            <a:r>
              <a:t>A empresa quer investir pouco em treinamento</a:t>
            </a:r>
          </a:p>
          <a:p>
            <a:pPr>
              <a:buChar char="■"/>
            </a:pPr>
            <a:r>
              <a:t>Aberto, compatível, de fácil integração com outros sistemas</a:t>
            </a:r>
          </a:p>
          <a:p>
            <a:pPr lvl="1">
              <a:spcBef>
                <a:spcPts val="600"/>
              </a:spcBef>
              <a:buClr>
                <a:srgbClr val="009900"/>
              </a:buClr>
            </a:pPr>
            <a:r>
              <a:t>Empresa já tem outros sistemas; controle de estoque, fidelização, etc.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7" name="Qualidade de software (para o varejo)"/>
          <p:cNvSpPr txBox="1">
            <a:spLocks noGrp="1"/>
          </p:cNvSpPr>
          <p:nvPr>
            <p:ph type="title"/>
          </p:nvPr>
        </p:nvSpPr>
        <p:spPr>
          <a:prstGeom prst="rect">
            <a:avLst/>
          </a:prstGeom>
        </p:spPr>
        <p:txBody>
          <a:bodyPr>
            <a:normAutofit fontScale="90000"/>
          </a:bodyPr>
          <a:lstStyle/>
          <a:p>
            <a:pPr defTabSz="519937">
              <a:defRPr sz="7119"/>
            </a:pPr>
            <a:r>
              <a:t>Qualidade de software</a:t>
            </a:r>
            <a:br/>
            <a:r>
              <a:t>(para o varejo)</a:t>
            </a:r>
          </a:p>
        </p:txBody>
      </p:sp>
      <p:sp>
        <p:nvSpPr>
          <p:cNvPr id="358" name="Portável e independente de plataforma (hw e sw)…"/>
          <p:cNvSpPr txBox="1">
            <a:spLocks noGrp="1"/>
          </p:cNvSpPr>
          <p:nvPr>
            <p:ph type="body" idx="1"/>
          </p:nvPr>
        </p:nvSpPr>
        <p:spPr>
          <a:prstGeom prst="rect">
            <a:avLst/>
          </a:prstGeom>
        </p:spPr>
        <p:txBody>
          <a:bodyPr/>
          <a:lstStyle/>
          <a:p>
            <a:pPr>
              <a:buChar char="■"/>
            </a:pPr>
            <a:r>
              <a:t>Portável e independente de plataforma (hw e sw)</a:t>
            </a:r>
          </a:p>
          <a:p>
            <a:pPr lvl="1">
              <a:spcBef>
                <a:spcPts val="600"/>
              </a:spcBef>
              <a:buClr>
                <a:srgbClr val="009900"/>
              </a:buClr>
            </a:pPr>
            <a:r>
              <a:t>Cada empresa opta por uma determinada plataforma</a:t>
            </a:r>
          </a:p>
          <a:p>
            <a:pPr>
              <a:buChar char="■"/>
            </a:pPr>
            <a:r>
              <a:t>Baixo custo de instalação e atualização</a:t>
            </a:r>
          </a:p>
          <a:p>
            <a:pPr lvl="1">
              <a:spcBef>
                <a:spcPts val="600"/>
              </a:spcBef>
              <a:buClr>
                <a:srgbClr val="009900"/>
              </a:buClr>
            </a:pPr>
            <a:r>
              <a:t>A empresa tem um grande número de PDVs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oftware and systems engineering"/>
          <p:cNvSpPr txBox="1">
            <a:spLocks noGrp="1"/>
          </p:cNvSpPr>
          <p:nvPr>
            <p:ph type="ctrTitle"/>
          </p:nvPr>
        </p:nvSpPr>
        <p:spPr>
          <a:prstGeom prst="rect">
            <a:avLst/>
          </a:prstGeom>
        </p:spPr>
        <p:txBody>
          <a:bodyPr>
            <a:normAutofit/>
          </a:bodyPr>
          <a:lstStyle/>
          <a:p>
            <a:r>
              <a:t>Software </a:t>
            </a:r>
            <a:r>
              <a:rPr/>
              <a:t>and </a:t>
            </a:r>
            <a:r>
              <a:rPr lang="en-US" dirty="0" smtClean="0"/>
              <a:t>S</a:t>
            </a:r>
            <a:r>
              <a:rPr smtClean="0"/>
              <a:t>ystems </a:t>
            </a:r>
            <a:r>
              <a:rPr lang="en-US" dirty="0" smtClean="0"/>
              <a:t>E</a:t>
            </a:r>
            <a:r>
              <a:rPr smtClean="0"/>
              <a:t>ngineering</a:t>
            </a:r>
            <a:endParaRPr/>
          </a:p>
        </p:txBody>
      </p:sp>
      <p:sp>
        <p:nvSpPr>
          <p:cNvPr id="227" name="Paulo Borba…"/>
          <p:cNvSpPr txBox="1">
            <a:spLocks noGrp="1"/>
          </p:cNvSpPr>
          <p:nvPr>
            <p:ph type="subTitle" sz="quarter" idx="1"/>
          </p:nvPr>
        </p:nvSpPr>
        <p:spPr>
          <a:xfrm>
            <a:off x="1215988" y="5591180"/>
            <a:ext cx="10464800" cy="1816100"/>
          </a:xfrm>
          <a:prstGeom prst="rect">
            <a:avLst/>
          </a:prstGeom>
        </p:spPr>
        <p:txBody>
          <a:bodyPr/>
          <a:lstStyle/>
          <a:p>
            <a:r>
              <a:rPr lang="en-US" dirty="0" smtClean="0"/>
              <a:t>Marcelo </a:t>
            </a:r>
            <a:r>
              <a:rPr lang="en-US" dirty="0" err="1" smtClean="0"/>
              <a:t>d’Amorim</a:t>
            </a:r>
            <a:endParaRPr/>
          </a:p>
          <a:p>
            <a:r>
              <a:t>Federal University of Pernambuco</a:t>
            </a:r>
          </a:p>
        </p:txBody>
      </p:sp>
      <p:sp>
        <p:nvSpPr>
          <p:cNvPr id="228"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lang="en-US" u="sng" dirty="0" smtClean="0">
                <a:hlinkClick r:id="rId2"/>
              </a:rPr>
              <a:t>www.cin.ufpe.br/~damorim</a:t>
            </a:r>
            <a:endParaRPr u="sng">
              <a:hlinkClick r:id="rId2"/>
            </a:endParaRPr>
          </a:p>
        </p:txBody>
      </p:sp>
      <p:sp>
        <p:nvSpPr>
          <p:cNvPr id="5" name="CaixaDeTexto 4"/>
          <p:cNvSpPr txBox="1"/>
          <p:nvPr/>
        </p:nvSpPr>
        <p:spPr>
          <a:xfrm>
            <a:off x="72980" y="19016"/>
            <a:ext cx="768319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Slides based on the material published by Paulo </a:t>
            </a:r>
            <a:r>
              <a:rPr kumimoji="0" lang="en-US" sz="1200" b="0" i="0" u="none" strike="noStrike" cap="none" spc="0" normalizeH="0" baseline="0" dirty="0" err="1" smtClean="0">
                <a:ln>
                  <a:noFill/>
                </a:ln>
                <a:solidFill>
                  <a:srgbClr val="FFFFFF"/>
                </a:solidFill>
                <a:effectLst/>
                <a:uFillTx/>
                <a:latin typeface="+mn-lt"/>
                <a:ea typeface="Helvetica"/>
                <a:cs typeface="Helvetica"/>
                <a:sym typeface="Helvetica"/>
              </a:rPr>
              <a:t>Borba</a:t>
            </a: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(phmb@cin.ufpe.br) under </a:t>
            </a:r>
            <a:r>
              <a:rPr kumimoji="0" lang="en-US" sz="1200" b="0" i="0" u="none" strike="noStrike" cap="none" spc="0" normalizeH="0" baseline="0" dirty="0" smtClean="0">
                <a:ln>
                  <a:noFill/>
                </a:ln>
                <a:solidFill>
                  <a:srgbClr val="FFFFFF"/>
                </a:solidFill>
                <a:effectLst/>
                <a:uFillTx/>
                <a:latin typeface="Helvetica"/>
                <a:ea typeface="Helvetica"/>
                <a:cs typeface="Helvetica"/>
                <a:sym typeface="Helvetica"/>
              </a:rPr>
              <a:t>Creative</a:t>
            </a:r>
            <a:r>
              <a:rPr kumimoji="0" lang="en-US" sz="1200" b="0" i="0" u="none" strike="noStrike" cap="none" spc="0" normalizeH="0" dirty="0" smtClean="0">
                <a:ln>
                  <a:noFill/>
                </a:ln>
                <a:solidFill>
                  <a:srgbClr val="FFFFFF"/>
                </a:solidFill>
                <a:effectLst/>
                <a:uFillTx/>
                <a:latin typeface="Helvetica"/>
                <a:ea typeface="Helvetica"/>
                <a:cs typeface="Helvetica"/>
                <a:sym typeface="Helvetica"/>
              </a:rPr>
              <a:t> Commons license</a:t>
            </a:r>
            <a:endParaRPr kumimoji="0" lang="pt-BR" sz="1200" b="0" i="0" u="none" strike="noStrike" cap="none" spc="0" normalizeH="0" baseline="0" dirty="0">
              <a:ln>
                <a:noFill/>
              </a:ln>
              <a:solidFill>
                <a:srgbClr val="FFFFFF"/>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What is software productivity?"/>
          <p:cNvSpPr txBox="1">
            <a:spLocks noGrp="1"/>
          </p:cNvSpPr>
          <p:nvPr>
            <p:ph type="title"/>
          </p:nvPr>
        </p:nvSpPr>
        <p:spPr>
          <a:prstGeom prst="rect">
            <a:avLst/>
          </a:prstGeom>
        </p:spPr>
        <p:txBody>
          <a:bodyPr/>
          <a:lstStyle/>
          <a:p>
            <a:r>
              <a:t>What is software </a:t>
            </a:r>
            <a:r>
              <a:rPr sz="13000">
                <a:solidFill>
                  <a:srgbClr val="FEFB27"/>
                </a:solidFill>
              </a:rPr>
              <a:t>productivity</a:t>
            </a:r>
            <a:r>
              <a:t>?</a:t>
            </a:r>
          </a:p>
        </p:txBody>
      </p:sp>
      <p:sp>
        <p:nvSpPr>
          <p:cNvPr id="365" name="Text"/>
          <p:cNvSpPr txBox="1"/>
          <p:nvPr/>
        </p:nvSpPr>
        <p:spPr>
          <a:xfrm>
            <a:off x="8095673" y="1375007"/>
            <a:ext cx="393800" cy="279401"/>
          </a:xfrm>
          <a:prstGeom prst="rect">
            <a:avLst/>
          </a:prstGeom>
          <a:ln w="12700">
            <a:miter lim="400000"/>
          </a:ln>
        </p:spPr>
        <p:txBody>
          <a:bodyPr wrap="none" lIns="50800" tIns="50800" rIns="50800" bIns="50800" anchor="ctr">
            <a:spAutoFit/>
          </a:bodyPr>
          <a:lstStyle/>
          <a:p>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roductivity aspects, assuming constant functionality and quality"/>
          <p:cNvSpPr txBox="1">
            <a:spLocks noGrp="1"/>
          </p:cNvSpPr>
          <p:nvPr>
            <p:ph type="title"/>
          </p:nvPr>
        </p:nvSpPr>
        <p:spPr>
          <a:prstGeom prst="rect">
            <a:avLst/>
          </a:prstGeom>
        </p:spPr>
        <p:txBody>
          <a:bodyPr>
            <a:normAutofit fontScale="90000"/>
          </a:bodyPr>
          <a:lstStyle>
            <a:lvl1pPr defTabSz="473201">
              <a:defRPr sz="6480"/>
            </a:lvl1pPr>
          </a:lstStyle>
          <a:p>
            <a:r>
              <a:t>Productivity aspects, assuming constant functionality and quality</a:t>
            </a:r>
          </a:p>
        </p:txBody>
      </p:sp>
      <p:sp>
        <p:nvSpPr>
          <p:cNvPr id="368" name="Reduced development cost…"/>
          <p:cNvSpPr txBox="1">
            <a:spLocks noGrp="1"/>
          </p:cNvSpPr>
          <p:nvPr>
            <p:ph type="body" idx="1"/>
          </p:nvPr>
        </p:nvSpPr>
        <p:spPr>
          <a:prstGeom prst="rect">
            <a:avLst/>
          </a:prstGeom>
        </p:spPr>
        <p:txBody>
          <a:bodyPr>
            <a:normAutofit lnSpcReduction="10000"/>
          </a:bodyPr>
          <a:lstStyle/>
          <a:p>
            <a:pPr marL="526381" indent="-526381">
              <a:buChar char="■"/>
              <a:defRPr sz="4500"/>
            </a:pPr>
            <a:r>
              <a:t>Reduced development </a:t>
            </a:r>
            <a:r>
              <a:rPr>
                <a:solidFill>
                  <a:srgbClr val="FEFB27"/>
                </a:solidFill>
              </a:rPr>
              <a:t>cost</a:t>
            </a:r>
          </a:p>
          <a:p>
            <a:pPr marL="970881" lvl="1" indent="-526381">
              <a:spcBef>
                <a:spcPts val="600"/>
              </a:spcBef>
              <a:buClr>
                <a:srgbClr val="009900"/>
              </a:buClr>
              <a:defRPr sz="4500"/>
            </a:pPr>
            <a:r>
              <a:t>Consuming company wishes to invest little in software</a:t>
            </a:r>
          </a:p>
          <a:p>
            <a:pPr marL="970881" lvl="1" indent="-526381">
              <a:spcBef>
                <a:spcPts val="600"/>
              </a:spcBef>
              <a:buClr>
                <a:srgbClr val="009900"/>
              </a:buClr>
              <a:defRPr sz="4500"/>
            </a:pPr>
            <a:r>
              <a:t>Producing company should offer “inexpensive software" </a:t>
            </a:r>
          </a:p>
          <a:p>
            <a:pPr marL="526381" indent="-526381">
              <a:buChar char="■"/>
              <a:defRPr sz="4500"/>
            </a:pPr>
            <a:r>
              <a:t>Reduced development </a:t>
            </a:r>
            <a:r>
              <a:rPr>
                <a:solidFill>
                  <a:srgbClr val="FEFB27"/>
                </a:solidFill>
              </a:rPr>
              <a:t>time</a:t>
            </a:r>
          </a:p>
          <a:p>
            <a:pPr marL="970881" lvl="1" indent="-526381">
              <a:spcBef>
                <a:spcPts val="600"/>
              </a:spcBef>
              <a:buClr>
                <a:srgbClr val="009900"/>
              </a:buClr>
              <a:defRPr sz="4500"/>
            </a:pPr>
            <a:r>
              <a:t>Quick support and attention to market needs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Inexpensive software”"/>
          <p:cNvSpPr txBox="1">
            <a:spLocks noGrp="1"/>
          </p:cNvSpPr>
          <p:nvPr>
            <p:ph type="title"/>
          </p:nvPr>
        </p:nvSpPr>
        <p:spPr>
          <a:prstGeom prst="rect">
            <a:avLst/>
          </a:prstGeom>
        </p:spPr>
        <p:txBody>
          <a:bodyPr/>
          <a:lstStyle/>
          <a:p>
            <a:r>
              <a:t>“Inexpensive software”</a:t>
            </a:r>
          </a:p>
        </p:txBody>
      </p:sp>
      <p:sp>
        <p:nvSpPr>
          <p:cNvPr id="371" name="Not only a result of lower development costs, but also of the cost distribution among a number of clients"/>
          <p:cNvSpPr txBox="1">
            <a:spLocks noGrp="1"/>
          </p:cNvSpPr>
          <p:nvPr>
            <p:ph type="body" idx="1"/>
          </p:nvPr>
        </p:nvSpPr>
        <p:spPr>
          <a:prstGeom prst="rect">
            <a:avLst/>
          </a:prstGeom>
        </p:spPr>
        <p:txBody>
          <a:bodyPr/>
          <a:lstStyle/>
          <a:p>
            <a:pPr marL="342900" indent="-342900" algn="ctr">
              <a:buSzTx/>
              <a:buNone/>
              <a:defRPr sz="5300">
                <a:solidFill>
                  <a:srgbClr val="000000"/>
                </a:solidFill>
              </a:defRPr>
            </a:pPr>
            <a:r>
              <a:t>   </a:t>
            </a:r>
            <a:r>
              <a:rPr>
                <a:solidFill>
                  <a:srgbClr val="FFFFFF"/>
                </a:solidFill>
              </a:rPr>
              <a:t>Not only a result of lower development costs, but also of the cost distribution among a number of clients</a:t>
            </a:r>
          </a:p>
          <a:p>
            <a:pPr marL="342900" indent="-342900">
              <a:buSzTx/>
              <a:buNone/>
            </a:pPr>
            <a:endParaRPr/>
          </a:p>
          <a:p>
            <a:pPr marL="342900" indent="-342900">
              <a:buSzTx/>
              <a:buNone/>
            </a:pPr>
            <a:r>
              <a:t> </a:t>
            </a:r>
          </a:p>
        </p:txBody>
      </p:sp>
      <p:sp>
        <p:nvSpPr>
          <p:cNvPr id="372" name="Reuse, extensibility and flexibility are important…"/>
          <p:cNvSpPr txBox="1"/>
          <p:nvPr/>
        </p:nvSpPr>
        <p:spPr>
          <a:xfrm>
            <a:off x="1215988" y="6788573"/>
            <a:ext cx="11072890" cy="1272143"/>
          </a:xfrm>
          <a:prstGeom prst="rect">
            <a:avLst/>
          </a:prstGeom>
          <a:solidFill>
            <a:srgbClr val="FFFDA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defTabSz="584200">
              <a:defRPr sz="3800">
                <a:latin typeface="+mn-lt"/>
                <a:ea typeface="+mn-ea"/>
                <a:cs typeface="+mn-cs"/>
                <a:sym typeface="Gill Sans"/>
              </a:defRPr>
            </a:pPr>
            <a:r>
              <a:t>Reuse, extensibility and flexibility are important </a:t>
            </a:r>
          </a:p>
          <a:p>
            <a:pPr algn="ctr" defTabSz="584200">
              <a:defRPr sz="3800">
                <a:latin typeface="+mn-lt"/>
                <a:ea typeface="+mn-ea"/>
                <a:cs typeface="+mn-cs"/>
                <a:sym typeface="Gill Sans"/>
              </a:defRPr>
            </a:pPr>
            <a:r>
              <a:t>factors for achieving such distribution</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rade-offs between quality and productivity"/>
          <p:cNvSpPr txBox="1">
            <a:spLocks noGrp="1"/>
          </p:cNvSpPr>
          <p:nvPr>
            <p:ph type="title"/>
          </p:nvPr>
        </p:nvSpPr>
        <p:spPr>
          <a:xfrm>
            <a:off x="287294" y="254000"/>
            <a:ext cx="12501650" cy="2438400"/>
          </a:xfrm>
          <a:prstGeom prst="rect">
            <a:avLst/>
          </a:prstGeom>
        </p:spPr>
        <p:txBody>
          <a:bodyPr/>
          <a:lstStyle/>
          <a:p>
            <a:r>
              <a:t>Trade-offs between quality and productivity</a:t>
            </a:r>
          </a:p>
        </p:txBody>
      </p:sp>
      <p:sp>
        <p:nvSpPr>
          <p:cNvPr id="375" name="Investing too much in quality can reduce productivity in the short term…"/>
          <p:cNvSpPr txBox="1">
            <a:spLocks noGrp="1"/>
          </p:cNvSpPr>
          <p:nvPr>
            <p:ph type="body" idx="1"/>
          </p:nvPr>
        </p:nvSpPr>
        <p:spPr>
          <a:xfrm>
            <a:off x="715922" y="3143303"/>
            <a:ext cx="11858708" cy="6376967"/>
          </a:xfrm>
          <a:prstGeom prst="rect">
            <a:avLst/>
          </a:prstGeom>
        </p:spPr>
        <p:txBody>
          <a:bodyPr/>
          <a:lstStyle/>
          <a:p>
            <a:pPr marL="929821" indent="-612321">
              <a:defRPr sz="4500"/>
            </a:pPr>
            <a:r>
              <a:t>Investing too much in quality can reduce productivity in the short term</a:t>
            </a:r>
          </a:p>
          <a:p>
            <a:pPr marL="929821" indent="-612321">
              <a:defRPr sz="4500"/>
            </a:pPr>
            <a:r>
              <a:t>Neglecting quality can impact productivity even in the short term</a:t>
            </a:r>
          </a:p>
          <a:p>
            <a:pPr marL="929821" indent="-612321">
              <a:defRPr sz="4500"/>
            </a:pPr>
            <a:r>
              <a:t>Professional ethics should not be part of the trade-off </a:t>
            </a:r>
          </a:p>
          <a:p>
            <a:pPr marL="1374321" lvl="1" indent="-612321">
              <a:defRPr sz="4500"/>
            </a:pPr>
            <a:r>
              <a:t>careful with software that is ethically non-neutral</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ystem =…"/>
          <p:cNvSpPr txBox="1">
            <a:spLocks noGrp="1"/>
          </p:cNvSpPr>
          <p:nvPr>
            <p:ph type="title"/>
          </p:nvPr>
        </p:nvSpPr>
        <p:spPr>
          <a:xfrm>
            <a:off x="358732" y="521964"/>
            <a:ext cx="12501650" cy="8709671"/>
          </a:xfrm>
          <a:prstGeom prst="rect">
            <a:avLst/>
          </a:prstGeom>
        </p:spPr>
        <p:txBody>
          <a:bodyPr/>
          <a:lstStyle/>
          <a:p>
            <a:pPr algn="l"/>
            <a:r>
              <a:rPr>
                <a:solidFill>
                  <a:srgbClr val="FFFDA9"/>
                </a:solidFill>
              </a:rPr>
              <a:t>System</a:t>
            </a:r>
            <a:r>
              <a:t> </a:t>
            </a:r>
            <a:r>
              <a:rPr/>
              <a:t>= </a:t>
            </a:r>
            <a:r>
              <a:rPr smtClean="0">
                <a:solidFill>
                  <a:srgbClr val="FFFDA9"/>
                </a:solidFill>
              </a:rPr>
              <a:t>Software</a:t>
            </a:r>
            <a:r>
              <a:rPr smtClean="0"/>
              <a:t>+People+Data+Hardware </a:t>
            </a:r>
            <a:r>
              <a:t>(computers, sensors</a:t>
            </a:r>
            <a:r>
              <a:rPr/>
              <a:t>, </a:t>
            </a:r>
            <a:r>
              <a:rPr smtClean="0"/>
              <a:t>phones</a:t>
            </a:r>
            <a:r>
              <a:rPr/>
              <a:t>, </a:t>
            </a:r>
            <a:r>
              <a:rPr lang="en-US" dirty="0" smtClean="0"/>
              <a:t>w</a:t>
            </a:r>
            <a:r>
              <a:rPr smtClean="0"/>
              <a:t>atches,</a:t>
            </a:r>
            <a:r>
              <a:rPr lang="en-US" dirty="0" smtClean="0"/>
              <a:t> </a:t>
            </a:r>
            <a:r>
              <a:rPr smtClean="0"/>
              <a:t>drones</a:t>
            </a:r>
            <a:r>
              <a:t>, etc.) </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o obtain software quality and productivity,  teams have to deal with those issues in a professional way!"/>
          <p:cNvSpPr txBox="1">
            <a:spLocks noGrp="1"/>
          </p:cNvSpPr>
          <p:nvPr>
            <p:ph type="title"/>
          </p:nvPr>
        </p:nvSpPr>
        <p:spPr>
          <a:xfrm>
            <a:off x="1270000" y="1754025"/>
            <a:ext cx="10464800" cy="6245550"/>
          </a:xfrm>
          <a:prstGeom prst="rect">
            <a:avLst/>
          </a:prstGeom>
        </p:spPr>
        <p:txBody>
          <a:bodyPr/>
          <a:lstStyle/>
          <a:p>
            <a:r>
              <a:rPr lang="en-US" dirty="0" smtClean="0"/>
              <a:t>For high </a:t>
            </a:r>
            <a:r>
              <a:rPr smtClean="0"/>
              <a:t>software </a:t>
            </a:r>
            <a:r>
              <a:rPr>
                <a:solidFill>
                  <a:srgbClr val="FEFB27"/>
                </a:solidFill>
              </a:rPr>
              <a:t>quality</a:t>
            </a:r>
            <a:r>
              <a:t> </a:t>
            </a:r>
            <a:r>
              <a:rPr/>
              <a:t>and </a:t>
            </a:r>
            <a:r>
              <a:rPr smtClean="0">
                <a:solidFill>
                  <a:srgbClr val="FEFB27"/>
                </a:solidFill>
              </a:rPr>
              <a:t>productivity</a:t>
            </a:r>
            <a:r>
              <a:rPr smtClean="0"/>
              <a:t>,</a:t>
            </a:r>
            <a:r>
              <a:rPr lang="en-US" dirty="0" smtClean="0"/>
              <a:t> </a:t>
            </a:r>
            <a:r>
              <a:rPr smtClean="0"/>
              <a:t>teams </a:t>
            </a:r>
            <a:r>
              <a:t>have to deal with </a:t>
            </a:r>
            <a:r>
              <a:rPr/>
              <a:t>those </a:t>
            </a:r>
            <a:r>
              <a:rPr smtClean="0"/>
              <a:t>issues</a:t>
            </a:r>
            <a:r>
              <a:rPr lang="en-US" dirty="0" smtClean="0"/>
              <a:t> </a:t>
            </a:r>
            <a:r>
              <a:rPr smtClean="0"/>
              <a:t>professiona</a:t>
            </a:r>
            <a:r>
              <a:rPr lang="en-US" dirty="0" err="1" smtClean="0"/>
              <a:t>lly</a:t>
            </a:r>
            <a:r>
              <a:rPr smtClean="0"/>
              <a:t>!</a:t>
            </a:r>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ake notes, now!"/>
          <p:cNvSpPr txBox="1">
            <a:spLocks noGrp="1"/>
          </p:cNvSpPr>
          <p:nvPr>
            <p:ph type="title"/>
          </p:nvPr>
        </p:nvSpPr>
        <p:spPr>
          <a:xfrm>
            <a:off x="1270000" y="1638300"/>
            <a:ext cx="10464800" cy="5867400"/>
          </a:xfrm>
          <a:prstGeom prst="rect">
            <a:avLst/>
          </a:prstGeom>
        </p:spPr>
        <p:txBody>
          <a:bodyPr/>
          <a:lstStyle>
            <a:lvl1pPr>
              <a:defRPr sz="14200"/>
            </a:lvl1pPr>
          </a:lstStyle>
          <a:p>
            <a:r>
              <a:t>Take notes, now!</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o do after class"/>
          <p:cNvSpPr txBox="1">
            <a:spLocks noGrp="1"/>
          </p:cNvSpPr>
          <p:nvPr>
            <p:ph type="title"/>
          </p:nvPr>
        </p:nvSpPr>
        <p:spPr>
          <a:prstGeom prst="rect">
            <a:avLst/>
          </a:prstGeom>
        </p:spPr>
        <p:txBody>
          <a:bodyPr/>
          <a:lstStyle/>
          <a:p>
            <a:r>
              <a:t>To do after class</a:t>
            </a:r>
          </a:p>
        </p:txBody>
      </p:sp>
      <p:sp>
        <p:nvSpPr>
          <p:cNvPr id="384" name="Read Uma longa noite aprendendo, and Chapter 1 from the textbook…"/>
          <p:cNvSpPr txBox="1">
            <a:spLocks noGrp="1"/>
          </p:cNvSpPr>
          <p:nvPr>
            <p:ph type="body" idx="1"/>
          </p:nvPr>
        </p:nvSpPr>
        <p:spPr>
          <a:xfrm>
            <a:off x="1270000" y="2204707"/>
            <a:ext cx="11233192" cy="7255741"/>
          </a:xfrm>
          <a:prstGeom prst="rect">
            <a:avLst/>
          </a:prstGeom>
        </p:spPr>
        <p:txBody>
          <a:bodyPr/>
          <a:lstStyle/>
          <a:p>
            <a:pPr marL="888999" indent="-571499">
              <a:defRPr sz="3300"/>
            </a:pPr>
            <a:r>
              <a:t>Read </a:t>
            </a:r>
            <a:r>
              <a:rPr u="sng">
                <a:hlinkClick r:id="rId2"/>
              </a:rPr>
              <a:t>Uma longa noite aprendendo</a:t>
            </a:r>
            <a:r>
              <a:t>, and Chapter 1 from the </a:t>
            </a:r>
            <a:r>
              <a:rPr u="sng">
                <a:hlinkClick r:id="rId3"/>
              </a:rPr>
              <a:t>textbook</a:t>
            </a:r>
          </a:p>
          <a:p>
            <a:pPr marL="888999" indent="-571499">
              <a:defRPr sz="3300"/>
            </a:pPr>
            <a:r>
              <a:t>Read </a:t>
            </a:r>
            <a:r>
              <a:rPr u="sng">
                <a:hlinkClick r:id="rId4"/>
              </a:rPr>
              <a:t>Software Engineering Code of Ethics and Professional Practice</a:t>
            </a:r>
          </a:p>
          <a:p>
            <a:pPr marL="888999" indent="-571499">
              <a:defRPr sz="3300"/>
            </a:pPr>
            <a:r>
              <a:t>Watch “Na rota do dinheiro sujo”, episode “Emissões mortais”, and </a:t>
            </a:r>
            <a:r>
              <a:rPr u="sng">
                <a:hlinkClick r:id="rId5"/>
              </a:rPr>
              <a:t>Software powers the world</a:t>
            </a:r>
          </a:p>
          <a:p>
            <a:pPr marL="888999" indent="-571499">
              <a:defRPr sz="3300"/>
            </a:pPr>
            <a:r>
              <a:rPr smtClean="0"/>
              <a:t>Subscribe </a:t>
            </a:r>
            <a:r>
              <a:t>to the </a:t>
            </a:r>
            <a:r>
              <a:rPr/>
              <a:t>course </a:t>
            </a:r>
            <a:r>
              <a:rPr smtClean="0"/>
              <a:t>calendar</a:t>
            </a: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Our society depends on software systems"/>
          <p:cNvSpPr txBox="1">
            <a:spLocks noGrp="1"/>
          </p:cNvSpPr>
          <p:nvPr>
            <p:ph type="title"/>
          </p:nvPr>
        </p:nvSpPr>
        <p:spPr>
          <a:prstGeom prst="rect">
            <a:avLst/>
          </a:prstGeom>
        </p:spPr>
        <p:txBody>
          <a:bodyPr/>
          <a:lstStyle/>
          <a:p>
            <a:r>
              <a:t>Our society depends on software systems</a:t>
            </a:r>
          </a:p>
        </p:txBody>
      </p:sp>
      <p:sp>
        <p:nvSpPr>
          <p:cNvPr id="246" name="Text"/>
          <p:cNvSpPr txBox="1"/>
          <p:nvPr/>
        </p:nvSpPr>
        <p:spPr>
          <a:xfrm>
            <a:off x="9096895" y="8480213"/>
            <a:ext cx="2730413" cy="487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186" tIns="54186" rIns="54186" bIns="54186" anchor="ctr">
            <a:spAutoFit/>
          </a:bodyPr>
          <a:lstStyle>
            <a:lvl1pPr algn="ctr" defTabSz="406400">
              <a:defRPr sz="2400" u="sng">
                <a:solidFill>
                  <a:srgbClr val="FFFFFF"/>
                </a:solidFill>
                <a:latin typeface="+mn-lt"/>
                <a:ea typeface="+mn-ea"/>
                <a:cs typeface="+mn-cs"/>
                <a:sym typeface="Gill Sans"/>
                <a:hlinkClick r:id="rId3"/>
              </a:defRPr>
            </a:lvl1pPr>
          </a:lstStyle>
          <a:p>
            <a:pPr>
              <a:defRPr u="none"/>
            </a:pPr>
            <a:r>
              <a:rPr u="sng">
                <a:hlinkClick r:id="rId3"/>
              </a:rPr>
              <a:t> </a:t>
            </a:r>
          </a:p>
        </p:txBody>
      </p:sp>
      <p:sp>
        <p:nvSpPr>
          <p:cNvPr id="247" name="They are the basis of essential services, communication, entertainment, etc. and drive innovation"/>
          <p:cNvSpPr txBox="1"/>
          <p:nvPr/>
        </p:nvSpPr>
        <p:spPr>
          <a:xfrm>
            <a:off x="501608" y="3806752"/>
            <a:ext cx="11358642" cy="35703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186" tIns="54186" rIns="54186" bIns="54186" anchor="ctr">
            <a:spAutoFit/>
          </a:bodyPr>
          <a:lstStyle>
            <a:lvl1pPr algn="r">
              <a:lnSpc>
                <a:spcPts val="9400"/>
              </a:lnSpc>
              <a:spcBef>
                <a:spcPts val="2500"/>
              </a:spcBef>
              <a:defRPr sz="5000">
                <a:solidFill>
                  <a:srgbClr val="FFFBB9"/>
                </a:solidFill>
                <a:latin typeface="+mn-lt"/>
                <a:ea typeface="+mn-ea"/>
                <a:cs typeface="+mn-cs"/>
                <a:sym typeface="Gill Sans"/>
              </a:defRPr>
            </a:lvl1pPr>
          </a:lstStyle>
          <a:p>
            <a:pPr algn="ctr"/>
            <a:r>
              <a:t>They are the basis </a:t>
            </a:r>
            <a:r>
              <a:rPr/>
              <a:t>of </a:t>
            </a:r>
            <a:r>
              <a:rPr smtClean="0"/>
              <a:t>essential</a:t>
            </a:r>
            <a:r>
              <a:rPr lang="en-US" dirty="0" smtClean="0"/>
              <a:t> s</a:t>
            </a:r>
            <a:r>
              <a:rPr smtClean="0"/>
              <a:t>ervices,</a:t>
            </a:r>
            <a:r>
              <a:rPr lang="en-US" dirty="0" smtClean="0"/>
              <a:t> c</a:t>
            </a:r>
            <a:r>
              <a:rPr smtClean="0"/>
              <a:t>ommunication</a:t>
            </a:r>
            <a:r>
              <a:t>, entertainment, etc</a:t>
            </a:r>
            <a:r>
              <a:rPr/>
              <a:t>. </a:t>
            </a:r>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Our society depends on software systems"/>
          <p:cNvSpPr txBox="1">
            <a:spLocks noGrp="1"/>
          </p:cNvSpPr>
          <p:nvPr>
            <p:ph type="title"/>
          </p:nvPr>
        </p:nvSpPr>
        <p:spPr>
          <a:prstGeom prst="rect">
            <a:avLst/>
          </a:prstGeom>
        </p:spPr>
        <p:txBody>
          <a:bodyPr/>
          <a:lstStyle/>
          <a:p>
            <a:r>
              <a:t>Our society depends on software systems</a:t>
            </a:r>
          </a:p>
        </p:txBody>
      </p:sp>
      <p:sp>
        <p:nvSpPr>
          <p:cNvPr id="245" name="Every year, billions of lines of code (LOC) are created or modified"/>
          <p:cNvSpPr txBox="1"/>
          <p:nvPr/>
        </p:nvSpPr>
        <p:spPr>
          <a:xfrm>
            <a:off x="644484" y="4019544"/>
            <a:ext cx="11765500" cy="2364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186" tIns="54186" rIns="54186" bIns="54186" anchor="ctr">
            <a:spAutoFit/>
          </a:bodyPr>
          <a:lstStyle>
            <a:lvl1pPr algn="r">
              <a:lnSpc>
                <a:spcPts val="9400"/>
              </a:lnSpc>
              <a:spcBef>
                <a:spcPts val="2500"/>
              </a:spcBef>
              <a:defRPr sz="5000">
                <a:solidFill>
                  <a:srgbClr val="FFFBB9"/>
                </a:solidFill>
                <a:latin typeface="+mn-lt"/>
                <a:ea typeface="+mn-ea"/>
                <a:cs typeface="+mn-cs"/>
                <a:sym typeface="Gill Sans"/>
              </a:defRPr>
            </a:lvl1pPr>
          </a:lstStyle>
          <a:p>
            <a:pPr algn="ctr"/>
            <a:r>
              <a:t>Every year, billions of lines of code (LOC) are created or modified</a:t>
            </a:r>
          </a:p>
        </p:txBody>
      </p:sp>
      <p:sp>
        <p:nvSpPr>
          <p:cNvPr id="246" name="Text"/>
          <p:cNvSpPr txBox="1"/>
          <p:nvPr/>
        </p:nvSpPr>
        <p:spPr>
          <a:xfrm>
            <a:off x="9096895" y="8480213"/>
            <a:ext cx="2730413" cy="487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186" tIns="54186" rIns="54186" bIns="54186" anchor="ctr">
            <a:spAutoFit/>
          </a:bodyPr>
          <a:lstStyle>
            <a:lvl1pPr algn="ctr" defTabSz="406400">
              <a:defRPr sz="2400" u="sng">
                <a:solidFill>
                  <a:srgbClr val="FFFFFF"/>
                </a:solidFill>
                <a:latin typeface="+mn-lt"/>
                <a:ea typeface="+mn-ea"/>
                <a:cs typeface="+mn-cs"/>
                <a:sym typeface="Gill Sans"/>
                <a:hlinkClick r:id="rId3"/>
              </a:defRPr>
            </a:lvl1pPr>
          </a:lstStyle>
          <a:p>
            <a:pPr>
              <a:defRPr u="none"/>
            </a:pPr>
            <a:r>
              <a:rPr u="sng">
                <a:hlinkClick r:id="rId3"/>
              </a:rPr>
              <a:t> </a:t>
            </a:r>
          </a:p>
        </p:txBody>
      </p:sp>
      <p:sp>
        <p:nvSpPr>
          <p:cNvPr id="248" name="Volvo car &gt; 50 MLOC…"/>
          <p:cNvSpPr/>
          <p:nvPr/>
        </p:nvSpPr>
        <p:spPr>
          <a:xfrm>
            <a:off x="2358996" y="7305692"/>
            <a:ext cx="4305245" cy="1739553"/>
          </a:xfrm>
          <a:prstGeom prst="wedgeEllipseCallout">
            <a:avLst>
              <a:gd name="adj1" fmla="val 44566"/>
              <a:gd name="adj2" fmla="val -82048"/>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r>
              <a:rPr sz="2400"/>
              <a:t>Volvo car &gt; 50 MLOC</a:t>
            </a:r>
          </a:p>
          <a:p>
            <a: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r>
              <a:rPr sz="2400"/>
              <a:t>A380 &gt; 100 MLOC</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Quality…"/>
          <p:cNvSpPr txBox="1"/>
          <p:nvPr/>
        </p:nvSpPr>
        <p:spPr>
          <a:xfrm>
            <a:off x="2203276" y="3028949"/>
            <a:ext cx="8598248" cy="577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ctr" defTabSz="584200">
              <a:defRPr sz="13000">
                <a:solidFill>
                  <a:srgbClr val="FFFFFF"/>
                </a:solidFill>
                <a:latin typeface="+mn-lt"/>
                <a:ea typeface="+mn-ea"/>
                <a:cs typeface="+mn-cs"/>
                <a:sym typeface="Gill Sans"/>
              </a:defRPr>
            </a:pPr>
            <a:r>
              <a:t>Quality </a:t>
            </a:r>
          </a:p>
          <a:p>
            <a:pPr algn="ctr" defTabSz="584200">
              <a:defRPr sz="13000">
                <a:solidFill>
                  <a:srgbClr val="FFFFFF"/>
                </a:solidFill>
                <a:latin typeface="+mn-lt"/>
                <a:ea typeface="+mn-ea"/>
                <a:cs typeface="+mn-cs"/>
                <a:sym typeface="Gill Sans"/>
              </a:defRPr>
            </a:pPr>
            <a:r>
              <a:t>and </a:t>
            </a:r>
          </a:p>
          <a:p>
            <a:pPr algn="ctr" defTabSz="584200">
              <a:defRPr sz="13000">
                <a:solidFill>
                  <a:srgbClr val="FFFFFF"/>
                </a:solidFill>
                <a:latin typeface="+mn-lt"/>
                <a:ea typeface="+mn-ea"/>
                <a:cs typeface="+mn-cs"/>
                <a:sym typeface="Gill Sans"/>
              </a:defRPr>
            </a:pPr>
            <a:r>
              <a:t>Productivity </a:t>
            </a:r>
          </a:p>
        </p:txBody>
      </p:sp>
      <p:sp>
        <p:nvSpPr>
          <p:cNvPr id="253" name="Software and systems engineering is concerned with…"/>
          <p:cNvSpPr txBox="1">
            <a:spLocks noGrp="1"/>
          </p:cNvSpPr>
          <p:nvPr>
            <p:ph type="title"/>
          </p:nvPr>
        </p:nvSpPr>
        <p:spPr>
          <a:prstGeom prst="rect">
            <a:avLst/>
          </a:prstGeom>
        </p:spPr>
        <p:txBody>
          <a:bodyPr/>
          <a:lstStyle>
            <a:lvl1pPr>
              <a:defRPr sz="6200"/>
            </a:lvl1pPr>
          </a:lstStyle>
          <a:p>
            <a:r>
              <a:t>Software and systems engineering is concerned with…</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rofessional software and systems development"/>
          <p:cNvSpPr txBox="1">
            <a:spLocks noGrp="1"/>
          </p:cNvSpPr>
          <p:nvPr>
            <p:ph type="title"/>
          </p:nvPr>
        </p:nvSpPr>
        <p:spPr>
          <a:xfrm>
            <a:off x="843459" y="661958"/>
            <a:ext cx="11317883" cy="2438401"/>
          </a:xfrm>
          <a:prstGeom prst="rect">
            <a:avLst/>
          </a:prstGeom>
        </p:spPr>
        <p:txBody>
          <a:bodyPr/>
          <a:lstStyle/>
          <a:p>
            <a:r>
              <a:t>Professional software and systems development</a:t>
            </a:r>
          </a:p>
        </p:txBody>
      </p:sp>
      <p:pic>
        <p:nvPicPr>
          <p:cNvPr id="258" name="Image" descr="Image"/>
          <p:cNvPicPr>
            <a:picLocks noChangeAspect="1"/>
          </p:cNvPicPr>
          <p:nvPr/>
        </p:nvPicPr>
        <p:blipFill>
          <a:blip r:embed="rId3">
            <a:extLst/>
          </a:blip>
          <a:stretch>
            <a:fillRect/>
          </a:stretch>
        </p:blipFill>
        <p:spPr>
          <a:xfrm>
            <a:off x="1930368" y="5448304"/>
            <a:ext cx="2247586" cy="1688187"/>
          </a:xfrm>
          <a:prstGeom prst="rect">
            <a:avLst/>
          </a:prstGeom>
          <a:ln w="12700">
            <a:miter lim="400000"/>
          </a:ln>
        </p:spPr>
      </p:pic>
      <p:sp>
        <p:nvSpPr>
          <p:cNvPr id="259" name="http://www.home-dzine.co.za/diy/diy-doghouse.htm"/>
          <p:cNvSpPr txBox="1"/>
          <p:nvPr/>
        </p:nvSpPr>
        <p:spPr>
          <a:xfrm>
            <a:off x="1215988" y="7234254"/>
            <a:ext cx="3553570"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u="sng">
                <a:solidFill>
                  <a:srgbClr val="FFFFFF"/>
                </a:solidFill>
                <a:hlinkClick r:id="rId4"/>
              </a:defRPr>
            </a:lvl1pPr>
          </a:lstStyle>
          <a:p>
            <a:pPr>
              <a:defRPr u="none"/>
            </a:pPr>
            <a:r>
              <a:rPr u="sng">
                <a:hlinkClick r:id="rId4"/>
              </a:rPr>
              <a:t>http://www.home-dzine.co.za/diy/diy-doghouse.htm</a:t>
            </a:r>
          </a:p>
        </p:txBody>
      </p:sp>
      <p:pic>
        <p:nvPicPr>
          <p:cNvPr id="260" name="Image" descr="Image"/>
          <p:cNvPicPr>
            <a:picLocks noChangeAspect="1"/>
          </p:cNvPicPr>
          <p:nvPr/>
        </p:nvPicPr>
        <p:blipFill>
          <a:blip r:embed="rId5">
            <a:extLst/>
          </a:blip>
          <a:stretch>
            <a:fillRect/>
          </a:stretch>
        </p:blipFill>
        <p:spPr>
          <a:xfrm>
            <a:off x="7069135" y="4038225"/>
            <a:ext cx="3362356" cy="5050101"/>
          </a:xfrm>
          <a:prstGeom prst="rect">
            <a:avLst/>
          </a:prstGeom>
          <a:ln w="12700">
            <a:miter lim="400000"/>
          </a:ln>
        </p:spPr>
      </p:pic>
      <p:sp>
        <p:nvSpPr>
          <p:cNvPr id="261" name="http://silviarangel.wix.com/fotografa"/>
          <p:cNvSpPr txBox="1"/>
          <p:nvPr/>
        </p:nvSpPr>
        <p:spPr>
          <a:xfrm>
            <a:off x="7645408" y="9091642"/>
            <a:ext cx="2494509"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u="sng">
                <a:solidFill>
                  <a:srgbClr val="FFFFFF"/>
                </a:solidFill>
                <a:hlinkClick r:id="rId6"/>
              </a:defRPr>
            </a:lvl1pPr>
          </a:lstStyle>
          <a:p>
            <a:pPr>
              <a:defRPr u="none"/>
            </a:pPr>
            <a:r>
              <a:rPr u="sng">
                <a:hlinkClick r:id="rId6"/>
              </a:rPr>
              <a:t>http://silviarangel.wix.com/fotografa</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It’s not about small versus large"/>
          <p:cNvSpPr txBox="1">
            <a:spLocks noGrp="1"/>
          </p:cNvSpPr>
          <p:nvPr>
            <p:ph type="title"/>
          </p:nvPr>
        </p:nvSpPr>
        <p:spPr>
          <a:xfrm>
            <a:off x="1270000" y="254000"/>
            <a:ext cx="10464800" cy="2671912"/>
          </a:xfrm>
          <a:prstGeom prst="rect">
            <a:avLst/>
          </a:prstGeom>
        </p:spPr>
        <p:txBody>
          <a:bodyPr/>
          <a:lstStyle/>
          <a:p>
            <a:r>
              <a:t>It’s not about small versus large</a:t>
            </a:r>
          </a:p>
        </p:txBody>
      </p:sp>
      <p:pic>
        <p:nvPicPr>
          <p:cNvPr id="266" name="Image" descr="Image"/>
          <p:cNvPicPr>
            <a:picLocks noChangeAspect="1"/>
          </p:cNvPicPr>
          <p:nvPr/>
        </p:nvPicPr>
        <p:blipFill>
          <a:blip r:embed="rId3">
            <a:extLst/>
          </a:blip>
          <a:stretch>
            <a:fillRect/>
          </a:stretch>
        </p:blipFill>
        <p:spPr>
          <a:xfrm>
            <a:off x="2054519" y="3145358"/>
            <a:ext cx="8895762" cy="5935142"/>
          </a:xfrm>
          <a:prstGeom prst="rect">
            <a:avLst/>
          </a:prstGeom>
          <a:ln w="12700">
            <a:miter lim="400000"/>
          </a:ln>
        </p:spPr>
      </p:pic>
      <p:sp>
        <p:nvSpPr>
          <p:cNvPr id="267" name="http://transmissionsmedia.com/the-inexplicable-precision-in-the-construction-of-the-great-pyramid-at-giza/"/>
          <p:cNvSpPr txBox="1"/>
          <p:nvPr/>
        </p:nvSpPr>
        <p:spPr>
          <a:xfrm>
            <a:off x="3275933" y="9163050"/>
            <a:ext cx="72206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u="sng">
                <a:solidFill>
                  <a:srgbClr val="FFFFFF"/>
                </a:solidFill>
                <a:hlinkClick r:id="rId4"/>
              </a:defRPr>
            </a:lvl1pPr>
          </a:lstStyle>
          <a:p>
            <a:pPr>
              <a:defRPr u="none"/>
            </a:pPr>
            <a:r>
              <a:rPr u="sng">
                <a:hlinkClick r:id="rId4"/>
              </a:rPr>
              <a:t>http://transmissionsmedia.com/the-inexplicable-precision-in-the-construction-of-the-great-pyramid-at-giza/</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1399</Words>
  <PresentationFormat>Personalizar</PresentationFormat>
  <Paragraphs>211</Paragraphs>
  <Slides>42</Slides>
  <Notes>19</Notes>
  <HiddenSlides>4</HiddenSlides>
  <MMClips>0</MMClips>
  <ScaleCrop>false</ScaleCrop>
  <HeadingPairs>
    <vt:vector size="4" baseType="variant">
      <vt:variant>
        <vt:lpstr>Tema</vt:lpstr>
      </vt:variant>
      <vt:variant>
        <vt:i4>1</vt:i4>
      </vt:variant>
      <vt:variant>
        <vt:lpstr>Títulos de slides</vt:lpstr>
      </vt:variant>
      <vt:variant>
        <vt:i4>42</vt:i4>
      </vt:variant>
    </vt:vector>
  </HeadingPairs>
  <TitlesOfParts>
    <vt:vector size="43" baseType="lpstr">
      <vt:lpstr>Black</vt:lpstr>
      <vt:lpstr>Software and Systems Engineering</vt:lpstr>
      <vt:lpstr>What is software and systems engineering?</vt:lpstr>
      <vt:lpstr>Engineering is…</vt:lpstr>
      <vt:lpstr>System = Software+People+Data+Hardware (computers, sensors, phones, watches, drones, etc.) </vt:lpstr>
      <vt:lpstr>Our society depends on software systems</vt:lpstr>
      <vt:lpstr>Our society depends on software systems</vt:lpstr>
      <vt:lpstr>Software and systems engineering is concerned with…</vt:lpstr>
      <vt:lpstr>Professional software and systems development</vt:lpstr>
      <vt:lpstr>It’s not about small versus large</vt:lpstr>
      <vt:lpstr>Most software today is very much like an Egyptian pyramid with millions of bricks piled on top of each other, with no structural integrity, but just done by brute force and thousands of slaves. Alan Kay http://en.wikipedia.org/wiki/Alan_Kay</vt:lpstr>
      <vt:lpstr>Slide 11</vt:lpstr>
      <vt:lpstr>focus  on how to do it? vs on how to do it right?</vt:lpstr>
      <vt:lpstr>Should we be concerned that we might be viewed as an over-paid, over-privileged elite that does not care enough about the damage that our work can cause?</vt:lpstr>
      <vt:lpstr>Ultimately, we need to assure ourselves and our society that our software has been made as sound and robust as feasible so that failures are not attributable to our own carelessness, recklessness, or laziness.</vt:lpstr>
      <vt:lpstr>So our main goal is…</vt:lpstr>
      <vt:lpstr>Software and Systems Engineering</vt:lpstr>
      <vt:lpstr>What is the software crisis?</vt:lpstr>
      <vt:lpstr>Practical impact of quality and productivity</vt:lpstr>
      <vt:lpstr>Not always achieved, almost never easy!</vt:lpstr>
      <vt:lpstr>Software development issues, (crisis? since 1968!)</vt:lpstr>
      <vt:lpstr>No silver bullet!</vt:lpstr>
      <vt:lpstr>Essential causes of software issues</vt:lpstr>
      <vt:lpstr>Accidental causes of software issues</vt:lpstr>
      <vt:lpstr>Teams that don’t achieve share these deficiencies</vt:lpstr>
      <vt:lpstr>Handling the crisis</vt:lpstr>
      <vt:lpstr>Software and Systems Engineering</vt:lpstr>
      <vt:lpstr>What is software quality?</vt:lpstr>
      <vt:lpstr>Software quality factors, focus on ethics and business values</vt:lpstr>
      <vt:lpstr>More factors, internal and external</vt:lpstr>
      <vt:lpstr>For example, why would those factors be important for a store automation system?</vt:lpstr>
      <vt:lpstr>Qualidade de software (para o varejo)</vt:lpstr>
      <vt:lpstr>Qualidade de software (para o varejo)</vt:lpstr>
      <vt:lpstr>Qualidade de software (para o varejo)</vt:lpstr>
      <vt:lpstr>Qualidade de software (para o varejo)</vt:lpstr>
      <vt:lpstr>Software and Systems Engineering</vt:lpstr>
      <vt:lpstr>What is software productivity?</vt:lpstr>
      <vt:lpstr>Productivity aspects, assuming constant functionality and quality</vt:lpstr>
      <vt:lpstr>“Inexpensive software”</vt:lpstr>
      <vt:lpstr>Trade-offs between quality and productivity</vt:lpstr>
      <vt:lpstr>For high software quality and productivity, teams have to deal with those issues professionally!</vt:lpstr>
      <vt:lpstr>Take notes, now!</vt:lpstr>
      <vt:lpstr>To do after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and Systems Engineering</dc:title>
  <cp:lastModifiedBy>damorim</cp:lastModifiedBy>
  <cp:revision>2</cp:revision>
  <dcterms:modified xsi:type="dcterms:W3CDTF">2021-05-21T20:20:26Z</dcterms:modified>
</cp:coreProperties>
</file>