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6" r:id="rId7"/>
    <p:sldId id="267" r:id="rId8"/>
    <p:sldId id="262" r:id="rId9"/>
    <p:sldId id="263" r:id="rId10"/>
    <p:sldId id="264" r:id="rId11"/>
    <p:sldId id="269" r:id="rId12"/>
    <p:sldId id="270" r:id="rId1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8759146-D9B4-4E36-9A74-666275327657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811298F-4B16-4BCE-AC99-0BF2D5880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Growth of </a:t>
            </a:r>
          </a:p>
          <a:p>
            <a:r>
              <a:rPr lang="en-US" baseline="0" dirty="0" smtClean="0"/>
              <a:t>Twice as many BSc than MSc graduates! </a:t>
            </a:r>
            <a:r>
              <a:rPr lang="en-US" dirty="0" smtClean="0"/>
              <a:t>Contrast</a:t>
            </a:r>
            <a:r>
              <a:rPr lang="en-US" baseline="0" dirty="0" smtClean="0"/>
              <a:t> to US :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US" baseline="0" dirty="0" smtClean="0"/>
              <a:t>twice as many BSc grads per capita in Canada ( </a:t>
            </a:r>
            <a:r>
              <a:rPr lang="en-US" dirty="0"/>
              <a:t>(375/36)/(1700/321) ~ 2</a:t>
            </a:r>
            <a:r>
              <a:rPr lang="en-US" baseline="0" dirty="0" smtClean="0"/>
              <a:t>)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total grads ( (600/36)/(5000/321) ~ 1)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1298F-4B16-4BCE-AC99-0BF2D5880B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C482-87CA-4B33-8605-43E5589E6771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an.gc.ca/eng/rtra/rtra" TargetMode="External"/><Relationship Id="rId2" Type="http://schemas.openxmlformats.org/officeDocument/2006/relationships/hyperlink" Target="http://www23.statcan.gc.ca/imdb/p2SV.pl?Function=getSurvey&amp;SDDS=5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mouras/SoS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of Statistics Curricula in Canada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(a </a:t>
            </a:r>
            <a:r>
              <a:rPr lang="en-US" dirty="0" smtClean="0"/>
              <a:t>graphical study)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Sotirios</a:t>
            </a:r>
            <a:r>
              <a:rPr lang="en-US" dirty="0" smtClean="0"/>
              <a:t> </a:t>
            </a:r>
            <a:r>
              <a:rPr lang="en-US" dirty="0" err="1" smtClean="0"/>
              <a:t>Damouras</a:t>
            </a:r>
            <a:r>
              <a:rPr lang="en-US" dirty="0" smtClean="0"/>
              <a:t> &amp; </a:t>
            </a:r>
            <a:r>
              <a:rPr lang="en-US" dirty="0" err="1" smtClean="0"/>
              <a:t>Sohee</a:t>
            </a:r>
            <a:r>
              <a:rPr lang="en-US" dirty="0" smtClean="0"/>
              <a:t> Kang</a:t>
            </a:r>
          </a:p>
          <a:p>
            <a:pPr algn="l"/>
            <a:r>
              <a:rPr lang="en-US" dirty="0" smtClean="0"/>
              <a:t>U of T Scarborough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Courses per </a:t>
            </a:r>
            <a:r>
              <a:rPr lang="en-US" dirty="0" smtClean="0"/>
              <a:t>Topic Category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86484" y="1434991"/>
            <a:ext cx="223945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Practice </a:t>
            </a:r>
            <a:r>
              <a:rPr lang="en-US" b="1" dirty="0" smtClean="0">
                <a:solidFill>
                  <a:srgbClr val="FF0000"/>
                </a:solidFill>
              </a:rPr>
              <a:t>is </a:t>
            </a:r>
            <a:r>
              <a:rPr lang="en-US" b="1" dirty="0">
                <a:solidFill>
                  <a:srgbClr val="FF0000"/>
                </a:solidFill>
              </a:rPr>
              <a:t>least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developed Stats topic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66464" y="1573490"/>
            <a:ext cx="29689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Math/</a:t>
            </a:r>
            <a:r>
              <a:rPr lang="en-US" b="1" dirty="0" err="1" smtClean="0">
                <a:solidFill>
                  <a:srgbClr val="FF0000"/>
                </a:solidFill>
              </a:rPr>
              <a:t>Prob</a:t>
            </a:r>
            <a:r>
              <a:rPr lang="en-US" b="1" dirty="0" smtClean="0">
                <a:solidFill>
                  <a:srgbClr val="FF0000"/>
                </a:solidFill>
              </a:rPr>
              <a:t>-heavy curriculum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Stats Hons/Spec BSc’s primarily for the </a:t>
            </a:r>
            <a:r>
              <a:rPr lang="en-US" dirty="0" smtClean="0"/>
              <a:t>workplace (rather </a:t>
            </a:r>
            <a:r>
              <a:rPr lang="en-US" dirty="0" smtClean="0"/>
              <a:t>than for graduate study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Offer more </a:t>
            </a:r>
            <a:r>
              <a:rPr lang="en-US" dirty="0" smtClean="0"/>
              <a:t>Stats-specific courses </a:t>
            </a:r>
            <a:r>
              <a:rPr lang="en-US" dirty="0" smtClean="0"/>
              <a:t>(at expense of Math courses)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Focus </a:t>
            </a:r>
            <a:r>
              <a:rPr lang="en-US" dirty="0"/>
              <a:t>courses (</a:t>
            </a:r>
            <a:r>
              <a:rPr lang="en-US" dirty="0" smtClean="0"/>
              <a:t>new </a:t>
            </a:r>
            <a:r>
              <a:rPr lang="en-US" dirty="0"/>
              <a:t>or </a:t>
            </a:r>
            <a:r>
              <a:rPr lang="en-US" dirty="0" smtClean="0"/>
              <a:t>existing) on </a:t>
            </a:r>
            <a:r>
              <a:rPr lang="en-US" dirty="0" smtClean="0"/>
              <a:t>Statistical </a:t>
            </a:r>
            <a:r>
              <a:rPr lang="en-US" dirty="0" smtClean="0"/>
              <a:t>Practice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Stats </a:t>
            </a:r>
            <a:r>
              <a:rPr lang="en-US" dirty="0"/>
              <a:t>courses early on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year)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6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743" y="1825625"/>
            <a:ext cx="6176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program enrolments/graduates: Postsecondary Student Information System (</a:t>
            </a:r>
            <a:r>
              <a:rPr lang="en-US" dirty="0" smtClean="0">
                <a:hlinkClick r:id="rId2"/>
              </a:rPr>
              <a:t>PSIS</a:t>
            </a:r>
            <a:r>
              <a:rPr lang="en-US" dirty="0" smtClean="0"/>
              <a:t>) survey, from Statistics Canada (</a:t>
            </a:r>
            <a:r>
              <a:rPr lang="en-US" dirty="0" err="1" smtClean="0"/>
              <a:t>StatCan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Microdata available through </a:t>
            </a:r>
            <a:r>
              <a:rPr lang="en-US" dirty="0" err="1" smtClean="0"/>
              <a:t>StatCan’s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RTRA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Stats program curricula: collected from universities’ calendars</a:t>
            </a:r>
          </a:p>
          <a:p>
            <a:pPr lvl="1"/>
            <a:r>
              <a:rPr lang="en-US" dirty="0" smtClean="0"/>
              <a:t>Many thanks to Olivia Rennie (UTSC </a:t>
            </a:r>
            <a:r>
              <a:rPr lang="en-US" dirty="0" err="1" smtClean="0"/>
              <a:t>NeuroSci</a:t>
            </a:r>
            <a:r>
              <a:rPr lang="en-US" dirty="0" smtClean="0"/>
              <a:t> BSc) for her help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data &amp; code available through GitHub</a:t>
            </a:r>
          </a:p>
          <a:p>
            <a:pPr lvl="1"/>
            <a:r>
              <a:rPr lang="en-US" dirty="0" smtClean="0">
                <a:hlinkClick r:id="rId4"/>
              </a:rPr>
              <a:t>https://github.com/damouras/SoSC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Programs Vital Statistics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5110" y="1446230"/>
            <a:ext cx="238802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52% increased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enrolments (`10 to `14)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1383" y="1446229"/>
            <a:ext cx="188064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Majority of BSc in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General Statistics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Programs Vital Statistics </a:t>
            </a: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52293" y="1825625"/>
            <a:ext cx="3421414" cy="43513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5757" y="1434991"/>
            <a:ext cx="216091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&gt;2 times more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than </a:t>
            </a:r>
            <a:r>
              <a:rPr lang="en-US" b="1" dirty="0" err="1" smtClean="0">
                <a:solidFill>
                  <a:srgbClr val="FF0000"/>
                </a:solidFill>
              </a:rPr>
              <a:t>MSc+PhD</a:t>
            </a:r>
            <a:r>
              <a:rPr lang="en-US" b="1" dirty="0" smtClean="0">
                <a:solidFill>
                  <a:srgbClr val="FF0000"/>
                </a:solidFill>
              </a:rPr>
              <a:t> grads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26142" y="1186148"/>
            <a:ext cx="19502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Different from US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(where MSc &gt; BSc)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0863" y="6047343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(reproduced from </a:t>
            </a:r>
            <a:r>
              <a:rPr lang="en-CA" sz="1200" dirty="0"/>
              <a:t>2014 </a:t>
            </a:r>
            <a:r>
              <a:rPr lang="en-US" sz="1200" dirty="0" smtClean="0"/>
              <a:t>ASA</a:t>
            </a:r>
            <a:r>
              <a:rPr lang="en-CA" sz="1200" dirty="0" smtClean="0"/>
              <a:t> C</a:t>
            </a:r>
            <a:r>
              <a:rPr lang="en-CA" sz="1200" i="1" dirty="0" smtClean="0"/>
              <a:t>urriculum Guidelines </a:t>
            </a:r>
          </a:p>
          <a:p>
            <a:pPr algn="ctr"/>
            <a:r>
              <a:rPr lang="en-CA" sz="1200" i="1" dirty="0" smtClean="0"/>
              <a:t>for undergraduate </a:t>
            </a:r>
            <a:r>
              <a:rPr lang="en-CA" sz="1200" i="1" dirty="0"/>
              <a:t>programs in statistical </a:t>
            </a:r>
            <a:r>
              <a:rPr lang="en-CA" sz="1200" i="1" dirty="0" smtClean="0"/>
              <a:t>Science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6931" y="2570055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CANADA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5349" y="2570055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BSc Enrolment Breakdown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5110" y="1446230"/>
            <a:ext cx="17525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Gender Parity!!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(F/M = 970/975)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3026" y="1446229"/>
            <a:ext cx="348422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 has relatively more Stats BSc’s;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Atlantic/QC/Prairies have less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16930" y="2570054"/>
            <a:ext cx="137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Stats BSc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6928" y="2587126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All BSc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Curricula - Target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considered (pure) Statistics </a:t>
            </a:r>
            <a:r>
              <a:rPr lang="en-US" dirty="0" err="1" smtClean="0"/>
              <a:t>Honours</a:t>
            </a:r>
            <a:r>
              <a:rPr lang="en-US" dirty="0" smtClean="0"/>
              <a:t>/Specialist BSc programs </a:t>
            </a:r>
          </a:p>
          <a:p>
            <a:pPr lvl="1"/>
            <a:r>
              <a:rPr lang="en-US" dirty="0" smtClean="0"/>
              <a:t>Excludes Minor, Major, 3-yr BA/BSc,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Excludes programs with not focused on Statistics (e.g. Probability &amp; Statistics, Mathematical Statistics,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Analyzed programs from n=24 </a:t>
            </a:r>
            <a:r>
              <a:rPr lang="en-US" dirty="0" smtClean="0"/>
              <a:t>Universities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Data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1009650" y="1690688"/>
          <a:ext cx="9191626" cy="4498873"/>
        </p:xfrm>
        <a:graphic>
          <a:graphicData uri="http://schemas.openxmlformats.org/drawingml/2006/table">
            <a:tbl>
              <a:tblPr/>
              <a:tblGrid>
                <a:gridCol w="824360">
                  <a:extLst>
                    <a:ext uri="{9D8B030D-6E8A-4147-A177-3AD203B41FA5}">
                      <a16:colId xmlns:a16="http://schemas.microsoft.com/office/drawing/2014/main" val="423700588"/>
                    </a:ext>
                  </a:extLst>
                </a:gridCol>
                <a:gridCol w="3778324">
                  <a:extLst>
                    <a:ext uri="{9D8B030D-6E8A-4147-A177-3AD203B41FA5}">
                      <a16:colId xmlns:a16="http://schemas.microsoft.com/office/drawing/2014/main" val="2707363238"/>
                    </a:ext>
                  </a:extLst>
                </a:gridCol>
                <a:gridCol w="824360">
                  <a:extLst>
                    <a:ext uri="{9D8B030D-6E8A-4147-A177-3AD203B41FA5}">
                      <a16:colId xmlns:a16="http://schemas.microsoft.com/office/drawing/2014/main" val="982001458"/>
                    </a:ext>
                  </a:extLst>
                </a:gridCol>
                <a:gridCol w="3764582">
                  <a:extLst>
                    <a:ext uri="{9D8B030D-6E8A-4147-A177-3AD203B41FA5}">
                      <a16:colId xmlns:a16="http://schemas.microsoft.com/office/drawing/2014/main" val="461491352"/>
                    </a:ext>
                  </a:extLst>
                </a:gridCol>
              </a:tblGrid>
              <a:tr h="155482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9050"/>
                  </a:ext>
                </a:extLst>
              </a:tr>
              <a:tr h="88538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code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STAB22H3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219050"/>
                  </a:ext>
                </a:extLst>
              </a:tr>
              <a:tr h="88538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title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Statistics I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350950"/>
                  </a:ext>
                </a:extLst>
              </a:tr>
              <a:tr h="1099172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can be tricky, as universities can have different conventions. To keep the variable numeric, use 1 for 2-semester courses (i.e. like </a:t>
                      </a:r>
                      <a:r>
                        <a:rPr lang="en-CA" sz="10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UofT's</a:t>
                      </a:r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courses), .5 for 1-semester courses (</a:t>
                      </a:r>
                      <a:r>
                        <a:rPr lang="en-CA" sz="10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UofT's</a:t>
                      </a:r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H-courses, should be most common option), and other fractions where applicable (e.g. a half-semester course would have .25 credits)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1.0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912251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description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Copy-paste from calendar , no pre-reqs or exclusions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713028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Discipline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of: MATH, STAT, COMP, OTHR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97608"/>
                  </a:ext>
                </a:extLst>
              </a:tr>
              <a:tr h="554985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Effectively, the year the course is offered in. It is usually included in the course code ( I think UTSC is the only University in North America using A,B,C,D)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 : 1, 2, 3, 4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721146"/>
                  </a:ext>
                </a:extLst>
              </a:tr>
              <a:tr h="24402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 electives as courses with partial info (i.e. field can be missing)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of: R, E, FE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34460"/>
                  </a:ext>
                </a:extLst>
              </a:tr>
              <a:tr h="865949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course types from: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MT: Mathematics 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PT: Probability Theory (incl. Stochastic Processes)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CS: Computing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ST: Statistical Theory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SM: Statistical Methodology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SP: Statistical Practice 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OT: Other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of: MT, PT, CS, ST, SM, SP, OT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616150"/>
                  </a:ext>
                </a:extLst>
              </a:tr>
              <a:tr h="321761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this field for </a:t>
                      </a:r>
                      <a:r>
                        <a:rPr lang="en-CA" sz="10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anything out of the ordinary that you want to point out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7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Courses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25 semester courses </a:t>
            </a:r>
            <a:r>
              <a:rPr lang="en-US" dirty="0" smtClean="0"/>
              <a:t>required on average; with most programs between 24-26 (i.e.                     12 </a:t>
            </a:r>
            <a:r>
              <a:rPr lang="en-US" dirty="0"/>
              <a:t>-</a:t>
            </a:r>
            <a:r>
              <a:rPr lang="en-US" dirty="0" smtClean="0"/>
              <a:t> 13 full-year equivalents, or 72 - 78 </a:t>
            </a:r>
            <a:r>
              <a:rPr lang="en-US" dirty="0"/>
              <a:t>c</a:t>
            </a:r>
            <a:r>
              <a:rPr lang="en-US" dirty="0" smtClean="0"/>
              <a:t>redit hours)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70% of courses specified</a:t>
            </a:r>
            <a:r>
              <a:rPr lang="en-US" dirty="0" smtClean="0"/>
              <a:t> (</a:t>
            </a:r>
            <a:r>
              <a:rPr lang="en-US" dirty="0"/>
              <a:t>c</a:t>
            </a:r>
            <a:r>
              <a:rPr lang="en-US" dirty="0" smtClean="0"/>
              <a:t>ore)</a:t>
            </a:r>
          </a:p>
          <a:p>
            <a:pPr lvl="1"/>
            <a:r>
              <a:rPr lang="en-US" dirty="0" smtClean="0"/>
              <a:t>Most ranging between  60% - 80%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Courses per Discipline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36780" y="1434990"/>
            <a:ext cx="23178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few STAT </a:t>
            </a:r>
            <a:r>
              <a:rPr lang="en-US" b="1" dirty="0" smtClean="0">
                <a:solidFill>
                  <a:srgbClr val="FF0000"/>
                </a:solidFill>
              </a:rPr>
              <a:t>courses </a:t>
            </a:r>
            <a:r>
              <a:rPr lang="en-US" b="1" dirty="0" smtClean="0">
                <a:solidFill>
                  <a:srgbClr val="FF0000"/>
                </a:solidFill>
              </a:rPr>
              <a:t>in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en-US" b="1" dirty="0" smtClean="0">
                <a:solidFill>
                  <a:srgbClr val="FF0000"/>
                </a:solidFill>
              </a:rPr>
              <a:t>ear </a:t>
            </a:r>
            <a:r>
              <a:rPr lang="en-US" b="1" dirty="0">
                <a:solidFill>
                  <a:srgbClr val="FF0000"/>
                </a:solidFill>
              </a:rPr>
              <a:t>(mostly none)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56813" y="1434990"/>
            <a:ext cx="294741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52% STAT </a:t>
            </a:r>
            <a:r>
              <a:rPr lang="en-US" b="1" dirty="0">
                <a:solidFill>
                  <a:srgbClr val="FF0000"/>
                </a:solidFill>
              </a:rPr>
              <a:t>courses on </a:t>
            </a:r>
            <a:r>
              <a:rPr lang="en-US" b="1" dirty="0" smtClean="0">
                <a:solidFill>
                  <a:srgbClr val="FF0000"/>
                </a:solidFill>
              </a:rPr>
              <a:t>average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(and 38% MATH courses)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622</Words>
  <Application>Microsoft Office PowerPoint</Application>
  <PresentationFormat>Widescreen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Status of Statistics Curricula in Canada</vt:lpstr>
      <vt:lpstr>Data Sources</vt:lpstr>
      <vt:lpstr>Stats Programs Vital Statistics </vt:lpstr>
      <vt:lpstr>Stats Programs Vital Statistics </vt:lpstr>
      <vt:lpstr>Stats BSc Enrolment Breakdown</vt:lpstr>
      <vt:lpstr>Stats Curricula - Target Population</vt:lpstr>
      <vt:lpstr>Curriculum Data</vt:lpstr>
      <vt:lpstr>Number of Courses</vt:lpstr>
      <vt:lpstr>Breakdown of Courses per Discipline</vt:lpstr>
      <vt:lpstr>Breakdown of Courses per Topic Category</vt:lpstr>
      <vt:lpstr>Conclusions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Statistics Curricula in Canada</dc:title>
  <dc:creator>Sotiris</dc:creator>
  <cp:lastModifiedBy>Sotiris</cp:lastModifiedBy>
  <cp:revision>76</cp:revision>
  <cp:lastPrinted>2017-06-06T18:12:24Z</cp:lastPrinted>
  <dcterms:created xsi:type="dcterms:W3CDTF">2017-06-01T18:14:19Z</dcterms:created>
  <dcterms:modified xsi:type="dcterms:W3CDTF">2017-06-07T21:19:27Z</dcterms:modified>
</cp:coreProperties>
</file>