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71" r:id="rId9"/>
    <p:sldId id="262" r:id="rId10"/>
    <p:sldId id="272" r:id="rId11"/>
    <p:sldId id="264" r:id="rId12"/>
    <p:sldId id="269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96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2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6780" y="1434990"/>
            <a:ext cx="23178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few STAT courses 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year </a:t>
            </a:r>
            <a:r>
              <a:rPr lang="en-US" b="1" dirty="0">
                <a:solidFill>
                  <a:srgbClr val="FF0000"/>
                </a:solidFill>
              </a:rPr>
              <a:t>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6813" y="1434990"/>
            <a:ext cx="294741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52% STAT </a:t>
            </a:r>
            <a:r>
              <a:rPr lang="en-US" b="1" dirty="0">
                <a:solidFill>
                  <a:srgbClr val="FF0000"/>
                </a:solidFill>
              </a:rPr>
              <a:t>courses on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(and 38% MATH courses)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15793"/>
            <a:ext cx="5076371" cy="364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Topic Category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4387" y="1434991"/>
            <a:ext cx="258365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Practice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least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developed Stats </a:t>
            </a:r>
            <a:r>
              <a:rPr lang="en-US" b="1" dirty="0" smtClean="0">
                <a:solidFill>
                  <a:srgbClr val="FF0000"/>
                </a:solidFill>
              </a:rPr>
              <a:t>category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464" y="1573490"/>
            <a:ext cx="296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Math/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-heavy curriculum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0743"/>
            <a:ext cx="5181600" cy="374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0743"/>
            <a:ext cx="5181600" cy="374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932"/>
            <a:ext cx="10515600" cy="1325563"/>
          </a:xfrm>
        </p:spPr>
        <p:txBody>
          <a:bodyPr/>
          <a:lstStyle/>
          <a:p>
            <a:r>
              <a:rPr lang="en-US" dirty="0" smtClean="0"/>
              <a:t>Conclusions/Recommendations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smtClean="0"/>
              <a:t>Stats Hons/Spec BSc’s primarily for the workplace (rather than graduate </a:t>
            </a:r>
            <a:r>
              <a:rPr lang="en-US" dirty="0" smtClean="0"/>
              <a:t>study)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Offer more </a:t>
            </a:r>
            <a:r>
              <a:rPr lang="en-US" dirty="0" smtClean="0"/>
              <a:t>Stats-specific courses (at expense of Math </a:t>
            </a:r>
            <a:r>
              <a:rPr lang="en-US" dirty="0" smtClean="0"/>
              <a:t>courses)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Offer Stats </a:t>
            </a:r>
            <a:r>
              <a:rPr lang="en-US" dirty="0" smtClean="0"/>
              <a:t>courses early on (1</a:t>
            </a:r>
            <a:r>
              <a:rPr lang="en-US" baseline="30000" dirty="0" smtClean="0"/>
              <a:t>st</a:t>
            </a:r>
            <a:r>
              <a:rPr lang="en-US" dirty="0" smtClean="0"/>
              <a:t> year)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Place more focus on </a:t>
            </a:r>
            <a:r>
              <a:rPr lang="en-US" dirty="0" smtClean="0"/>
              <a:t>Statistical </a:t>
            </a:r>
            <a:r>
              <a:rPr lang="en-US" dirty="0" smtClean="0"/>
              <a:t>Practice </a:t>
            </a:r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</a:t>
            </a:r>
            <a:r>
              <a:rPr lang="en-US" dirty="0" smtClean="0"/>
              <a:t>survey</a:t>
            </a:r>
            <a:r>
              <a:rPr lang="en-US" dirty="0" smtClean="0"/>
              <a:t>,</a:t>
            </a:r>
            <a:r>
              <a:rPr lang="en-US" dirty="0" smtClean="0"/>
              <a:t> from Statistics Canada</a:t>
            </a:r>
            <a:endParaRPr lang="en-US" dirty="0" smtClean="0"/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6271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</a:t>
            </a:r>
            <a:r>
              <a:rPr lang="en-US" b="1" dirty="0" smtClean="0">
                <a:solidFill>
                  <a:srgbClr val="FF0000"/>
                </a:solidFill>
              </a:rPr>
              <a:t>increase in Stats </a:t>
            </a:r>
            <a:r>
              <a:rPr lang="en-US" b="1" dirty="0" err="1" smtClean="0">
                <a:solidFill>
                  <a:srgbClr val="FF0000"/>
                </a:solidFill>
              </a:rPr>
              <a:t>BSc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201837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</a:t>
            </a:r>
            <a:r>
              <a:rPr lang="en-US" b="1" dirty="0" err="1" smtClean="0">
                <a:solidFill>
                  <a:srgbClr val="FF0000"/>
                </a:solidFill>
              </a:rPr>
              <a:t>BSc’s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52185"/>
            <a:ext cx="5181600" cy="355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502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US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(where MSc &gt; BSc)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undergraduate </a:t>
            </a:r>
            <a:r>
              <a:rPr lang="en-CA" sz="1200" i="1" dirty="0"/>
              <a:t>programs in statistical </a:t>
            </a:r>
            <a:r>
              <a:rPr lang="en-CA" sz="1200" i="1" dirty="0" smtClean="0"/>
              <a:t>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only (pure)</a:t>
            </a:r>
            <a:r>
              <a:rPr lang="en-US" i="1" dirty="0" smtClean="0"/>
              <a:t> Statistics </a:t>
            </a:r>
            <a:r>
              <a:rPr lang="en-US" i="1" dirty="0" err="1" smtClean="0"/>
              <a:t>Honours</a:t>
            </a:r>
            <a:r>
              <a:rPr lang="en-US" i="1" dirty="0" smtClean="0"/>
              <a:t>/Specialist programs </a:t>
            </a:r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not focused purely on Statistics (e.g. Probability &amp; Statistics, or  Mathematical Statistics)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15924"/>
            <a:ext cx="5181600" cy="357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</a:t>
            </a:r>
            <a:r>
              <a:rPr lang="en-US" dirty="0" smtClean="0"/>
              <a:t>Curricula - </a:t>
            </a:r>
            <a:r>
              <a:rPr lang="en-US" dirty="0" smtClean="0"/>
              <a:t>Variable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For each course requirement, create the variables: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 &amp; </a:t>
            </a:r>
            <a:r>
              <a:rPr lang="en-US" b="1" dirty="0" smtClean="0"/>
              <a:t>Description</a:t>
            </a:r>
            <a:r>
              <a:rPr lang="en-US" dirty="0" smtClean="0"/>
              <a:t>: copied from calendar</a:t>
            </a:r>
          </a:p>
          <a:p>
            <a:pPr lvl="1"/>
            <a:r>
              <a:rPr lang="en-US" b="1" dirty="0" smtClean="0"/>
              <a:t>Credits:</a:t>
            </a:r>
            <a:r>
              <a:rPr lang="en-US" dirty="0" smtClean="0"/>
              <a:t> in full-course equivalents; i.e. 1-semester course = 0.5 credits</a:t>
            </a:r>
          </a:p>
          <a:p>
            <a:pPr lvl="1"/>
            <a:r>
              <a:rPr lang="en-US" b="1" dirty="0" smtClean="0"/>
              <a:t>Discipline</a:t>
            </a:r>
            <a:r>
              <a:rPr lang="en-US" dirty="0" smtClean="0"/>
              <a:t>: department/discipline offering course </a:t>
            </a:r>
          </a:p>
          <a:p>
            <a:pPr lvl="2"/>
            <a:r>
              <a:rPr lang="en-US" dirty="0" smtClean="0"/>
              <a:t>One of: </a:t>
            </a:r>
            <a:r>
              <a:rPr lang="en-US" i="1" dirty="0" smtClean="0"/>
              <a:t>COMP</a:t>
            </a:r>
            <a:r>
              <a:rPr lang="en-US" dirty="0" smtClean="0"/>
              <a:t>, </a:t>
            </a:r>
            <a:r>
              <a:rPr lang="en-US" i="1" dirty="0" smtClean="0"/>
              <a:t>MATH</a:t>
            </a:r>
            <a:r>
              <a:rPr lang="en-US" dirty="0" smtClean="0"/>
              <a:t>, </a:t>
            </a:r>
            <a:r>
              <a:rPr lang="en-US" i="1" dirty="0" smtClean="0"/>
              <a:t>STAT</a:t>
            </a:r>
            <a:r>
              <a:rPr lang="en-US" dirty="0" smtClean="0"/>
              <a:t>, or </a:t>
            </a:r>
            <a:r>
              <a:rPr lang="en-US" i="1" dirty="0" smtClean="0"/>
              <a:t>OTHR</a:t>
            </a:r>
          </a:p>
          <a:p>
            <a:pPr lvl="1"/>
            <a:r>
              <a:rPr lang="en-US" b="1" dirty="0" smtClean="0"/>
              <a:t>Level</a:t>
            </a:r>
            <a:r>
              <a:rPr lang="en-US" dirty="0" smtClean="0"/>
              <a:t>: “year” in which course is offered </a:t>
            </a:r>
            <a:r>
              <a:rPr lang="en-US" dirty="0" smtClean="0"/>
              <a:t>(</a:t>
            </a:r>
            <a:r>
              <a:rPr lang="en-US" dirty="0" smtClean="0"/>
              <a:t>capped at 4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i="1" dirty="0" smtClean="0"/>
              <a:t>Core</a:t>
            </a:r>
            <a:r>
              <a:rPr lang="en-US" dirty="0" smtClean="0"/>
              <a:t> or </a:t>
            </a:r>
            <a:r>
              <a:rPr lang="en-US" i="1" dirty="0" smtClean="0"/>
              <a:t>Elective</a:t>
            </a:r>
            <a:r>
              <a:rPr lang="en-US" dirty="0" smtClean="0"/>
              <a:t> requirement</a:t>
            </a:r>
          </a:p>
          <a:p>
            <a:pPr lvl="1"/>
            <a:r>
              <a:rPr lang="en-US" b="1" dirty="0" smtClean="0"/>
              <a:t>Topic Category</a:t>
            </a:r>
            <a:r>
              <a:rPr lang="en-US" dirty="0" smtClean="0"/>
              <a:t>: Multi-valued variable; </a:t>
            </a:r>
            <a:r>
              <a:rPr lang="en-US" dirty="0"/>
              <a:t>(subjective) </a:t>
            </a:r>
            <a:r>
              <a:rPr lang="en-US" dirty="0" smtClean="0"/>
              <a:t>grouping of covered topics</a:t>
            </a:r>
          </a:p>
          <a:p>
            <a:pPr lvl="2"/>
            <a:r>
              <a:rPr lang="en-US" i="1" dirty="0" smtClean="0"/>
              <a:t>One or more</a:t>
            </a:r>
            <a:r>
              <a:rPr lang="en-US" dirty="0" smtClean="0"/>
              <a:t> of: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4232174"/>
              </p:ext>
            </p:extLst>
          </p:nvPr>
        </p:nvGraphicFramePr>
        <p:xfrm>
          <a:off x="2032000" y="5383407"/>
          <a:ext cx="759457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530674048"/>
                    </a:ext>
                  </a:extLst>
                </a:gridCol>
                <a:gridCol w="300397">
                  <a:extLst>
                    <a:ext uri="{9D8B030D-6E8A-4147-A177-3AD203B41FA5}">
                      <a16:colId xmlns:a16="http://schemas.microsoft.com/office/drawing/2014/main" xmlns="" val="1877920155"/>
                    </a:ext>
                  </a:extLst>
                </a:gridCol>
                <a:gridCol w="1505461">
                  <a:extLst>
                    <a:ext uri="{9D8B030D-6E8A-4147-A177-3AD203B41FA5}">
                      <a16:colId xmlns:a16="http://schemas.microsoft.com/office/drawing/2014/main" xmlns="" val="1056110217"/>
                    </a:ext>
                  </a:extLst>
                </a:gridCol>
                <a:gridCol w="1413888">
                  <a:extLst>
                    <a:ext uri="{9D8B030D-6E8A-4147-A177-3AD203B41FA5}">
                      <a16:colId xmlns:a16="http://schemas.microsoft.com/office/drawing/2014/main" xmlns="" val="28518091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183329816"/>
                    </a:ext>
                  </a:extLst>
                </a:gridCol>
                <a:gridCol w="1665500">
                  <a:extLst>
                    <a:ext uri="{9D8B030D-6E8A-4147-A177-3AD203B41FA5}">
                      <a16:colId xmlns:a16="http://schemas.microsoft.com/office/drawing/2014/main" xmlns="" val="417630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Theory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Methodology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Practice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(SP)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9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(MT)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Computing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(OT)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83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Category Word Clouds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754" y="4673533"/>
            <a:ext cx="2435429" cy="182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951" y="4751996"/>
            <a:ext cx="2487473" cy="1748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3870" y="4751996"/>
            <a:ext cx="2175860" cy="1721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9141" y="2226293"/>
            <a:ext cx="2165512" cy="184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876" y="2137469"/>
            <a:ext cx="1961625" cy="1933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3870" y="2089402"/>
            <a:ext cx="2318891" cy="21405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343354">
            <a:off x="521998" y="2107299"/>
            <a:ext cx="1408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Theory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343354">
            <a:off x="3373083" y="2075982"/>
            <a:ext cx="2098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Methodology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343354">
            <a:off x="6720916" y="1976242"/>
            <a:ext cx="150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Practice</a:t>
            </a:r>
          </a:p>
        </p:txBody>
      </p:sp>
      <p:sp>
        <p:nvSpPr>
          <p:cNvPr id="28" name="TextBox 27"/>
          <p:cNvSpPr txBox="1"/>
          <p:nvPr/>
        </p:nvSpPr>
        <p:spPr>
          <a:xfrm rot="19343354">
            <a:off x="535043" y="467844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Computing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343354">
            <a:off x="3522482" y="4673522"/>
            <a:ext cx="158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Mathematics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343354">
            <a:off x="6762052" y="4668607"/>
            <a:ext cx="13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Probability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25 semester courses </a:t>
            </a:r>
            <a:r>
              <a:rPr lang="en-US" dirty="0" smtClean="0"/>
              <a:t>required on average; with most programs between </a:t>
            </a:r>
            <a:r>
              <a:rPr lang="en-US" dirty="0" smtClean="0"/>
              <a:t>24-26</a:t>
            </a:r>
          </a:p>
          <a:p>
            <a:pPr lvl="1"/>
            <a:r>
              <a:rPr lang="en-US" dirty="0" smtClean="0"/>
              <a:t>i.e. 12 </a:t>
            </a:r>
            <a:r>
              <a:rPr lang="en-US" dirty="0"/>
              <a:t>-</a:t>
            </a:r>
            <a:r>
              <a:rPr lang="en-US" dirty="0" smtClean="0"/>
              <a:t> 13 full-year equivalents, </a:t>
            </a:r>
            <a:r>
              <a:rPr lang="en-US" dirty="0" smtClean="0"/>
              <a:t>  or </a:t>
            </a:r>
            <a:r>
              <a:rPr lang="en-US" dirty="0" smtClean="0"/>
              <a:t>72 - 78 </a:t>
            </a:r>
            <a:r>
              <a:rPr lang="en-US" dirty="0"/>
              <a:t>c</a:t>
            </a:r>
            <a:r>
              <a:rPr lang="en-US" dirty="0" smtClean="0"/>
              <a:t>redit </a:t>
            </a:r>
            <a:r>
              <a:rPr lang="en-US" dirty="0" smtClean="0"/>
              <a:t>hours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70% of courses specified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programs </a:t>
            </a:r>
            <a:r>
              <a:rPr lang="en-US" dirty="0" smtClean="0"/>
              <a:t>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511</Words>
  <Application>Microsoft Office PowerPoint</Application>
  <PresentationFormat>Custom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Stats Curricula - Variable Description</vt:lpstr>
      <vt:lpstr>Topic Category Word Clouds</vt:lpstr>
      <vt:lpstr>Number of Courses</vt:lpstr>
      <vt:lpstr>Breakdown of Courses by Discipline</vt:lpstr>
      <vt:lpstr>Breakdown of Courses by Topic Category</vt:lpstr>
      <vt:lpstr>Conclusions/Recommendations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106</cp:revision>
  <cp:lastPrinted>2017-06-06T18:12:24Z</cp:lastPrinted>
  <dcterms:created xsi:type="dcterms:W3CDTF">2017-06-01T18:14:19Z</dcterms:created>
  <dcterms:modified xsi:type="dcterms:W3CDTF">2017-06-12T18:24:00Z</dcterms:modified>
</cp:coreProperties>
</file>