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(375/36)/(1700/321) ~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graph novel)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6401" y="1446229"/>
            <a:ext cx="214488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MSc/PhD grads</a:t>
            </a:r>
          </a:p>
        </p:txBody>
      </p:sp>
      <p:pic>
        <p:nvPicPr>
          <p:cNvPr id="47" name="Content Placeholder 4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Enrolments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</a:t>
            </a:r>
            <a:r>
              <a:rPr lang="en-US" b="1" dirty="0" smtClean="0">
                <a:solidFill>
                  <a:srgbClr val="FF0000"/>
                </a:solidFill>
              </a:rPr>
              <a:t> 970/975)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26" name="Content Placeholder 2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23026" y="1446229"/>
            <a:ext cx="294734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</a:t>
            </a:r>
            <a:r>
              <a:rPr lang="en-US" b="1" dirty="0" smtClean="0">
                <a:solidFill>
                  <a:srgbClr val="FF0000"/>
                </a:solidFill>
              </a:rPr>
              <a:t>Stats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BSc’s; </a:t>
            </a:r>
            <a:r>
              <a:rPr lang="en-US" b="1" dirty="0" smtClean="0">
                <a:solidFill>
                  <a:srgbClr val="FF0000"/>
                </a:solidFill>
              </a:rPr>
              <a:t>Atlantic/QC less</a:t>
            </a:r>
          </a:p>
        </p:txBody>
      </p:sp>
    </p:spTree>
    <p:extLst>
      <p:ext uri="{BB962C8B-B14F-4D97-AF65-F5344CB8AC3E}">
        <p14:creationId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581050"/>
              </p:ext>
            </p:extLst>
          </p:nvPr>
        </p:nvGraphicFramePr>
        <p:xfrm>
          <a:off x="1009650" y="1690688"/>
          <a:ext cx="9191626" cy="4498873"/>
        </p:xfrm>
        <a:graphic>
          <a:graphicData uri="http://schemas.openxmlformats.org/drawingml/2006/table">
            <a:tbl>
              <a:tblPr/>
              <a:tblGrid>
                <a:gridCol w="824360">
                  <a:extLst>
                    <a:ext uri="{9D8B030D-6E8A-4147-A177-3AD203B41FA5}">
                      <a16:colId xmlns:a16="http://schemas.microsoft.com/office/drawing/2014/main" val="423700588"/>
                    </a:ext>
                  </a:extLst>
                </a:gridCol>
                <a:gridCol w="3778324">
                  <a:extLst>
                    <a:ext uri="{9D8B030D-6E8A-4147-A177-3AD203B41FA5}">
                      <a16:colId xmlns:a16="http://schemas.microsoft.com/office/drawing/2014/main" val="2707363238"/>
                    </a:ext>
                  </a:extLst>
                </a:gridCol>
                <a:gridCol w="824360">
                  <a:extLst>
                    <a:ext uri="{9D8B030D-6E8A-4147-A177-3AD203B41FA5}">
                      <a16:colId xmlns:a16="http://schemas.microsoft.com/office/drawing/2014/main" val="982001458"/>
                    </a:ext>
                  </a:extLst>
                </a:gridCol>
                <a:gridCol w="3764582">
                  <a:extLst>
                    <a:ext uri="{9D8B030D-6E8A-4147-A177-3AD203B41FA5}">
                      <a16:colId xmlns:a16="http://schemas.microsoft.com/office/drawing/2014/main" val="461491352"/>
                    </a:ext>
                  </a:extLst>
                </a:gridCol>
              </a:tblGrid>
              <a:tr h="15548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STAB22H3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1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Statistics I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50950"/>
                  </a:ext>
                </a:extLst>
              </a:tr>
              <a:tr h="109917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can be tricky, as universities can have different conventions. To keep the variable numeric, use 1 for 2-semester courses (i.e. like UofT's Y courses), .5 for 1-semester courses (UofT's H-courses, should be most common option), and other fractions where applicable (e.g. a half-semester course would have .25 credits)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1.0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12251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description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Copy-paste from calendar , no pre-reqs or exclusions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13028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MATH, STAT, COMP, OTHR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97608"/>
                  </a:ext>
                </a:extLst>
              </a:tr>
              <a:tr h="55498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Effectively, the year the course is offered in. It is usually included in the course code ( I think UTSC is the only University in North America using A,B,C,D)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: 1, 2, 3, 4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21146"/>
                  </a:ext>
                </a:extLst>
              </a:tr>
              <a:tr h="24402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electives as courses with partial info (i.e. field can be missing)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of: R, E, FE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4460"/>
                  </a:ext>
                </a:extLst>
              </a:tr>
              <a:tr h="865949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course types from: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MT: Mathematics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PT: Probability Theory (incl. Stochastic Processes)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CS: Computing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ST: Statistical Theory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SM: Statistical Methodology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SP: Statistical Practice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OT: Other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MT, PT, CS, ST, SM, SP, OT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16150"/>
                  </a:ext>
                </a:extLst>
              </a:tr>
              <a:tr h="32176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this field for for anything out of the ordinary that you want to point out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per Program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Credits per Discipline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91" y="1496532"/>
            <a:ext cx="7123809" cy="50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9700" y="2351105"/>
            <a:ext cx="251581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Too many MATH courses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(exclude PT from STAT)</a:t>
            </a:r>
          </a:p>
        </p:txBody>
      </p:sp>
    </p:spTree>
    <p:extLst>
      <p:ext uri="{BB962C8B-B14F-4D97-AF65-F5344CB8AC3E}">
        <p14:creationId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1550" y="2027255"/>
            <a:ext cx="367395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More Statistical theory than practice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Too much MATH</a:t>
            </a:r>
          </a:p>
        </p:txBody>
      </p:sp>
    </p:spTree>
    <p:extLst>
      <p:ext uri="{BB962C8B-B14F-4D97-AF65-F5344CB8AC3E}">
        <p14:creationId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424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Status of Statistics Curricula in Canada</vt:lpstr>
      <vt:lpstr>Data Sources</vt:lpstr>
      <vt:lpstr>Stats Programs Vital Statistics </vt:lpstr>
      <vt:lpstr>Stats BSc Enrolments Breakdown</vt:lpstr>
      <vt:lpstr>Curriculum Data</vt:lpstr>
      <vt:lpstr>Credits per Program</vt:lpstr>
      <vt:lpstr>Breakdown of Credits per Discipline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28</cp:revision>
  <dcterms:created xsi:type="dcterms:W3CDTF">2017-06-01T18:14:19Z</dcterms:created>
  <dcterms:modified xsi:type="dcterms:W3CDTF">2017-06-02T21:44:58Z</dcterms:modified>
</cp:coreProperties>
</file>