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6" r:id="rId7"/>
    <p:sldId id="267" r:id="rId8"/>
    <p:sldId id="271" r:id="rId9"/>
    <p:sldId id="262" r:id="rId10"/>
    <p:sldId id="272" r:id="rId11"/>
    <p:sldId id="264" r:id="rId12"/>
    <p:sldId id="269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200"/>
            </a:lvl1pPr>
          </a:lstStyle>
          <a:p>
            <a:fld id="{88759146-D9B4-4E36-9A74-666275327657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2"/>
          </a:xfrm>
          <a:prstGeom prst="rect">
            <a:avLst/>
          </a:prstGeom>
        </p:spPr>
        <p:txBody>
          <a:bodyPr vert="horz" lIns="96656" tIns="48328" rIns="96656" bIns="4832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200"/>
            </a:lvl1pPr>
          </a:lstStyle>
          <a:p>
            <a:fld id="{A811298F-4B16-4BCE-AC99-0BF2D5880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56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Growth of </a:t>
            </a:r>
          </a:p>
          <a:p>
            <a:r>
              <a:rPr lang="en-US" baseline="0" dirty="0" smtClean="0"/>
              <a:t>Twice as many BSc than MSc graduates! </a:t>
            </a:r>
            <a:r>
              <a:rPr lang="en-US" dirty="0" smtClean="0"/>
              <a:t>Contrast</a:t>
            </a:r>
            <a:r>
              <a:rPr lang="en-US" baseline="0" dirty="0" smtClean="0"/>
              <a:t> to US :</a:t>
            </a:r>
          </a:p>
          <a:p>
            <a:pPr marL="181229" indent="-181229">
              <a:buFont typeface="Arial" panose="020B0604020202020204" pitchFamily="34" charset="0"/>
              <a:buChar char="•"/>
            </a:pPr>
            <a:r>
              <a:rPr lang="en-US" baseline="0" dirty="0" smtClean="0"/>
              <a:t>twice as many BSc grads per capita in Canada ( </a:t>
            </a:r>
            <a:r>
              <a:rPr lang="en-US" dirty="0"/>
              <a:t>(375/36)/(1700/321) ~ 2</a:t>
            </a:r>
            <a:r>
              <a:rPr lang="en-US" baseline="0" dirty="0" smtClean="0"/>
              <a:t>)</a:t>
            </a:r>
          </a:p>
          <a:p>
            <a:pPr marL="181229" indent="-181229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total grads ( (600/36)/(5000/321) ~ 1)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1298F-4B16-4BCE-AC99-0BF2D5880B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080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F167-AA14-42BD-97B6-48737F77869A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5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63DE-1E25-43EB-AB18-67187868D4E5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DD82-0A07-41A1-95FC-2204DF8C0350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9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903-E127-4445-B2F7-E90299287E90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9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622F-15D0-4F87-B2C6-32C4325BFD91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31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068-99D9-4BD6-888E-A0335279950A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4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C1E8-43CF-47A1-9B26-DDAB53F593D0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1430-78BF-4A14-BF27-8E779E35BC73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38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D12A-E759-4A41-A12A-BC2B7ABD9E59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42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6B1D-F6BC-4870-B0A8-C2B035722B76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1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47A-3483-448E-B92C-382394A3BF8D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92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F2F2-CA3C-4266-9E00-247AEB2F05E3}" type="datetime1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2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an.gc.ca/eng/rtra/rtra" TargetMode="External"/><Relationship Id="rId2" Type="http://schemas.openxmlformats.org/officeDocument/2006/relationships/hyperlink" Target="http://www23.statcan.gc.ca/imdb/p2SV.pl?Function=getSurvey&amp;SDDS=5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mouras/SoS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of Statistics Curricula in Canada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r>
              <a:rPr lang="en-US" sz="2800" dirty="0" err="1" smtClean="0"/>
              <a:t>Sotirios</a:t>
            </a:r>
            <a:r>
              <a:rPr lang="en-US" sz="2800" dirty="0" smtClean="0"/>
              <a:t> </a:t>
            </a:r>
            <a:r>
              <a:rPr lang="en-US" sz="2800" dirty="0" err="1" smtClean="0"/>
              <a:t>Damouras</a:t>
            </a:r>
            <a:r>
              <a:rPr lang="en-US" sz="2800" dirty="0" smtClean="0"/>
              <a:t> &amp; </a:t>
            </a:r>
            <a:r>
              <a:rPr lang="en-US" sz="2800" dirty="0" err="1" smtClean="0"/>
              <a:t>Sohee</a:t>
            </a:r>
            <a:r>
              <a:rPr lang="en-US" sz="2800" dirty="0" smtClean="0"/>
              <a:t> Kang</a:t>
            </a:r>
          </a:p>
        </p:txBody>
      </p:sp>
      <p:pic>
        <p:nvPicPr>
          <p:cNvPr id="4" name="Picture 3" descr="utsc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5010" y="4913376"/>
            <a:ext cx="3125194" cy="13730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37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Courses by Discipline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36780" y="1434990"/>
            <a:ext cx="23178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few STAT courses in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year </a:t>
            </a:r>
            <a:r>
              <a:rPr lang="en-US" b="1" dirty="0">
                <a:solidFill>
                  <a:srgbClr val="FF0000"/>
                </a:solidFill>
              </a:rPr>
              <a:t>(mostly none)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56813" y="1434990"/>
            <a:ext cx="294741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52% STAT </a:t>
            </a:r>
            <a:r>
              <a:rPr lang="en-US" b="1" dirty="0">
                <a:solidFill>
                  <a:srgbClr val="FF0000"/>
                </a:solidFill>
              </a:rPr>
              <a:t>courses on </a:t>
            </a:r>
            <a:r>
              <a:rPr lang="en-US" b="1" dirty="0" smtClean="0">
                <a:solidFill>
                  <a:srgbClr val="FF0000"/>
                </a:solidFill>
              </a:rPr>
              <a:t>average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38% MATH </a:t>
            </a:r>
            <a:r>
              <a:rPr lang="en-US" b="1" dirty="0" smtClean="0">
                <a:solidFill>
                  <a:srgbClr val="FF0000"/>
                </a:solidFill>
              </a:rPr>
              <a:t>courses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215793"/>
            <a:ext cx="5076371" cy="364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3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Courses </a:t>
            </a:r>
            <a:r>
              <a:rPr lang="en-US" dirty="0" smtClean="0"/>
              <a:t>by Topic Category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14387" y="1434991"/>
            <a:ext cx="258365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Practice </a:t>
            </a:r>
            <a:r>
              <a:rPr lang="en-US" b="1" dirty="0" smtClean="0">
                <a:solidFill>
                  <a:srgbClr val="FF0000"/>
                </a:solidFill>
              </a:rPr>
              <a:t>is </a:t>
            </a:r>
            <a:r>
              <a:rPr lang="en-US" b="1" dirty="0">
                <a:solidFill>
                  <a:srgbClr val="FF0000"/>
                </a:solidFill>
              </a:rPr>
              <a:t>least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developed Stats </a:t>
            </a:r>
            <a:r>
              <a:rPr lang="en-US" b="1" dirty="0" smtClean="0">
                <a:solidFill>
                  <a:srgbClr val="FF0000"/>
                </a:solidFill>
              </a:rPr>
              <a:t>category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6464" y="1573490"/>
            <a:ext cx="29689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Math/</a:t>
            </a:r>
            <a:r>
              <a:rPr lang="en-US" b="1" dirty="0" err="1" smtClean="0">
                <a:solidFill>
                  <a:srgbClr val="FF0000"/>
                </a:solidFill>
              </a:rPr>
              <a:t>Prob</a:t>
            </a:r>
            <a:r>
              <a:rPr lang="en-US" b="1" dirty="0" smtClean="0">
                <a:solidFill>
                  <a:srgbClr val="FF0000"/>
                </a:solidFill>
              </a:rPr>
              <a:t>-heavy curriculum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1755"/>
            <a:ext cx="5181600" cy="373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29162"/>
            <a:ext cx="5181600" cy="374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57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0932"/>
            <a:ext cx="10515600" cy="1325563"/>
          </a:xfrm>
        </p:spPr>
        <p:txBody>
          <a:bodyPr/>
          <a:lstStyle/>
          <a:p>
            <a:r>
              <a:rPr lang="en-US" dirty="0" smtClean="0"/>
              <a:t>Conclusions/Recommendations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dirty="0" smtClean="0"/>
              <a:t>Train </a:t>
            </a:r>
            <a:r>
              <a:rPr lang="en-US" dirty="0" smtClean="0"/>
              <a:t>Stats </a:t>
            </a:r>
            <a:r>
              <a:rPr lang="en-US" dirty="0" err="1" smtClean="0"/>
              <a:t>BSc’s</a:t>
            </a:r>
            <a:r>
              <a:rPr lang="en-US" dirty="0" smtClean="0"/>
              <a:t> primarily for the workplace (rather than </a:t>
            </a:r>
            <a:r>
              <a:rPr lang="en-US" dirty="0" smtClean="0"/>
              <a:t>grad </a:t>
            </a:r>
            <a:r>
              <a:rPr lang="en-US" dirty="0" smtClean="0"/>
              <a:t>school)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Offer more Stats-specific courses (at expense of Math courses)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Offer more Stats courses early on (1</a:t>
            </a:r>
            <a:r>
              <a:rPr lang="en-US" baseline="30000" dirty="0" smtClean="0"/>
              <a:t>st</a:t>
            </a:r>
            <a:r>
              <a:rPr lang="en-US" dirty="0" smtClean="0"/>
              <a:t> year)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Place more focus on Statistical Practice / Computing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6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Stats program enrolments/graduates</a:t>
            </a:r>
            <a:r>
              <a:rPr lang="en-US" dirty="0" smtClean="0"/>
              <a:t>: Postsecondary Student Information System (</a:t>
            </a:r>
            <a:r>
              <a:rPr lang="en-US" dirty="0" smtClean="0">
                <a:hlinkClick r:id="rId2"/>
              </a:rPr>
              <a:t>PSIS</a:t>
            </a:r>
            <a:r>
              <a:rPr lang="en-US" dirty="0" smtClean="0"/>
              <a:t>) survey, from Statistics Canada</a:t>
            </a:r>
          </a:p>
          <a:p>
            <a:pPr lvl="1"/>
            <a:r>
              <a:rPr lang="en-US" dirty="0" smtClean="0"/>
              <a:t>Microdata available through </a:t>
            </a:r>
            <a:r>
              <a:rPr lang="en-US" dirty="0" err="1" smtClean="0"/>
              <a:t>StatCan’s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RTRA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Stats program curricula</a:t>
            </a:r>
            <a:r>
              <a:rPr lang="en-US" dirty="0" smtClean="0"/>
              <a:t>: collected from universities’ calendars</a:t>
            </a:r>
          </a:p>
          <a:p>
            <a:pPr lvl="1"/>
            <a:r>
              <a:rPr lang="en-US" dirty="0" smtClean="0"/>
              <a:t>Many thanks to Olivia Rennie (UTSC </a:t>
            </a:r>
            <a:r>
              <a:rPr lang="en-US" dirty="0" err="1" smtClean="0"/>
              <a:t>NeuroSci</a:t>
            </a:r>
            <a:r>
              <a:rPr lang="en-US" dirty="0" smtClean="0"/>
              <a:t> </a:t>
            </a:r>
            <a:r>
              <a:rPr lang="en-US" dirty="0" err="1" smtClean="0"/>
              <a:t>BSc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data &amp; code available through GitHub</a:t>
            </a:r>
          </a:p>
          <a:p>
            <a:pPr lvl="1"/>
            <a:r>
              <a:rPr lang="en-US" dirty="0" smtClean="0">
                <a:hlinkClick r:id="rId4"/>
              </a:rPr>
              <a:t>https://github.com/damouras/SoSC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Programs Vital Statistics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5110" y="1446230"/>
            <a:ext cx="262712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52% increase in Stats </a:t>
            </a:r>
            <a:r>
              <a:rPr lang="en-US" b="1" dirty="0" err="1" smtClean="0">
                <a:solidFill>
                  <a:srgbClr val="FF0000"/>
                </a:solidFill>
              </a:rPr>
              <a:t>BSc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enrolments (`10 to `14)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1383" y="1446229"/>
            <a:ext cx="201837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Majority of </a:t>
            </a:r>
            <a:r>
              <a:rPr lang="en-US" b="1" dirty="0" err="1" smtClean="0">
                <a:solidFill>
                  <a:srgbClr val="FF0000"/>
                </a:solidFill>
              </a:rPr>
              <a:t>BSc’s</a:t>
            </a:r>
            <a:r>
              <a:rPr lang="en-US" b="1" dirty="0" smtClean="0">
                <a:solidFill>
                  <a:srgbClr val="FF0000"/>
                </a:solidFill>
              </a:rPr>
              <a:t> in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General Statistics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252185"/>
            <a:ext cx="5181600" cy="355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86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Programs Vital Statistics </a:t>
            </a: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52293" y="1825625"/>
            <a:ext cx="3421414" cy="43513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5757" y="1434991"/>
            <a:ext cx="216091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&gt;2 times more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than </a:t>
            </a:r>
            <a:r>
              <a:rPr lang="en-US" b="1" dirty="0" err="1" smtClean="0">
                <a:solidFill>
                  <a:srgbClr val="FF0000"/>
                </a:solidFill>
              </a:rPr>
              <a:t>MSc+PhD</a:t>
            </a:r>
            <a:r>
              <a:rPr lang="en-US" b="1" dirty="0" smtClean="0">
                <a:solidFill>
                  <a:srgbClr val="FF0000"/>
                </a:solidFill>
              </a:rPr>
              <a:t> grads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26142" y="1186148"/>
            <a:ext cx="198291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Different from US,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where MSc &gt; </a:t>
            </a:r>
            <a:r>
              <a:rPr lang="en-US" b="1" dirty="0" err="1" smtClean="0">
                <a:solidFill>
                  <a:srgbClr val="FF0000"/>
                </a:solidFill>
              </a:rPr>
              <a:t>BSc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0863" y="6047343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(reproduced from </a:t>
            </a:r>
            <a:r>
              <a:rPr lang="en-CA" sz="1200" dirty="0"/>
              <a:t>2014 </a:t>
            </a:r>
            <a:r>
              <a:rPr lang="en-US" sz="1200" dirty="0" smtClean="0"/>
              <a:t>ASA</a:t>
            </a:r>
            <a:r>
              <a:rPr lang="en-CA" sz="1200" dirty="0" smtClean="0"/>
              <a:t> C</a:t>
            </a:r>
            <a:r>
              <a:rPr lang="en-CA" sz="1200" i="1" dirty="0" smtClean="0"/>
              <a:t>urriculum Guidelines </a:t>
            </a:r>
          </a:p>
          <a:p>
            <a:pPr algn="ctr"/>
            <a:r>
              <a:rPr lang="en-CA" sz="1200" i="1" dirty="0" smtClean="0"/>
              <a:t>for Undergraduate Programs </a:t>
            </a:r>
            <a:r>
              <a:rPr lang="en-CA" sz="1200" i="1" dirty="0"/>
              <a:t>in </a:t>
            </a:r>
            <a:r>
              <a:rPr lang="en-CA" sz="1200" i="1" dirty="0" smtClean="0"/>
              <a:t>Statistical Science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6931" y="2570055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CANADA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5349" y="2570055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19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BSc Enrolment Breakdown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5110" y="1446230"/>
            <a:ext cx="17525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Gender Parity!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(F/M = 970/975)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3026" y="1446229"/>
            <a:ext cx="348422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 has relatively more Stats BSc’s;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Atlantic/QC/Prairies have less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16930" y="2570054"/>
            <a:ext cx="137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Stats BSc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6928" y="2587126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All BSc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59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Curricula - Target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only </a:t>
            </a:r>
            <a:r>
              <a:rPr lang="en-US" i="1" dirty="0" smtClean="0"/>
              <a:t>pure </a:t>
            </a:r>
            <a:r>
              <a:rPr lang="en-US" i="1" dirty="0" smtClean="0"/>
              <a:t>Statistics </a:t>
            </a:r>
            <a:r>
              <a:rPr lang="en-US" i="1" dirty="0" err="1" smtClean="0"/>
              <a:t>Honours</a:t>
            </a:r>
            <a:r>
              <a:rPr lang="en-US" i="1" dirty="0" smtClean="0"/>
              <a:t>/Specialist programs </a:t>
            </a:r>
          </a:p>
          <a:p>
            <a:pPr lvl="1"/>
            <a:r>
              <a:rPr lang="en-US" dirty="0" smtClean="0"/>
              <a:t>Excludes Minors, 3-yr </a:t>
            </a:r>
            <a:r>
              <a:rPr lang="en-US" dirty="0" err="1" smtClean="0"/>
              <a:t>BSc</a:t>
            </a:r>
            <a:r>
              <a:rPr lang="en-US" dirty="0" smtClean="0"/>
              <a:t>, etc</a:t>
            </a:r>
          </a:p>
          <a:p>
            <a:pPr lvl="1"/>
            <a:r>
              <a:rPr lang="en-US" dirty="0" smtClean="0"/>
              <a:t>Excludes programs not focused </a:t>
            </a:r>
            <a:r>
              <a:rPr lang="en-US" dirty="0" smtClean="0"/>
              <a:t>on </a:t>
            </a:r>
            <a:r>
              <a:rPr lang="en-US" dirty="0" smtClean="0"/>
              <a:t>Statistics (e.g. </a:t>
            </a:r>
            <a:r>
              <a:rPr lang="en-US" dirty="0" smtClean="0"/>
              <a:t>no Mathematics/ Probability, Data Science, or </a:t>
            </a:r>
            <a:r>
              <a:rPr lang="en-US" dirty="0" smtClean="0"/>
              <a:t>“Applied” </a:t>
            </a:r>
            <a:r>
              <a:rPr lang="en-US" dirty="0" smtClean="0"/>
              <a:t>Statistics programs)</a:t>
            </a:r>
            <a:endParaRPr lang="en-US" dirty="0" smtClean="0"/>
          </a:p>
          <a:p>
            <a:r>
              <a:rPr lang="en-US" dirty="0"/>
              <a:t>Analyzed programs from n=24 </a:t>
            </a:r>
            <a:r>
              <a:rPr lang="en-US" dirty="0" smtClean="0"/>
              <a:t>Universities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15924"/>
            <a:ext cx="5181600" cy="357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6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Curricula - Variable Description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789049"/>
            <a:ext cx="10515600" cy="4351338"/>
          </a:xfrm>
        </p:spPr>
        <p:txBody>
          <a:bodyPr/>
          <a:lstStyle/>
          <a:p>
            <a:r>
              <a:rPr lang="en-US" dirty="0" smtClean="0"/>
              <a:t>For each course requirement, create variables: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Title</a:t>
            </a:r>
            <a:r>
              <a:rPr lang="en-US" dirty="0" smtClean="0"/>
              <a:t> &amp; </a:t>
            </a:r>
            <a:r>
              <a:rPr lang="en-US" b="1" dirty="0" smtClean="0"/>
              <a:t>Description</a:t>
            </a:r>
            <a:r>
              <a:rPr lang="en-US" dirty="0" smtClean="0"/>
              <a:t>: copied from calendar</a:t>
            </a:r>
          </a:p>
          <a:p>
            <a:pPr lvl="1"/>
            <a:r>
              <a:rPr lang="en-US" b="1" dirty="0" smtClean="0"/>
              <a:t>Credits:</a:t>
            </a:r>
            <a:r>
              <a:rPr lang="en-US" dirty="0" smtClean="0"/>
              <a:t> 0.5 credits = one-semester course </a:t>
            </a:r>
          </a:p>
          <a:p>
            <a:pPr lvl="1"/>
            <a:r>
              <a:rPr lang="en-US" b="1" dirty="0" smtClean="0"/>
              <a:t>Discipline</a:t>
            </a:r>
            <a:r>
              <a:rPr lang="en-US" dirty="0" smtClean="0"/>
              <a:t>: department/discipline offering course </a:t>
            </a:r>
          </a:p>
          <a:p>
            <a:pPr lvl="2"/>
            <a:r>
              <a:rPr lang="en-US" dirty="0" smtClean="0"/>
              <a:t>One of: </a:t>
            </a:r>
            <a:r>
              <a:rPr lang="en-US" i="1" dirty="0" smtClean="0"/>
              <a:t>COMP</a:t>
            </a:r>
            <a:r>
              <a:rPr lang="en-US" dirty="0" smtClean="0"/>
              <a:t>, </a:t>
            </a:r>
            <a:r>
              <a:rPr lang="en-US" i="1" dirty="0" smtClean="0"/>
              <a:t>MATH</a:t>
            </a:r>
            <a:r>
              <a:rPr lang="en-US" dirty="0" smtClean="0"/>
              <a:t>, </a:t>
            </a:r>
            <a:r>
              <a:rPr lang="en-US" i="1" dirty="0" smtClean="0"/>
              <a:t>STAT</a:t>
            </a:r>
            <a:r>
              <a:rPr lang="en-US" dirty="0" smtClean="0"/>
              <a:t>, or </a:t>
            </a:r>
            <a:r>
              <a:rPr lang="en-US" i="1" dirty="0" smtClean="0"/>
              <a:t>OTHR</a:t>
            </a:r>
          </a:p>
          <a:p>
            <a:pPr lvl="1"/>
            <a:r>
              <a:rPr lang="en-US" b="1" dirty="0" smtClean="0"/>
              <a:t>Level</a:t>
            </a:r>
            <a:r>
              <a:rPr lang="en-US" dirty="0" smtClean="0"/>
              <a:t>: “year” in which course is offered (capped at 4)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</a:t>
            </a:r>
            <a:r>
              <a:rPr lang="en-US" i="1" dirty="0" smtClean="0"/>
              <a:t>Core</a:t>
            </a:r>
            <a:r>
              <a:rPr lang="en-US" dirty="0" smtClean="0"/>
              <a:t> or </a:t>
            </a:r>
            <a:r>
              <a:rPr lang="en-US" i="1" dirty="0" smtClean="0"/>
              <a:t>Elective</a:t>
            </a:r>
            <a:r>
              <a:rPr lang="en-US" dirty="0" smtClean="0"/>
              <a:t> requirement</a:t>
            </a:r>
          </a:p>
          <a:p>
            <a:pPr lvl="1"/>
            <a:r>
              <a:rPr lang="en-US" b="1" dirty="0" smtClean="0"/>
              <a:t>Topic Category</a:t>
            </a:r>
            <a:r>
              <a:rPr lang="en-US" dirty="0" smtClean="0"/>
              <a:t>: multi-valued variable; </a:t>
            </a:r>
            <a:r>
              <a:rPr lang="en-US" i="1" dirty="0" smtClean="0"/>
              <a:t>subjective</a:t>
            </a:r>
            <a:r>
              <a:rPr lang="en-US" dirty="0" smtClean="0"/>
              <a:t> grouping of covered topics</a:t>
            </a:r>
          </a:p>
          <a:p>
            <a:pPr lvl="2"/>
            <a:r>
              <a:rPr lang="en-US" i="1" dirty="0" smtClean="0"/>
              <a:t>One or more</a:t>
            </a:r>
            <a:r>
              <a:rPr lang="en-US" dirty="0" smtClean="0"/>
              <a:t> of: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4232174"/>
              </p:ext>
            </p:extLst>
          </p:nvPr>
        </p:nvGraphicFramePr>
        <p:xfrm>
          <a:off x="1389888" y="5383407"/>
          <a:ext cx="9473183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638">
                  <a:extLst>
                    <a:ext uri="{9D8B030D-6E8A-4147-A177-3AD203B41FA5}">
                      <a16:colId xmlns:a16="http://schemas.microsoft.com/office/drawing/2014/main" xmlns="" val="3530674048"/>
                    </a:ext>
                  </a:extLst>
                </a:gridCol>
                <a:gridCol w="374703">
                  <a:extLst>
                    <a:ext uri="{9D8B030D-6E8A-4147-A177-3AD203B41FA5}">
                      <a16:colId xmlns:a16="http://schemas.microsoft.com/office/drawing/2014/main" xmlns="" val="1877920155"/>
                    </a:ext>
                  </a:extLst>
                </a:gridCol>
                <a:gridCol w="1877854">
                  <a:extLst>
                    <a:ext uri="{9D8B030D-6E8A-4147-A177-3AD203B41FA5}">
                      <a16:colId xmlns:a16="http://schemas.microsoft.com/office/drawing/2014/main" xmlns="" val="1056110217"/>
                    </a:ext>
                  </a:extLst>
                </a:gridCol>
                <a:gridCol w="1763629">
                  <a:extLst>
                    <a:ext uri="{9D8B030D-6E8A-4147-A177-3AD203B41FA5}">
                      <a16:colId xmlns:a16="http://schemas.microsoft.com/office/drawing/2014/main" xmlns="" val="2851809115"/>
                    </a:ext>
                  </a:extLst>
                </a:gridCol>
                <a:gridCol w="844879">
                  <a:extLst>
                    <a:ext uri="{9D8B030D-6E8A-4147-A177-3AD203B41FA5}">
                      <a16:colId xmlns:a16="http://schemas.microsoft.com/office/drawing/2014/main" xmlns="" val="3183329816"/>
                    </a:ext>
                  </a:extLst>
                </a:gridCol>
                <a:gridCol w="2077480">
                  <a:extLst>
                    <a:ext uri="{9D8B030D-6E8A-4147-A177-3AD203B41FA5}">
                      <a16:colId xmlns:a16="http://schemas.microsoft.com/office/drawing/2014/main" xmlns="" val="4176303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CA" sz="2000" b="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Theory</a:t>
                      </a:r>
                      <a:r>
                        <a:rPr lang="en-CA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(ST)</a:t>
                      </a:r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Methodology</a:t>
                      </a:r>
                      <a:r>
                        <a:rPr lang="en-CA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(SM)</a:t>
                      </a:r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Practice</a:t>
                      </a:r>
                      <a:r>
                        <a:rPr lang="en-CA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(SP)</a:t>
                      </a:r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99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  <a:r>
                        <a:rPr lang="en-CA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(MT)</a:t>
                      </a:r>
                      <a:endParaRPr lang="en-US" sz="20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sz="2000" b="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  <a:r>
                        <a:rPr lang="en-CA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(PT)</a:t>
                      </a:r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sz="2000" b="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Computing</a:t>
                      </a:r>
                      <a:r>
                        <a:rPr lang="en-CA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(CS)</a:t>
                      </a:r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  <a:r>
                        <a:rPr lang="en-CA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(OT)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983600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78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Category Word Clouds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754" y="4673533"/>
            <a:ext cx="2435429" cy="182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3951" y="4751996"/>
            <a:ext cx="2487473" cy="1748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3870" y="4751996"/>
            <a:ext cx="2175860" cy="1721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49141" y="2226293"/>
            <a:ext cx="2165512" cy="1844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4876" y="2137469"/>
            <a:ext cx="1961625" cy="19337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83870" y="2089402"/>
            <a:ext cx="2318891" cy="214051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9343354">
            <a:off x="521998" y="2107299"/>
            <a:ext cx="1408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Theory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9343354">
            <a:off x="3373083" y="2075982"/>
            <a:ext cx="2098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Methodology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9343354">
            <a:off x="6720916" y="1976242"/>
            <a:ext cx="1506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Practice</a:t>
            </a:r>
          </a:p>
        </p:txBody>
      </p:sp>
      <p:sp>
        <p:nvSpPr>
          <p:cNvPr id="28" name="TextBox 27"/>
          <p:cNvSpPr txBox="1"/>
          <p:nvPr/>
        </p:nvSpPr>
        <p:spPr>
          <a:xfrm rot="19343354">
            <a:off x="535043" y="4678440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Computing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9343354">
            <a:off x="3522482" y="4673522"/>
            <a:ext cx="158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Mathematics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343354">
            <a:off x="6762052" y="4668607"/>
            <a:ext cx="1346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Probability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9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Courses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25 semester courses </a:t>
            </a:r>
            <a:r>
              <a:rPr lang="en-US" dirty="0" smtClean="0"/>
              <a:t>required on average; with most programs between 24-26</a:t>
            </a:r>
          </a:p>
          <a:p>
            <a:pPr lvl="1"/>
            <a:r>
              <a:rPr lang="en-US" dirty="0" smtClean="0"/>
              <a:t>i.e. 12-13 year-course equivalents,   or 72-78 </a:t>
            </a:r>
            <a:r>
              <a:rPr lang="en-US" dirty="0"/>
              <a:t>c</a:t>
            </a:r>
            <a:r>
              <a:rPr lang="en-US" dirty="0" smtClean="0"/>
              <a:t>redit hours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70% of courses specified</a:t>
            </a:r>
            <a:r>
              <a:rPr lang="en-US" dirty="0" smtClean="0"/>
              <a:t> (</a:t>
            </a:r>
            <a:r>
              <a:rPr lang="en-US" dirty="0"/>
              <a:t>c</a:t>
            </a:r>
            <a:r>
              <a:rPr lang="en-US" dirty="0" smtClean="0"/>
              <a:t>ore)</a:t>
            </a:r>
          </a:p>
          <a:p>
            <a:pPr lvl="1"/>
            <a:r>
              <a:rPr lang="en-US" dirty="0" smtClean="0"/>
              <a:t>Most programs ranging between  60% - 80%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7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5818</TotalTime>
  <Words>504</Words>
  <Application>Microsoft Office PowerPoint</Application>
  <PresentationFormat>Custom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Status of Statistics Curricula in Canada</vt:lpstr>
      <vt:lpstr>Data Sources</vt:lpstr>
      <vt:lpstr>Stats Programs Vital Statistics </vt:lpstr>
      <vt:lpstr>Stats Programs Vital Statistics </vt:lpstr>
      <vt:lpstr>Stats BSc Enrolment Breakdown</vt:lpstr>
      <vt:lpstr>Stats Curricula - Target Population</vt:lpstr>
      <vt:lpstr>Stats Curricula - Variable Description</vt:lpstr>
      <vt:lpstr>Topic Category Word Clouds</vt:lpstr>
      <vt:lpstr>Number of Courses</vt:lpstr>
      <vt:lpstr>Breakdown of Courses by Discipline</vt:lpstr>
      <vt:lpstr>Breakdown of Courses by Topic Category</vt:lpstr>
      <vt:lpstr>Conclusions/Recommendations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Statistics Curricula in Canada</dc:title>
  <dc:creator>Sotiris</dc:creator>
  <cp:lastModifiedBy>Sotiris</cp:lastModifiedBy>
  <cp:revision>129</cp:revision>
  <cp:lastPrinted>2017-06-06T18:12:24Z</cp:lastPrinted>
  <dcterms:created xsi:type="dcterms:W3CDTF">2017-06-01T18:14:19Z</dcterms:created>
  <dcterms:modified xsi:type="dcterms:W3CDTF">2017-06-15T19:51:42Z</dcterms:modified>
</cp:coreProperties>
</file>