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6" r:id="rId7"/>
    <p:sldId id="267" r:id="rId8"/>
    <p:sldId id="271" r:id="rId9"/>
    <p:sldId id="262" r:id="rId10"/>
    <p:sldId id="263" r:id="rId11"/>
    <p:sldId id="264" r:id="rId12"/>
    <p:sldId id="269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8759146-D9B4-4E36-9A74-666275327657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811298F-4B16-4BCE-AC99-0BF2D5880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Growth of </a:t>
            </a:r>
          </a:p>
          <a:p>
            <a:r>
              <a:rPr lang="en-US" baseline="0" dirty="0" smtClean="0"/>
              <a:t>Twice as many BSc than MSc graduates! </a:t>
            </a:r>
            <a:r>
              <a:rPr lang="en-US" dirty="0" smtClean="0"/>
              <a:t>Contrast</a:t>
            </a:r>
            <a:r>
              <a:rPr lang="en-US" baseline="0" dirty="0" smtClean="0"/>
              <a:t> to US :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twice as many BSc grads per capita in Canada ( </a:t>
            </a:r>
            <a:r>
              <a:rPr lang="en-US" dirty="0"/>
              <a:t>(375/36)/(1700/321) ~ 2</a:t>
            </a:r>
            <a:r>
              <a:rPr lang="en-US" baseline="0" dirty="0" smtClean="0"/>
              <a:t>)</a:t>
            </a:r>
          </a:p>
          <a:p>
            <a:pPr marL="174982" indent="-174982">
              <a:buFont typeface="Arial" panose="020B0604020202020204" pitchFamily="34" charset="0"/>
              <a:buChar char="•"/>
            </a:pPr>
            <a:r>
              <a:rPr lang="en-US" baseline="0" dirty="0" smtClean="0"/>
              <a:t>Similar total grads ( (600/36)/(5000/321) ~ 1)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1298F-4B16-4BCE-AC99-0BF2D5880B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3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C482-87CA-4B33-8605-43E5589E6771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2E7A-5F9E-45A2-8FDC-6B4C63A1A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can.gc.ca/eng/rtra/rtra" TargetMode="External"/><Relationship Id="rId2" Type="http://schemas.openxmlformats.org/officeDocument/2006/relationships/hyperlink" Target="http://www23.statcan.gc.ca/imdb/p2SV.pl?Function=getSurvey&amp;SDDS=5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mouras/SoS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of Statistics Curricula in Canada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(a graphical study)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Sotirios</a:t>
            </a:r>
            <a:r>
              <a:rPr lang="en-US" dirty="0" smtClean="0"/>
              <a:t> </a:t>
            </a:r>
            <a:r>
              <a:rPr lang="en-US" dirty="0" err="1" smtClean="0"/>
              <a:t>Damouras</a:t>
            </a:r>
            <a:r>
              <a:rPr lang="en-US" dirty="0" smtClean="0"/>
              <a:t> &amp; </a:t>
            </a:r>
            <a:r>
              <a:rPr lang="en-US" dirty="0" err="1" smtClean="0"/>
              <a:t>Sohee</a:t>
            </a:r>
            <a:r>
              <a:rPr lang="en-US" dirty="0" smtClean="0"/>
              <a:t> Kang</a:t>
            </a:r>
          </a:p>
          <a:p>
            <a:pPr algn="l"/>
            <a:r>
              <a:rPr lang="en-US" dirty="0" smtClean="0"/>
              <a:t>U of T Scarborough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Courses per 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36780" y="1434990"/>
            <a:ext cx="23178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few STAT courses in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year </a:t>
            </a:r>
            <a:r>
              <a:rPr lang="en-US" b="1" dirty="0">
                <a:solidFill>
                  <a:srgbClr val="FF0000"/>
                </a:solidFill>
              </a:rPr>
              <a:t>(mostly none)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56813" y="1434990"/>
            <a:ext cx="294741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52% STAT </a:t>
            </a:r>
            <a:r>
              <a:rPr lang="en-US" b="1" dirty="0">
                <a:solidFill>
                  <a:srgbClr val="FF0000"/>
                </a:solidFill>
              </a:rPr>
              <a:t>courses on </a:t>
            </a:r>
            <a:r>
              <a:rPr lang="en-US" b="1" dirty="0" smtClean="0">
                <a:solidFill>
                  <a:srgbClr val="FF0000"/>
                </a:solidFill>
              </a:rPr>
              <a:t>average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(and 38% MATH courses)</a:t>
            </a:r>
          </a:p>
        </p:txBody>
      </p:sp>
    </p:spTree>
    <p:extLst>
      <p:ext uri="{BB962C8B-B14F-4D97-AF65-F5344CB8AC3E}">
        <p14:creationId xmlns:p14="http://schemas.microsoft.com/office/powerpoint/2010/main" val="20403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Courses per </a:t>
            </a:r>
            <a:r>
              <a:rPr lang="en-US" dirty="0" smtClean="0"/>
              <a:t>Topic Category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86484" y="1434991"/>
            <a:ext cx="2239459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Practice </a:t>
            </a:r>
            <a:r>
              <a:rPr lang="en-US" b="1" dirty="0" smtClean="0">
                <a:solidFill>
                  <a:srgbClr val="FF0000"/>
                </a:solidFill>
              </a:rPr>
              <a:t>is </a:t>
            </a:r>
            <a:r>
              <a:rPr lang="en-US" b="1" dirty="0">
                <a:solidFill>
                  <a:srgbClr val="FF0000"/>
                </a:solidFill>
              </a:rPr>
              <a:t>least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developed Stats topic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66464" y="1573490"/>
            <a:ext cx="29689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Math/</a:t>
            </a:r>
            <a:r>
              <a:rPr lang="en-US" b="1" dirty="0" err="1" smtClean="0">
                <a:solidFill>
                  <a:srgbClr val="FF0000"/>
                </a:solidFill>
              </a:rPr>
              <a:t>Prob</a:t>
            </a:r>
            <a:r>
              <a:rPr lang="en-US" b="1" dirty="0" smtClean="0">
                <a:solidFill>
                  <a:srgbClr val="FF0000"/>
                </a:solidFill>
              </a:rPr>
              <a:t>-heavy curriculum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0932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Stats Hons/Spec BSc’s primarily for the workplace (rather than </a:t>
            </a:r>
            <a:r>
              <a:rPr lang="en-US" dirty="0" smtClean="0"/>
              <a:t>graduate </a:t>
            </a:r>
            <a:r>
              <a:rPr lang="en-US" dirty="0" smtClean="0"/>
              <a:t>study)</a:t>
            </a:r>
          </a:p>
          <a:p>
            <a:pPr lvl="2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Offer more Stats-specific courses (at expense of Math courses)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 </a:t>
            </a:r>
            <a:r>
              <a:rPr lang="en-US" dirty="0"/>
              <a:t>courses (</a:t>
            </a:r>
            <a:r>
              <a:rPr lang="en-US" dirty="0" smtClean="0"/>
              <a:t>new </a:t>
            </a:r>
            <a:r>
              <a:rPr lang="en-US" dirty="0"/>
              <a:t>or </a:t>
            </a:r>
            <a:r>
              <a:rPr lang="en-US" dirty="0" smtClean="0"/>
              <a:t>existing) on Statistical Practice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Stats </a:t>
            </a:r>
            <a:r>
              <a:rPr lang="en-US" dirty="0"/>
              <a:t>courses early on </a:t>
            </a:r>
            <a:r>
              <a:rPr lang="en-US" dirty="0" smtClean="0"/>
              <a:t>(1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year)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66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program enrolments/graduates: Postsecondary Student Information System (</a:t>
            </a:r>
            <a:r>
              <a:rPr lang="en-US" dirty="0" smtClean="0">
                <a:hlinkClick r:id="rId2"/>
              </a:rPr>
              <a:t>PSIS</a:t>
            </a:r>
            <a:r>
              <a:rPr lang="en-US" dirty="0" smtClean="0"/>
              <a:t>) survey, from Statistics Canada (</a:t>
            </a:r>
            <a:r>
              <a:rPr lang="en-US" dirty="0" err="1" smtClean="0"/>
              <a:t>StatCan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Microdata available through </a:t>
            </a:r>
            <a:r>
              <a:rPr lang="en-US" dirty="0" err="1" smtClean="0"/>
              <a:t>StatCan’s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RTRA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Stats program curricula: collected from universities’ calendars</a:t>
            </a:r>
          </a:p>
          <a:p>
            <a:pPr lvl="1"/>
            <a:r>
              <a:rPr lang="en-US" dirty="0" smtClean="0"/>
              <a:t>Many thanks to Olivia Rennie (UTSC </a:t>
            </a:r>
            <a:r>
              <a:rPr lang="en-US" dirty="0" err="1" smtClean="0"/>
              <a:t>NeuroSci</a:t>
            </a:r>
            <a:r>
              <a:rPr lang="en-US" dirty="0" smtClean="0"/>
              <a:t> BSc) for her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data &amp; code available through GitHub</a:t>
            </a:r>
          </a:p>
          <a:p>
            <a:pPr lvl="1"/>
            <a:r>
              <a:rPr lang="en-US" dirty="0" smtClean="0">
                <a:hlinkClick r:id="rId4"/>
              </a:rPr>
              <a:t>https://github.com/damouras/SoSC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Programs Vital Statistics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45110" y="1446230"/>
            <a:ext cx="238802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52% increased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enrolments (`10 to `14)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1383" y="1446229"/>
            <a:ext cx="188064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Majority of BSc in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General Statistics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Programs Vital Statistics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52293" y="1825625"/>
            <a:ext cx="3421414" cy="4351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25757" y="1434991"/>
            <a:ext cx="216091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&gt;2 times more BSc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than </a:t>
            </a:r>
            <a:r>
              <a:rPr lang="en-US" b="1" dirty="0" err="1" smtClean="0">
                <a:solidFill>
                  <a:srgbClr val="FF0000"/>
                </a:solidFill>
              </a:rPr>
              <a:t>MSc+PhD</a:t>
            </a:r>
            <a:r>
              <a:rPr lang="en-US" b="1" dirty="0" smtClean="0">
                <a:solidFill>
                  <a:srgbClr val="FF0000"/>
                </a:solidFill>
              </a:rPr>
              <a:t> grads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26142" y="1186148"/>
            <a:ext cx="195021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Different from US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(where MSc &gt; BSc)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0863" y="6047343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(reproduced from </a:t>
            </a:r>
            <a:r>
              <a:rPr lang="en-CA" sz="1200" dirty="0"/>
              <a:t>2014 </a:t>
            </a:r>
            <a:r>
              <a:rPr lang="en-US" sz="1200" dirty="0" smtClean="0"/>
              <a:t>ASA</a:t>
            </a:r>
            <a:r>
              <a:rPr lang="en-CA" sz="1200" dirty="0" smtClean="0"/>
              <a:t> C</a:t>
            </a:r>
            <a:r>
              <a:rPr lang="en-CA" sz="1200" i="1" dirty="0" smtClean="0"/>
              <a:t>urriculum Guidelines </a:t>
            </a:r>
          </a:p>
          <a:p>
            <a:pPr algn="ctr"/>
            <a:r>
              <a:rPr lang="en-CA" sz="1200" i="1" dirty="0" smtClean="0"/>
              <a:t>for undergraduate </a:t>
            </a:r>
            <a:r>
              <a:rPr lang="en-CA" sz="1200" i="1" dirty="0"/>
              <a:t>programs in statistical </a:t>
            </a:r>
            <a:r>
              <a:rPr lang="en-CA" sz="1200" i="1" dirty="0" smtClean="0"/>
              <a:t>Science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516931" y="2570055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CANADA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45349" y="257005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0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BSc Enrolment Breakdown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5110" y="1446230"/>
            <a:ext cx="175259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Gender Parity!!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(F/M = 970/975)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23026" y="1446229"/>
            <a:ext cx="348422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has relatively more Stats BSc’s;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Atlantic/QC/Prairies have less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9421"/>
            <a:ext cx="5181600" cy="36437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16930" y="2570054"/>
            <a:ext cx="137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Stats BSc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6928" y="2587126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All BSc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Curricula - Target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only (pure)</a:t>
            </a:r>
            <a:r>
              <a:rPr lang="en-US" i="1" dirty="0" smtClean="0"/>
              <a:t> </a:t>
            </a:r>
            <a:r>
              <a:rPr lang="en-US" i="1" dirty="0" smtClean="0"/>
              <a:t>Statistics </a:t>
            </a:r>
            <a:r>
              <a:rPr lang="en-US" i="1" dirty="0" err="1" smtClean="0"/>
              <a:t>Honours</a:t>
            </a:r>
            <a:r>
              <a:rPr lang="en-US" i="1" dirty="0" smtClean="0"/>
              <a:t>/Specialist programs </a:t>
            </a:r>
            <a:endParaRPr lang="en-US" i="1" dirty="0" smtClean="0"/>
          </a:p>
          <a:p>
            <a:pPr lvl="1"/>
            <a:r>
              <a:rPr lang="en-US" dirty="0" smtClean="0"/>
              <a:t>Excludes Minor, Major, 3-yr BA/BSc,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Excludes programs </a:t>
            </a:r>
            <a:r>
              <a:rPr lang="en-US" dirty="0" smtClean="0"/>
              <a:t>not </a:t>
            </a:r>
            <a:r>
              <a:rPr lang="en-US" dirty="0" smtClean="0"/>
              <a:t>focused </a:t>
            </a:r>
            <a:r>
              <a:rPr lang="en-US" dirty="0" smtClean="0"/>
              <a:t>purely on </a:t>
            </a:r>
            <a:r>
              <a:rPr lang="en-US" dirty="0" smtClean="0"/>
              <a:t>Statistics (e.g. Probability &amp; </a:t>
            </a:r>
            <a:r>
              <a:rPr lang="en-US" dirty="0" smtClean="0"/>
              <a:t>Statistics, or  </a:t>
            </a:r>
            <a:r>
              <a:rPr lang="en-US" dirty="0" smtClean="0"/>
              <a:t>Mathematical </a:t>
            </a:r>
            <a:r>
              <a:rPr lang="en-US" dirty="0" smtClean="0"/>
              <a:t>Statistics)</a:t>
            </a:r>
            <a:endParaRPr lang="en-US" dirty="0" smtClean="0"/>
          </a:p>
          <a:p>
            <a:r>
              <a:rPr lang="en-US" dirty="0"/>
              <a:t>Analyzed programs from n=24 </a:t>
            </a:r>
            <a:r>
              <a:rPr lang="en-US" dirty="0" smtClean="0"/>
              <a:t>Universities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</a:t>
            </a:r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For each course requirement, create the variables: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, </a:t>
            </a:r>
            <a:r>
              <a:rPr lang="en-US" b="1" dirty="0" smtClean="0"/>
              <a:t>Title</a:t>
            </a:r>
            <a:r>
              <a:rPr lang="en-US" dirty="0" smtClean="0"/>
              <a:t> &amp; </a:t>
            </a:r>
            <a:r>
              <a:rPr lang="en-US" b="1" dirty="0" smtClean="0"/>
              <a:t>Description</a:t>
            </a:r>
            <a:r>
              <a:rPr lang="en-US" dirty="0" smtClean="0"/>
              <a:t>: copied from calendar</a:t>
            </a:r>
          </a:p>
          <a:p>
            <a:pPr lvl="1"/>
            <a:r>
              <a:rPr lang="en-US" b="1" dirty="0" smtClean="0"/>
              <a:t>Credits:</a:t>
            </a:r>
            <a:r>
              <a:rPr lang="en-US" dirty="0" smtClean="0"/>
              <a:t> in full-course equivalents; i.e. 1-semester course = 0.5 credits</a:t>
            </a:r>
          </a:p>
          <a:p>
            <a:pPr lvl="1"/>
            <a:r>
              <a:rPr lang="en-US" b="1" dirty="0" smtClean="0"/>
              <a:t>Discipline</a:t>
            </a:r>
            <a:r>
              <a:rPr lang="en-US" dirty="0" smtClean="0"/>
              <a:t>: department/discipline offering course </a:t>
            </a:r>
          </a:p>
          <a:p>
            <a:pPr lvl="2"/>
            <a:r>
              <a:rPr lang="en-US" dirty="0" smtClean="0"/>
              <a:t>One of: </a:t>
            </a:r>
            <a:r>
              <a:rPr lang="en-US" i="1" dirty="0" smtClean="0"/>
              <a:t>COMP</a:t>
            </a:r>
            <a:r>
              <a:rPr lang="en-US" dirty="0" smtClean="0"/>
              <a:t>, </a:t>
            </a:r>
            <a:r>
              <a:rPr lang="en-US" i="1" dirty="0" smtClean="0"/>
              <a:t>MATH</a:t>
            </a:r>
            <a:r>
              <a:rPr lang="en-US" dirty="0" smtClean="0"/>
              <a:t>, STAT, or </a:t>
            </a:r>
            <a:r>
              <a:rPr lang="en-US" i="1" dirty="0" smtClean="0"/>
              <a:t>OTHR</a:t>
            </a:r>
          </a:p>
          <a:p>
            <a:pPr lvl="1"/>
            <a:r>
              <a:rPr lang="en-US" b="1" dirty="0" smtClean="0"/>
              <a:t>Level</a:t>
            </a:r>
            <a:r>
              <a:rPr lang="en-US" dirty="0" smtClean="0"/>
              <a:t>: “year” in which course is offered (max value=4)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i="1" dirty="0" smtClean="0"/>
              <a:t>Core</a:t>
            </a:r>
            <a:r>
              <a:rPr lang="en-US" dirty="0" smtClean="0"/>
              <a:t> or </a:t>
            </a:r>
            <a:r>
              <a:rPr lang="en-US" i="1" dirty="0" smtClean="0"/>
              <a:t>Elective</a:t>
            </a:r>
            <a:r>
              <a:rPr lang="en-US" dirty="0" smtClean="0"/>
              <a:t> requirement</a:t>
            </a:r>
          </a:p>
          <a:p>
            <a:pPr lvl="1"/>
            <a:r>
              <a:rPr lang="en-US" b="1" dirty="0" smtClean="0"/>
              <a:t>Topic Category</a:t>
            </a:r>
            <a:r>
              <a:rPr lang="en-US" dirty="0" smtClean="0"/>
              <a:t>: Multi-valued variable; </a:t>
            </a:r>
            <a:r>
              <a:rPr lang="en-US" dirty="0"/>
              <a:t>(subjective) </a:t>
            </a:r>
            <a:r>
              <a:rPr lang="en-US" dirty="0" smtClean="0"/>
              <a:t>grouping of covered topics</a:t>
            </a:r>
          </a:p>
          <a:p>
            <a:pPr lvl="2"/>
            <a:r>
              <a:rPr lang="en-US" i="1" dirty="0" smtClean="0"/>
              <a:t>One or more</a:t>
            </a:r>
            <a:r>
              <a:rPr lang="en-US" dirty="0" smtClean="0"/>
              <a:t> of: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32174"/>
              </p:ext>
            </p:extLst>
          </p:nvPr>
        </p:nvGraphicFramePr>
        <p:xfrm>
          <a:off x="2032000" y="5383407"/>
          <a:ext cx="759457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30674048"/>
                    </a:ext>
                  </a:extLst>
                </a:gridCol>
                <a:gridCol w="300397">
                  <a:extLst>
                    <a:ext uri="{9D8B030D-6E8A-4147-A177-3AD203B41FA5}">
                      <a16:colId xmlns:a16="http://schemas.microsoft.com/office/drawing/2014/main" val="1877920155"/>
                    </a:ext>
                  </a:extLst>
                </a:gridCol>
                <a:gridCol w="1505461">
                  <a:extLst>
                    <a:ext uri="{9D8B030D-6E8A-4147-A177-3AD203B41FA5}">
                      <a16:colId xmlns:a16="http://schemas.microsoft.com/office/drawing/2014/main" val="1056110217"/>
                    </a:ext>
                  </a:extLst>
                </a:gridCol>
                <a:gridCol w="1413888">
                  <a:extLst>
                    <a:ext uri="{9D8B030D-6E8A-4147-A177-3AD203B41FA5}">
                      <a16:colId xmlns:a16="http://schemas.microsoft.com/office/drawing/2014/main" val="285180911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83329816"/>
                    </a:ext>
                  </a:extLst>
                </a:gridCol>
                <a:gridCol w="1665500">
                  <a:extLst>
                    <a:ext uri="{9D8B030D-6E8A-4147-A177-3AD203B41FA5}">
                      <a16:colId xmlns:a16="http://schemas.microsoft.com/office/drawing/2014/main" val="4176303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Theory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Methodology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 Practice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(SP)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Mathematics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(MT)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(PT)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Computing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(CS)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i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r>
                        <a:rPr lang="en-CA" sz="18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(OT)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3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Category Word Clouds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54" y="4673533"/>
            <a:ext cx="2435429" cy="182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51" y="4751996"/>
            <a:ext cx="2487473" cy="1748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870" y="4751996"/>
            <a:ext cx="2175860" cy="1721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141" y="2226293"/>
            <a:ext cx="2165512" cy="184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876" y="2137469"/>
            <a:ext cx="1961625" cy="19337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870" y="2089402"/>
            <a:ext cx="2318891" cy="214051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343354">
            <a:off x="644274" y="2138077"/>
            <a:ext cx="1164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Theory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343354">
            <a:off x="3564001" y="2106760"/>
            <a:ext cx="1716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Methodology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9343354">
            <a:off x="6852907" y="2007020"/>
            <a:ext cx="1242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Stat Practice</a:t>
            </a:r>
          </a:p>
        </p:txBody>
      </p:sp>
      <p:sp>
        <p:nvSpPr>
          <p:cNvPr id="28" name="TextBox 27"/>
          <p:cNvSpPr txBox="1"/>
          <p:nvPr/>
        </p:nvSpPr>
        <p:spPr>
          <a:xfrm rot="19343354">
            <a:off x="651261" y="470921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Computing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9343354">
            <a:off x="3663097" y="4704300"/>
            <a:ext cx="1301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Mathematics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343354">
            <a:off x="6877948" y="4699385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Probability</a:t>
            </a:r>
            <a:endParaRPr lang="en-US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Courses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25 semester courses </a:t>
            </a:r>
            <a:r>
              <a:rPr lang="en-US" dirty="0" smtClean="0"/>
              <a:t>required on average; with most programs between 24-26 (i.e.                     12 </a:t>
            </a:r>
            <a:r>
              <a:rPr lang="en-US" dirty="0"/>
              <a:t>-</a:t>
            </a:r>
            <a:r>
              <a:rPr lang="en-US" dirty="0" smtClean="0"/>
              <a:t> 13 full-year equivalents, or 72 - 78 </a:t>
            </a:r>
            <a:r>
              <a:rPr lang="en-US" dirty="0"/>
              <a:t>c</a:t>
            </a:r>
            <a:r>
              <a:rPr lang="en-US" dirty="0" smtClean="0"/>
              <a:t>redit hours)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70% of courses specified</a:t>
            </a:r>
            <a:r>
              <a:rPr lang="en-US" dirty="0" smtClean="0"/>
              <a:t> (</a:t>
            </a:r>
            <a:r>
              <a:rPr lang="en-US" dirty="0"/>
              <a:t>c</a:t>
            </a:r>
            <a:r>
              <a:rPr lang="en-US" dirty="0" smtClean="0"/>
              <a:t>ore)</a:t>
            </a:r>
          </a:p>
          <a:p>
            <a:pPr lvl="1"/>
            <a:r>
              <a:rPr lang="en-US" dirty="0" smtClean="0"/>
              <a:t>Most ranging between  60% - 80%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79421"/>
            <a:ext cx="5181600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520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Status of Statistics Curricula in Canada</vt:lpstr>
      <vt:lpstr>Data Sources</vt:lpstr>
      <vt:lpstr>Stats Programs Vital Statistics </vt:lpstr>
      <vt:lpstr>Stats Programs Vital Statistics </vt:lpstr>
      <vt:lpstr>Stats BSc Enrolment Breakdown</vt:lpstr>
      <vt:lpstr>Stats Curricula - Target Population</vt:lpstr>
      <vt:lpstr>Curriculum Data Description</vt:lpstr>
      <vt:lpstr>Topic Category Word Clouds</vt:lpstr>
      <vt:lpstr>Number of Courses</vt:lpstr>
      <vt:lpstr>Breakdown of Courses per Discipline</vt:lpstr>
      <vt:lpstr>Breakdown of Courses per Topic Category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Statistics Curricula in Canada</dc:title>
  <dc:creator>Sotiris</dc:creator>
  <cp:lastModifiedBy>Sotiris</cp:lastModifiedBy>
  <cp:revision>86</cp:revision>
  <cp:lastPrinted>2017-06-06T18:12:24Z</cp:lastPrinted>
  <dcterms:created xsi:type="dcterms:W3CDTF">2017-06-01T18:14:19Z</dcterms:created>
  <dcterms:modified xsi:type="dcterms:W3CDTF">2017-06-08T19:13:05Z</dcterms:modified>
</cp:coreProperties>
</file>