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8" r:id="rId5"/>
    <p:sldId id="259" r:id="rId6"/>
    <p:sldId id="266" r:id="rId7"/>
    <p:sldId id="267" r:id="rId8"/>
    <p:sldId id="262" r:id="rId9"/>
    <p:sldId id="263" r:id="rId10"/>
    <p:sldId id="264" r:id="rId11"/>
    <p:sldId id="269" r:id="rId12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8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88759146-D9B4-4E36-9A74-666275327657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A811298F-4B16-4BCE-AC99-0BF2D5880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68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Growth of </a:t>
            </a:r>
          </a:p>
          <a:p>
            <a:r>
              <a:rPr lang="en-US" baseline="0" dirty="0" smtClean="0"/>
              <a:t>Twice as many BSc than MSc graduates! </a:t>
            </a:r>
            <a:r>
              <a:rPr lang="en-US" dirty="0" smtClean="0"/>
              <a:t>Contrast</a:t>
            </a:r>
            <a:r>
              <a:rPr lang="en-US" baseline="0" dirty="0" smtClean="0"/>
              <a:t> to US :</a:t>
            </a:r>
          </a:p>
          <a:p>
            <a:pPr marL="174982" indent="-174982">
              <a:buFont typeface="Arial" panose="020B0604020202020204" pitchFamily="34" charset="0"/>
              <a:buChar char="•"/>
            </a:pPr>
            <a:r>
              <a:rPr lang="en-US" baseline="0" dirty="0" smtClean="0"/>
              <a:t>twice as many BSc grads per capita in Canada ( </a:t>
            </a:r>
            <a:r>
              <a:rPr lang="en-US" dirty="0"/>
              <a:t>(375/36)/(1700/321) ~ 2</a:t>
            </a:r>
            <a:r>
              <a:rPr lang="en-US" baseline="0" dirty="0" smtClean="0"/>
              <a:t>)</a:t>
            </a:r>
          </a:p>
          <a:p>
            <a:pPr marL="174982" indent="-174982">
              <a:buFont typeface="Arial" panose="020B0604020202020204" pitchFamily="34" charset="0"/>
              <a:buChar char="•"/>
            </a:pPr>
            <a:r>
              <a:rPr lang="en-US" baseline="0" dirty="0" smtClean="0"/>
              <a:t>Similar total grads ( (600/36)/(5000/321) ~ 1)</a:t>
            </a:r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1298F-4B16-4BCE-AC99-0BF2D5880BA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04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C482-87CA-4B33-8605-43E5589E6771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53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C482-87CA-4B33-8605-43E5589E6771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89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C482-87CA-4B33-8605-43E5589E6771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9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C482-87CA-4B33-8605-43E5589E6771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9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C482-87CA-4B33-8605-43E5589E6771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14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C482-87CA-4B33-8605-43E5589E6771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46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C482-87CA-4B33-8605-43E5589E6771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48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C482-87CA-4B33-8605-43E5589E6771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3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C482-87CA-4B33-8605-43E5589E6771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8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C482-87CA-4B33-8605-43E5589E6771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37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C482-87CA-4B33-8605-43E5589E6771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17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9C482-87CA-4B33-8605-43E5589E6771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F2E7A-5F9E-45A2-8FDC-6B4C63A1A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8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can.gc.ca/eng/rtra/rtra" TargetMode="External"/><Relationship Id="rId2" Type="http://schemas.openxmlformats.org/officeDocument/2006/relationships/hyperlink" Target="http://www23.statcan.gc.ca/imdb/p2SV.pl?Function=getSurvey&amp;SDDS=501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amouras/SoSC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Status of Statistics Curricula in Canada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(a </a:t>
            </a:r>
            <a:r>
              <a:rPr lang="en-US" dirty="0" smtClean="0"/>
              <a:t>graphical study)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dirty="0" err="1" smtClean="0"/>
              <a:t>Sotirios</a:t>
            </a:r>
            <a:r>
              <a:rPr lang="en-US" dirty="0" smtClean="0"/>
              <a:t> </a:t>
            </a:r>
            <a:r>
              <a:rPr lang="en-US" dirty="0" err="1" smtClean="0"/>
              <a:t>Damouras</a:t>
            </a:r>
            <a:r>
              <a:rPr lang="en-US" dirty="0" smtClean="0"/>
              <a:t> &amp; </a:t>
            </a:r>
            <a:r>
              <a:rPr lang="en-US" dirty="0" err="1" smtClean="0"/>
              <a:t>Sohee</a:t>
            </a:r>
            <a:r>
              <a:rPr lang="en-US" dirty="0" smtClean="0"/>
              <a:t> Kang</a:t>
            </a:r>
          </a:p>
          <a:p>
            <a:pPr algn="l"/>
            <a:r>
              <a:rPr lang="en-US" dirty="0" smtClean="0"/>
              <a:t>U of T Scarborough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71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Breakdown of Courses per </a:t>
            </a:r>
            <a:r>
              <a:rPr lang="en-US" dirty="0" smtClean="0"/>
              <a:t>Learning Outcome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179421"/>
            <a:ext cx="5181600" cy="3643745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4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 Stats Hons/Spec BSc’s primarily for the workplace (rather than for graduate study)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Offer more Stat courses (at expense of Math courses)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Offer Stat courses early on (especially 1</a:t>
            </a:r>
            <a:r>
              <a:rPr lang="en-US" baseline="30000" dirty="0" smtClean="0"/>
              <a:t>st</a:t>
            </a:r>
            <a:r>
              <a:rPr lang="en-US" dirty="0" smtClean="0"/>
              <a:t> year)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Focus </a:t>
            </a:r>
            <a:r>
              <a:rPr lang="en-US" dirty="0"/>
              <a:t>(new or </a:t>
            </a:r>
            <a:r>
              <a:rPr lang="en-US" dirty="0" smtClean="0"/>
              <a:t>existing) courses on Statistical Practice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666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Stats program enrolments/graduates: Postsecondary Student Information System (</a:t>
            </a:r>
            <a:r>
              <a:rPr lang="en-US" dirty="0" smtClean="0">
                <a:hlinkClick r:id="rId2"/>
              </a:rPr>
              <a:t>PSIS</a:t>
            </a:r>
            <a:r>
              <a:rPr lang="en-US" dirty="0" smtClean="0"/>
              <a:t>) survey, from Statistics Canada (</a:t>
            </a:r>
            <a:r>
              <a:rPr lang="en-US" dirty="0" err="1" smtClean="0"/>
              <a:t>StatCan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Microdata available through </a:t>
            </a:r>
            <a:r>
              <a:rPr lang="en-US" dirty="0" err="1" smtClean="0"/>
              <a:t>StatCan’s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RTRA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Stats program curricula: collected from universities’ calendars</a:t>
            </a:r>
          </a:p>
          <a:p>
            <a:pPr lvl="1"/>
            <a:r>
              <a:rPr lang="en-US" dirty="0" smtClean="0"/>
              <a:t>Many thanks to Olivia Rennie (UTSC </a:t>
            </a:r>
            <a:r>
              <a:rPr lang="en-US" dirty="0" err="1" smtClean="0"/>
              <a:t>NeuroSci</a:t>
            </a:r>
            <a:r>
              <a:rPr lang="en-US" dirty="0" smtClean="0"/>
              <a:t> BSc) for her help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All data </a:t>
            </a:r>
            <a:r>
              <a:rPr lang="en-US" dirty="0" smtClean="0"/>
              <a:t>&amp; code available through GitHub</a:t>
            </a:r>
          </a:p>
          <a:p>
            <a:pPr lvl="1"/>
            <a:r>
              <a:rPr lang="en-US" dirty="0" smtClean="0">
                <a:hlinkClick r:id="rId4"/>
              </a:rPr>
              <a:t>https://github.com/damouras/SoSC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10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Stats Programs Vital Statistics 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045110" y="1446230"/>
            <a:ext cx="2388026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52% increased BSc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enrolments (`10 to `14)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81383" y="1446229"/>
            <a:ext cx="1880643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Majority of BSc in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General Statistics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179421"/>
            <a:ext cx="5181600" cy="3643745"/>
          </a:xfrm>
          <a:prstGeom prst="rect">
            <a:avLst/>
          </a:prstGeom>
        </p:spPr>
      </p:pic>
      <p:pic>
        <p:nvPicPr>
          <p:cNvPr id="16" name="Content Placeholder 15"/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838200" y="2179421"/>
            <a:ext cx="5181600" cy="364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1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Content Placeholder 2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179421"/>
            <a:ext cx="5181600" cy="36437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 Programs Vital Statistics </a:t>
            </a:r>
          </a:p>
        </p:txBody>
      </p:sp>
      <p:pic>
        <p:nvPicPr>
          <p:cNvPr id="9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52293" y="1825625"/>
            <a:ext cx="3421414" cy="435133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25757" y="1434991"/>
            <a:ext cx="2160913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&gt;2 times more BSc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than </a:t>
            </a:r>
            <a:r>
              <a:rPr lang="en-US" b="1" dirty="0" err="1" smtClean="0">
                <a:solidFill>
                  <a:srgbClr val="FF0000"/>
                </a:solidFill>
              </a:rPr>
              <a:t>MSc+PhD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grads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726142" y="1186148"/>
            <a:ext cx="1950214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Different from US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(where </a:t>
            </a:r>
            <a:r>
              <a:rPr lang="en-US" b="1" dirty="0" smtClean="0">
                <a:solidFill>
                  <a:srgbClr val="FF0000"/>
                </a:solidFill>
              </a:rPr>
              <a:t>MSc 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  <a:r>
              <a:rPr lang="en-US" b="1" dirty="0" smtClean="0">
                <a:solidFill>
                  <a:srgbClr val="FF0000"/>
                </a:solidFill>
              </a:rPr>
              <a:t> BSc)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70863" y="6047343"/>
            <a:ext cx="3356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(reproduced from </a:t>
            </a:r>
            <a:r>
              <a:rPr lang="en-CA" sz="1200" dirty="0"/>
              <a:t>2014 </a:t>
            </a:r>
            <a:r>
              <a:rPr lang="en-US" sz="1200" dirty="0" smtClean="0"/>
              <a:t>ASA</a:t>
            </a:r>
            <a:r>
              <a:rPr lang="en-CA" sz="1200" dirty="0" smtClean="0"/>
              <a:t> C</a:t>
            </a:r>
            <a:r>
              <a:rPr lang="en-CA" sz="1200" i="1" dirty="0" smtClean="0"/>
              <a:t>urriculum Guidelines </a:t>
            </a:r>
          </a:p>
          <a:p>
            <a:pPr algn="ctr"/>
            <a:r>
              <a:rPr lang="en-CA" sz="1200" i="1" dirty="0" smtClean="0"/>
              <a:t>for undergraduate </a:t>
            </a:r>
            <a:r>
              <a:rPr lang="en-CA" sz="1200" i="1" dirty="0"/>
              <a:t>programs in statistical </a:t>
            </a:r>
            <a:r>
              <a:rPr lang="en-CA" sz="1200" i="1" dirty="0" smtClean="0"/>
              <a:t>Science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516931" y="2570055"/>
            <a:ext cx="101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CANADA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45349" y="2570055"/>
            <a:ext cx="580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USA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90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Stats BSc </a:t>
            </a:r>
            <a:r>
              <a:rPr lang="en-US" dirty="0" smtClean="0"/>
              <a:t>Enrolment </a:t>
            </a:r>
            <a:r>
              <a:rPr lang="en-US" dirty="0" smtClean="0"/>
              <a:t>Breakdown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045110" y="1446230"/>
            <a:ext cx="1752596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Gender Parity!!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(F/M = 970/975)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123026" y="1446229"/>
            <a:ext cx="3484224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ON has relatively more </a:t>
            </a:r>
            <a:r>
              <a:rPr lang="en-US" b="1" dirty="0" smtClean="0">
                <a:solidFill>
                  <a:srgbClr val="FF0000"/>
                </a:solidFill>
              </a:rPr>
              <a:t>Stats BSc’s;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Atlantic/QC/Prairies have less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179421"/>
            <a:ext cx="5181600" cy="364374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179421"/>
            <a:ext cx="5181600" cy="364374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16930" y="2570054"/>
            <a:ext cx="1371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 smtClean="0">
                <a:solidFill>
                  <a:srgbClr val="FF0000"/>
                </a:solidFill>
              </a:rPr>
              <a:t>Stats BSc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16928" y="2587126"/>
            <a:ext cx="1032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solidFill>
                  <a:srgbClr val="FF0000"/>
                </a:solidFill>
              </a:rPr>
              <a:t>All BSc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91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Stats Curricula - </a:t>
            </a:r>
            <a:r>
              <a:rPr lang="en-US" dirty="0" smtClean="0"/>
              <a:t>Target </a:t>
            </a:r>
            <a:r>
              <a:rPr lang="en-US" dirty="0" smtClean="0"/>
              <a:t>Population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Only considered (pure) Statistics </a:t>
            </a:r>
            <a:r>
              <a:rPr lang="en-US" dirty="0" err="1" smtClean="0"/>
              <a:t>Honours</a:t>
            </a:r>
            <a:r>
              <a:rPr lang="en-US" dirty="0" smtClean="0"/>
              <a:t>/Specialist BSc programs </a:t>
            </a:r>
          </a:p>
          <a:p>
            <a:pPr lvl="1"/>
            <a:r>
              <a:rPr lang="en-US" dirty="0" smtClean="0"/>
              <a:t>Excludes Minor, Major, 3-yr BA/BSc,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Excludes programs with not focused on Statistics (e.g. Probability &amp; Statistics, Mathematical Statistics,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/>
              <a:t>Analyzed programs from n=24 </a:t>
            </a:r>
            <a:r>
              <a:rPr lang="en-US" dirty="0" smtClean="0"/>
              <a:t>Universities</a:t>
            </a:r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79421"/>
            <a:ext cx="5181600" cy="364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65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 Data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/>
          </p:nvPr>
        </p:nvGraphicFramePr>
        <p:xfrm>
          <a:off x="1009650" y="1690688"/>
          <a:ext cx="9191626" cy="4498873"/>
        </p:xfrm>
        <a:graphic>
          <a:graphicData uri="http://schemas.openxmlformats.org/drawingml/2006/table">
            <a:tbl>
              <a:tblPr/>
              <a:tblGrid>
                <a:gridCol w="824360">
                  <a:extLst>
                    <a:ext uri="{9D8B030D-6E8A-4147-A177-3AD203B41FA5}">
                      <a16:colId xmlns:a16="http://schemas.microsoft.com/office/drawing/2014/main" val="423700588"/>
                    </a:ext>
                  </a:extLst>
                </a:gridCol>
                <a:gridCol w="3778324">
                  <a:extLst>
                    <a:ext uri="{9D8B030D-6E8A-4147-A177-3AD203B41FA5}">
                      <a16:colId xmlns:a16="http://schemas.microsoft.com/office/drawing/2014/main" val="2707363238"/>
                    </a:ext>
                  </a:extLst>
                </a:gridCol>
                <a:gridCol w="824360">
                  <a:extLst>
                    <a:ext uri="{9D8B030D-6E8A-4147-A177-3AD203B41FA5}">
                      <a16:colId xmlns:a16="http://schemas.microsoft.com/office/drawing/2014/main" val="982001458"/>
                    </a:ext>
                  </a:extLst>
                </a:gridCol>
                <a:gridCol w="3764582">
                  <a:extLst>
                    <a:ext uri="{9D8B030D-6E8A-4147-A177-3AD203B41FA5}">
                      <a16:colId xmlns:a16="http://schemas.microsoft.com/office/drawing/2014/main" val="461491352"/>
                    </a:ext>
                  </a:extLst>
                </a:gridCol>
              </a:tblGrid>
              <a:tr h="155482"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 </a:t>
                      </a:r>
                    </a:p>
                  </a:txBody>
                  <a:tcPr marL="8098" marR="8098" marT="5399" marB="53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Format 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Values 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039050"/>
                  </a:ext>
                </a:extLst>
              </a:tr>
              <a:tr h="88538"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 code </a:t>
                      </a:r>
                    </a:p>
                  </a:txBody>
                  <a:tcPr marL="8098" marR="8098" marT="5399" marB="53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TEXT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e.g. STAB22H3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6219050"/>
                  </a:ext>
                </a:extLst>
              </a:tr>
              <a:tr h="88538"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Title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 title </a:t>
                      </a:r>
                    </a:p>
                  </a:txBody>
                  <a:tcPr marL="8098" marR="8098" marT="5399" marB="53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TEXT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e.g. Statistics I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0350950"/>
                  </a:ext>
                </a:extLst>
              </a:tr>
              <a:tr h="1099172">
                <a:tc>
                  <a:txBody>
                    <a:bodyPr/>
                    <a:lstStyle/>
                    <a:p>
                      <a:pPr rtl="0" fontAlgn="b"/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Credits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10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This can be tricky, as universities can have different conventions. To keep the variable numeric, use 1 for 2-semester courses (i.e. like </a:t>
                      </a:r>
                      <a:r>
                        <a:rPr lang="en-CA" sz="105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UofT's</a:t>
                      </a:r>
                      <a:r>
                        <a:rPr lang="en-CA" sz="10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 courses), .5 for 1-semester courses (</a:t>
                      </a:r>
                      <a:r>
                        <a:rPr lang="en-CA" sz="105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UofT's</a:t>
                      </a:r>
                      <a:r>
                        <a:rPr lang="en-CA" sz="10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H-courses, should be most common option), and other fractions where applicable (e.g. a half-semester course would have .25 credits)</a:t>
                      </a:r>
                    </a:p>
                  </a:txBody>
                  <a:tcPr marL="8098" marR="8098" marT="5399" marB="53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NUMERIC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e.g. 1.0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4912251"/>
                  </a:ext>
                </a:extLst>
              </a:tr>
              <a:tr h="233223">
                <a:tc>
                  <a:txBody>
                    <a:bodyPr/>
                    <a:lstStyle/>
                    <a:p>
                      <a:pPr rtl="0" fontAlgn="b"/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 description</a:t>
                      </a:r>
                    </a:p>
                  </a:txBody>
                  <a:tcPr marL="8098" marR="8098" marT="5399" marB="53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TEXT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Copy-paste from calendar , no pre-reqs or exclusions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5713028"/>
                  </a:ext>
                </a:extLst>
              </a:tr>
              <a:tr h="233223">
                <a:tc>
                  <a:txBody>
                    <a:bodyPr/>
                    <a:lstStyle/>
                    <a:p>
                      <a:pPr rtl="0" fontAlgn="b"/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Discipline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050" dirty="0">
                        <a:effectLst/>
                      </a:endParaRPr>
                    </a:p>
                  </a:txBody>
                  <a:tcPr marL="8098" marR="8098" marT="5399" marB="53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CATEGORICAL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One or more of: MATH, STAT, COMP, OTHR </a:t>
                      </a:r>
                    </a:p>
                  </a:txBody>
                  <a:tcPr marL="8098" marR="8098" marT="5399" marB="53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297608"/>
                  </a:ext>
                </a:extLst>
              </a:tr>
              <a:tr h="554985">
                <a:tc>
                  <a:txBody>
                    <a:bodyPr/>
                    <a:lstStyle/>
                    <a:p>
                      <a:pPr rtl="0" fontAlgn="b"/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Level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10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Effectively, the year the course is offered in. It is usually included in the course code ( I think UTSC is the only University in North America using A,B,C,D)</a:t>
                      </a:r>
                    </a:p>
                  </a:txBody>
                  <a:tcPr marL="8098" marR="8098" marT="5399" marB="53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CATEGORICAL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10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One or more of : 1, 2, 3, 4 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721146"/>
                  </a:ext>
                </a:extLst>
              </a:tr>
              <a:tr h="244020"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Include electives as courses with partial info (i.e. field can be missing)</a:t>
                      </a:r>
                    </a:p>
                  </a:txBody>
                  <a:tcPr marL="8098" marR="8098" marT="5399" marB="53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CATEGORICAL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One of: R, E, FE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4434460"/>
                  </a:ext>
                </a:extLst>
              </a:tr>
              <a:tr h="865949"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One or more course types from:</a:t>
                      </a:r>
                      <a:b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MT: Mathematics </a:t>
                      </a:r>
                      <a:b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PT: Probability Theory (incl. Stochastic Processes)</a:t>
                      </a:r>
                      <a:b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CS: Computing</a:t>
                      </a:r>
                      <a:b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ST: Statistical Theory</a:t>
                      </a:r>
                      <a:b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SM: Statistical Methodology</a:t>
                      </a:r>
                      <a:b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SP: Statistical Practice </a:t>
                      </a:r>
                      <a:b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OT: Other</a:t>
                      </a:r>
                    </a:p>
                  </a:txBody>
                  <a:tcPr marL="8098" marR="8098" marT="5399" marB="53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CATEGORICAL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One or more of: MT, PT, CS, ST, SM, SP, OT</a:t>
                      </a:r>
                    </a:p>
                  </a:txBody>
                  <a:tcPr marL="8098" marR="8098" marT="5399" marB="53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6616150"/>
                  </a:ext>
                </a:extLst>
              </a:tr>
              <a:tr h="321761"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Comments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this field for for anything out of the ordinary that you want to point out</a:t>
                      </a:r>
                    </a:p>
                  </a:txBody>
                  <a:tcPr marL="8098" marR="8098" marT="5399" marB="53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TEXT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050" dirty="0">
                        <a:effectLst/>
                      </a:endParaRPr>
                    </a:p>
                  </a:txBody>
                  <a:tcPr marL="8098" marR="8098" marT="5399" marB="53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4979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784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Courses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25 semester courses </a:t>
            </a:r>
            <a:r>
              <a:rPr lang="en-US" dirty="0" smtClean="0"/>
              <a:t>required </a:t>
            </a:r>
            <a:r>
              <a:rPr lang="en-US" dirty="0" smtClean="0"/>
              <a:t>on </a:t>
            </a:r>
            <a:r>
              <a:rPr lang="en-US" dirty="0" smtClean="0"/>
              <a:t>average; with most </a:t>
            </a:r>
            <a:r>
              <a:rPr lang="en-US" dirty="0" smtClean="0"/>
              <a:t>programs between 24-26 </a:t>
            </a:r>
            <a:r>
              <a:rPr lang="en-US" dirty="0" smtClean="0"/>
              <a:t>(i.e.                     12 </a:t>
            </a:r>
            <a:r>
              <a:rPr lang="en-US" dirty="0"/>
              <a:t>-</a:t>
            </a:r>
            <a:r>
              <a:rPr lang="en-US" dirty="0" smtClean="0"/>
              <a:t> 13 </a:t>
            </a:r>
            <a:r>
              <a:rPr lang="en-US" dirty="0" smtClean="0"/>
              <a:t>full-year equivalents, or 72 </a:t>
            </a:r>
            <a:r>
              <a:rPr lang="en-US" dirty="0" smtClean="0"/>
              <a:t>- 78 </a:t>
            </a:r>
            <a:r>
              <a:rPr lang="en-US" dirty="0"/>
              <a:t>c</a:t>
            </a:r>
            <a:r>
              <a:rPr lang="en-US" dirty="0" smtClean="0"/>
              <a:t>redit hours)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b="1" dirty="0" smtClean="0"/>
              <a:t>70% of </a:t>
            </a:r>
            <a:r>
              <a:rPr lang="en-US" b="1" dirty="0" smtClean="0"/>
              <a:t>courses specified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/>
              <a:t>c</a:t>
            </a:r>
            <a:r>
              <a:rPr lang="en-US" dirty="0" smtClean="0"/>
              <a:t>ore)</a:t>
            </a:r>
          </a:p>
          <a:p>
            <a:pPr lvl="1"/>
            <a:r>
              <a:rPr lang="en-US" dirty="0" smtClean="0"/>
              <a:t>Most ranging between  60% - 80%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79421"/>
            <a:ext cx="5181600" cy="364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70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79421"/>
            <a:ext cx="5181600" cy="36437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Breakdown of Courses per Discipline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95106" y="1533090"/>
            <a:ext cx="2515817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Too many MATH courses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(exclude PT from STAT)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19274" y="1533089"/>
            <a:ext cx="2545569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Too </a:t>
            </a:r>
            <a:r>
              <a:rPr lang="en-US" b="1" dirty="0" smtClean="0">
                <a:solidFill>
                  <a:srgbClr val="FF0000"/>
                </a:solidFill>
              </a:rPr>
              <a:t>little STATS courses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in 1</a:t>
            </a:r>
            <a:r>
              <a:rPr lang="en-US" b="1" baseline="30000" dirty="0" smtClean="0">
                <a:solidFill>
                  <a:srgbClr val="FF0000"/>
                </a:solidFill>
              </a:rPr>
              <a:t>st</a:t>
            </a:r>
            <a:r>
              <a:rPr lang="en-US" b="1" dirty="0">
                <a:solidFill>
                  <a:srgbClr val="FF0000"/>
                </a:solidFill>
              </a:rPr>
              <a:t> Year (mostly none) 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289288" y="4583151"/>
            <a:ext cx="847492" cy="7422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Content Placeholder 19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179421"/>
            <a:ext cx="5181600" cy="364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31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2133</TotalTime>
  <Words>612</Words>
  <Application>Microsoft Office PowerPoint</Application>
  <PresentationFormat>Widescreen</PresentationFormat>
  <Paragraphs>105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Status of Statistics Curricula in Canada</vt:lpstr>
      <vt:lpstr>Data Sources</vt:lpstr>
      <vt:lpstr>Stats Programs Vital Statistics </vt:lpstr>
      <vt:lpstr>Stats Programs Vital Statistics </vt:lpstr>
      <vt:lpstr>Stats BSc Enrolment Breakdown</vt:lpstr>
      <vt:lpstr>Stats Curricula - Target Population</vt:lpstr>
      <vt:lpstr>Curriculum Data</vt:lpstr>
      <vt:lpstr>Number of Courses</vt:lpstr>
      <vt:lpstr>Breakdown of Courses per Discipline</vt:lpstr>
      <vt:lpstr>Breakdown of Courses per Learning Outcome</vt:lpstr>
      <vt:lpstr>Conclusions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of Statistics Curricula in Canada</dc:title>
  <dc:creator>Sotiris</dc:creator>
  <cp:lastModifiedBy>Sotiris</cp:lastModifiedBy>
  <cp:revision>64</cp:revision>
  <cp:lastPrinted>2017-06-06T18:12:24Z</cp:lastPrinted>
  <dcterms:created xsi:type="dcterms:W3CDTF">2017-06-01T18:14:19Z</dcterms:created>
  <dcterms:modified xsi:type="dcterms:W3CDTF">2017-06-06T21:22:24Z</dcterms:modified>
</cp:coreProperties>
</file>