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(375/36)/(1700/321) ~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graph novel)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56401" y="1446229"/>
            <a:ext cx="214488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MSc/PhD grads</a:t>
            </a:r>
          </a:p>
        </p:txBody>
      </p:sp>
      <p:pic>
        <p:nvPicPr>
          <p:cNvPr id="47" name="Content Placeholder 4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Enrolments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26" name="Content Placeholder 2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23026" y="1446229"/>
            <a:ext cx="294734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BSc’s; Atlantic/QC less</a:t>
            </a:r>
          </a:p>
        </p:txBody>
      </p:sp>
    </p:spTree>
    <p:extLst>
      <p:ext uri="{BB962C8B-B14F-4D97-AF65-F5344CB8AC3E}">
        <p14:creationId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considered (pure) Statistics </a:t>
            </a:r>
            <a:r>
              <a:rPr lang="en-US" dirty="0" err="1" smtClean="0"/>
              <a:t>Honours</a:t>
            </a:r>
            <a:r>
              <a:rPr lang="en-US" dirty="0" smtClean="0"/>
              <a:t>/Specialist BSc programs </a:t>
            </a:r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with not focused on Statistics (e.g. Probability &amp; Statistics, Mathematical Statistics,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Data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1009650" y="1690688"/>
          <a:ext cx="9191626" cy="4498873"/>
        </p:xfrm>
        <a:graphic>
          <a:graphicData uri="http://schemas.openxmlformats.org/drawingml/2006/table">
            <a:tbl>
              <a:tblPr/>
              <a:tblGrid>
                <a:gridCol w="824360">
                  <a:extLst>
                    <a:ext uri="{9D8B030D-6E8A-4147-A177-3AD203B41FA5}">
                      <a16:colId xmlns:a16="http://schemas.microsoft.com/office/drawing/2014/main" val="423700588"/>
                    </a:ext>
                  </a:extLst>
                </a:gridCol>
                <a:gridCol w="3778324">
                  <a:extLst>
                    <a:ext uri="{9D8B030D-6E8A-4147-A177-3AD203B41FA5}">
                      <a16:colId xmlns:a16="http://schemas.microsoft.com/office/drawing/2014/main" val="2707363238"/>
                    </a:ext>
                  </a:extLst>
                </a:gridCol>
                <a:gridCol w="824360">
                  <a:extLst>
                    <a:ext uri="{9D8B030D-6E8A-4147-A177-3AD203B41FA5}">
                      <a16:colId xmlns:a16="http://schemas.microsoft.com/office/drawing/2014/main" val="982001458"/>
                    </a:ext>
                  </a:extLst>
                </a:gridCol>
                <a:gridCol w="3764582">
                  <a:extLst>
                    <a:ext uri="{9D8B030D-6E8A-4147-A177-3AD203B41FA5}">
                      <a16:colId xmlns:a16="http://schemas.microsoft.com/office/drawing/2014/main" val="461491352"/>
                    </a:ext>
                  </a:extLst>
                </a:gridCol>
              </a:tblGrid>
              <a:tr h="15548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code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STAB22H3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19050"/>
                  </a:ext>
                </a:extLst>
              </a:tr>
              <a:tr h="88538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title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Statistics I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350950"/>
                  </a:ext>
                </a:extLst>
              </a:tr>
              <a:tr h="1099172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can be tricky, as universities can have different conventions. To keep the variable numeric, use 1 for 2-semester courses (i.e. like 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courses), .5 for 1-semester courses (</a:t>
                      </a:r>
                      <a:r>
                        <a:rPr lang="en-CA" sz="10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UofT's</a:t>
                      </a:r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H-courses, should be most common option), and other fractions where applicable (e.g. a half-semester course would have .25 credits)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e.g. 1.0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12251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description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Copy-paste from calendar , no pre-reqs or exclusions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713028"/>
                  </a:ext>
                </a:extLst>
              </a:tr>
              <a:tr h="233223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Discipline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MATH, STAT, COMP, OTHR 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97608"/>
                  </a:ext>
                </a:extLst>
              </a:tr>
              <a:tr h="554985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Effectively, the year the course is offered in. It is usually included in the course code ( I think UTSC is the only University in North America using A,B,C,D)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 : 1, 2, 3, 4 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721146"/>
                  </a:ext>
                </a:extLst>
              </a:tr>
              <a:tr h="24402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electives as courses with partial info (i.e. field can be missing)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of: R, E, FE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434460"/>
                  </a:ext>
                </a:extLst>
              </a:tr>
              <a:tr h="865949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course types from: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MT: Mathematics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PT: Probability Theory (incl. Stochastic Processes)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CS: Computing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ST: Statistical Theory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SM: Statistical Methodology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SP: Statistical Practice </a:t>
                      </a:r>
                      <a:b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OT: Other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or more of: MT, PT, CS, ST, SM, SP, OT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16150"/>
                  </a:ext>
                </a:extLst>
              </a:tr>
              <a:tr h="321761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this field for for anything out of the ordinary that you want to point out</a:t>
                      </a: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8098" marR="8098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8098" marR="8098" marT="5399" marB="539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7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25 course requirements on average, with most programs between 24-26 </a:t>
            </a:r>
          </a:p>
          <a:p>
            <a:pPr lvl="1"/>
            <a:r>
              <a:rPr lang="en-US" dirty="0" smtClean="0"/>
              <a:t>12 </a:t>
            </a:r>
            <a:r>
              <a:rPr lang="en-US" dirty="0"/>
              <a:t>-</a:t>
            </a:r>
            <a:r>
              <a:rPr lang="en-US" dirty="0" smtClean="0"/>
              <a:t> 13 Full-Course Equivalents</a:t>
            </a:r>
          </a:p>
          <a:p>
            <a:pPr lvl="1"/>
            <a:r>
              <a:rPr lang="en-US" dirty="0" smtClean="0"/>
              <a:t>72 - 78 Credit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70% of course requirements are specified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ranging between  60% - 80%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</a:t>
            </a:r>
            <a:r>
              <a:rPr lang="en-US" smtClean="0"/>
              <a:t>of </a:t>
            </a:r>
            <a:r>
              <a:rPr lang="en-US" smtClean="0"/>
              <a:t>Courses </a:t>
            </a:r>
            <a:r>
              <a:rPr lang="en-US" dirty="0" smtClean="0"/>
              <a:t>per Discipline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91" y="1496532"/>
            <a:ext cx="7123809" cy="50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9700" y="2351105"/>
            <a:ext cx="251581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Too many MATH courses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(exclude PT from STAT)</a:t>
            </a:r>
          </a:p>
        </p:txBody>
      </p:sp>
    </p:spTree>
    <p:extLst>
      <p:ext uri="{BB962C8B-B14F-4D97-AF65-F5344CB8AC3E}">
        <p14:creationId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083" y="1825625"/>
            <a:ext cx="61878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1550" y="2027255"/>
            <a:ext cx="367395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More Statistical theory than practice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Too much MATH</a:t>
            </a:r>
          </a:p>
        </p:txBody>
      </p:sp>
    </p:spTree>
    <p:extLst>
      <p:ext uri="{BB962C8B-B14F-4D97-AF65-F5344CB8AC3E}">
        <p14:creationId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507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Status of Statistics Curricula in Canada</vt:lpstr>
      <vt:lpstr>Data Sources</vt:lpstr>
      <vt:lpstr>Stats Programs Vital Statistics </vt:lpstr>
      <vt:lpstr>Stats BSc Enrolments Breakdown</vt:lpstr>
      <vt:lpstr>Target Population</vt:lpstr>
      <vt:lpstr>Curriculum Data</vt:lpstr>
      <vt:lpstr>Number of Courses</vt:lpstr>
      <vt:lpstr>Breakdown of Courses per Discipline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40</cp:revision>
  <dcterms:created xsi:type="dcterms:W3CDTF">2017-06-01T18:14:19Z</dcterms:created>
  <dcterms:modified xsi:type="dcterms:W3CDTF">2017-06-05T21:37:26Z</dcterms:modified>
</cp:coreProperties>
</file>