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sldIdLst>
    <p:sldId id="298" r:id="rId6"/>
    <p:sldId id="265" r:id="rId7"/>
    <p:sldId id="274" r:id="rId8"/>
    <p:sldId id="271" r:id="rId9"/>
    <p:sldId id="299" r:id="rId10"/>
    <p:sldId id="300" r:id="rId11"/>
    <p:sldId id="286" r:id="rId12"/>
    <p:sldId id="289" r:id="rId13"/>
    <p:sldId id="283" r:id="rId14"/>
    <p:sldId id="301" r:id="rId15"/>
    <p:sldId id="302" r:id="rId16"/>
    <p:sldId id="303" r:id="rId17"/>
    <p:sldId id="304" r:id="rId18"/>
    <p:sldId id="305"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214A5-1471-41B5-922E-2DBB2E3855D7}" v="506" dt="2024-09-24T14:34:46.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0"/>
  </p:normalViewPr>
  <p:slideViewPr>
    <p:cSldViewPr>
      <p:cViewPr varScale="1">
        <p:scale>
          <a:sx n="82" d="100"/>
          <a:sy n="82" d="100"/>
        </p:scale>
        <p:origin x="557"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345501F-3483-4C13-BE3B-A0F444860FDB}" type="datetimeFigureOut">
              <a:rPr lang="en-US" smtClean="0"/>
              <a:t>11/3/2024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B2A4F4D-499D-41FF-B80C-F381FC90DF80}" type="datetimeFigureOut">
              <a:rPr lang="en-US" smtClean="0"/>
              <a:t>11/3/2024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F48E41C-FA02-457A-9EBF-6EFA64A27469}" type="datetimeFigureOut">
              <a:rPr lang="en-US" smtClean="0"/>
              <a:t>11/3/2024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B557FA-ACFF-4890-90C8-D40D2EF8DB5B}" type="datetimeFigureOut">
              <a:rPr lang="en-US" smtClean="0"/>
              <a:t>11/3/2024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C1C0A337-C528-47C8-982F-F75341CAEFB2}" type="datetimeFigureOut">
              <a:rPr lang="en-US" smtClean="0"/>
              <a:t>11/3/2024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04BD575-EBE1-473D-A9D0-41A4E104C6E7}" type="datetimeFigureOut">
              <a:rPr lang="en-US" smtClean="0"/>
              <a:t>11/3/2024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C626A68-5FCF-414E-974F-F0C8C311ABA1}" type="datetimeFigureOut">
              <a:rPr lang="en-US" smtClean="0"/>
              <a:t>11/3/2024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81FC954-2B76-4FDB-B5ED-5747296785A0}" type="datetimeFigureOut">
              <a:rPr lang="en-US" smtClean="0"/>
              <a:t>11/3/2024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DCDC53D-5A57-4CE1-BD32-20226430325F}" type="datetimeFigureOut">
              <a:rPr lang="en-US" smtClean="0"/>
              <a:t>11/3/2024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147F6C4-8537-4B5C-BAF4-45395850A923}" type="datetimeFigureOut">
              <a:rPr lang="en-US" smtClean="0"/>
              <a:t>11/3/2024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DC5A15F-F7F5-4DA3-A4BA-7DED0FFF63DE}" type="datetimeFigureOut">
              <a:rPr lang="en-US" smtClean="0"/>
              <a:t>11/3/2024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p:nvPr/>
        </p:nvSpPr>
        <p:spPr>
          <a:xfrm>
            <a:off x="173293" y="680528"/>
            <a:ext cx="11707761" cy="4817641"/>
          </a:xfrm>
          <a:prstGeom prst="rect">
            <a:avLst/>
          </a:prstGeom>
          <a:noFill/>
        </p:spPr>
        <p:txBody>
          <a:bodyPr lIns="91440" tIns="45720" rIns="91440" bIns="45720" anchor="t">
            <a:normAutofit fontScale="25000" lnSpcReduction="2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buFont typeface="Arial"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itchFamily="34" charset="0"/>
              <a:buNone/>
            </a:pPr>
            <a:r>
              <a:rPr lang="en-US" sz="44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itchFamily="34" charset="0"/>
              <a:buNone/>
            </a:pPr>
            <a:r>
              <a:rPr lang="en-US" sz="4400" b="1" dirty="0">
                <a:solidFill>
                  <a:srgbClr val="002060"/>
                </a:solidFill>
                <a:latin typeface="Bookman Old Style" panose="02050604050505020204" pitchFamily="18" charset="0"/>
                <a:cs typeface="Times New Roman" panose="02020603050405020304" pitchFamily="18" charset="0"/>
              </a:rPr>
              <a:t>IN </a:t>
            </a:r>
          </a:p>
          <a:p>
            <a:pPr algn="ctr">
              <a:buFont typeface="Arial" pitchFamily="34" charset="0"/>
              <a:buNone/>
            </a:pPr>
            <a:r>
              <a:rPr lang="en-US" sz="44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r">
              <a:buFont typeface="Arial" pitchFamily="34" charset="0"/>
              <a:buNone/>
            </a:pPr>
            <a:r>
              <a:rPr lang="en-US" sz="2900" dirty="0">
                <a:solidFill>
                  <a:srgbClr val="000000"/>
                </a:solidFill>
                <a:latin typeface="Bookman Old Style"/>
                <a:cs typeface="Times New Roman"/>
              </a:rPr>
              <a:t> </a:t>
            </a:r>
            <a:r>
              <a:rPr lang="en-US" sz="5600" b="1" dirty="0">
                <a:solidFill>
                  <a:srgbClr val="000000"/>
                </a:solidFill>
                <a:latin typeface="Times New Roman"/>
                <a:cs typeface="Times New Roman"/>
              </a:rPr>
              <a:t>Batch Number: BT5</a:t>
            </a:r>
            <a:endParaRPr lang="en-US" sz="5600" dirty="0">
              <a:solidFill>
                <a:srgbClr val="000000"/>
              </a:solidFill>
              <a:latin typeface="Bookman Old Style" panose="02050604050505020204" pitchFamily="18" charset="0"/>
              <a:cs typeface="Times New Roman" panose="02020603050405020304" pitchFamily="18" charset="0"/>
            </a:endParaRPr>
          </a:p>
          <a:p>
            <a:pPr marL="0" indent="0">
              <a:spcBef>
                <a:spcPts val="25"/>
              </a:spcBef>
              <a:buNone/>
            </a:pPr>
            <a:r>
              <a:rPr lang="en-US" sz="2900" b="1" dirty="0">
                <a:effectLst/>
                <a:latin typeface="Times New Roman" panose="02020603050405020304" pitchFamily="18" charset="0"/>
                <a:ea typeface="Times New Roman" panose="02020603050405020304" pitchFamily="18" charset="0"/>
              </a:rPr>
              <a:t> </a:t>
            </a:r>
            <a:r>
              <a:rPr lang="en-IN" sz="2900" b="1" dirty="0">
                <a:latin typeface="Times New Roman" panose="02020603050405020304" pitchFamily="18" charset="0"/>
                <a:ea typeface="Times New Roman" panose="02020603050405020304" pitchFamily="18" charset="0"/>
              </a:rPr>
              <a:t>                                                                                                                                                                                                                                       </a:t>
            </a:r>
            <a:endParaRPr lang="en-US" sz="6400" b="1" dirty="0">
              <a:solidFill>
                <a:srgbClr val="000000"/>
              </a:solidFill>
              <a:latin typeface="Times New Roman" panose="02020603050405020304" pitchFamily="18" charset="0"/>
              <a:cs typeface="Times New Roman" panose="02020603050405020304" pitchFamily="18" charset="0"/>
            </a:endParaRPr>
          </a:p>
          <a:p>
            <a:pPr>
              <a:buFont typeface="Arial" pitchFamily="34" charset="0"/>
              <a:buNone/>
            </a:pPr>
            <a:r>
              <a:rPr lang="en-US" sz="5600" b="1" dirty="0">
                <a:latin typeface="Times New Roman" panose="02020603050405020304" pitchFamily="18" charset="0"/>
                <a:cs typeface="Times New Roman" panose="02020603050405020304" pitchFamily="18" charset="0"/>
              </a:rPr>
              <a:t>Project Guide</a:t>
            </a:r>
            <a:r>
              <a:rPr lang="en-US" sz="4400" dirty="0">
                <a:latin typeface="Bookman Old Style" panose="020506040505050202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Project Title :</a:t>
            </a:r>
            <a:r>
              <a:rPr lang="en-US" sz="6400" b="1" dirty="0" err="1">
                <a:latin typeface="Times New Roman" panose="02020603050405020304" pitchFamily="18" charset="0"/>
                <a:cs typeface="Times New Roman" panose="02020603050405020304" pitchFamily="18" charset="0"/>
              </a:rPr>
              <a:t>TextExtraction</a:t>
            </a:r>
            <a:r>
              <a:rPr lang="en-US" sz="6400" b="1" dirty="0">
                <a:latin typeface="Times New Roman" panose="02020603050405020304" pitchFamily="18" charset="0"/>
                <a:cs typeface="Times New Roman" panose="02020603050405020304" pitchFamily="18" charset="0"/>
              </a:rPr>
              <a:t> from Images</a:t>
            </a:r>
            <a:endParaRPr lang="en-US" sz="6400" b="1" dirty="0">
              <a:latin typeface="Bookman Old Style" panose="02050604050505020204" pitchFamily="18" charset="0"/>
              <a:cs typeface="Times New Roman" panose="02020603050405020304" pitchFamily="18" charset="0"/>
            </a:endParaRPr>
          </a:p>
          <a:p>
            <a:pPr>
              <a:buFont typeface="Arial" pitchFamily="34" charset="0"/>
              <a:buNone/>
            </a:pPr>
            <a:r>
              <a:rPr lang="en-US" sz="4400" b="1" dirty="0">
                <a:latin typeface="Times New Roman"/>
                <a:cs typeface="Times New Roman"/>
              </a:rPr>
              <a:t>Prof. Sivakumar</a:t>
            </a:r>
          </a:p>
          <a:p>
            <a:pPr>
              <a:buFont typeface="Arial" pitchFamily="34" charset="0"/>
              <a:buNone/>
            </a:pPr>
            <a:r>
              <a:rPr lang="en-US" sz="4400" dirty="0">
                <a:latin typeface="Bookman Old Style" panose="02050604050505020204" pitchFamily="18" charset="0"/>
                <a:cs typeface="Times New Roman" panose="02020603050405020304" pitchFamily="18" charset="0"/>
              </a:rPr>
              <a:t>Assistant professor</a:t>
            </a:r>
            <a:r>
              <a:rPr lang="en-US" sz="1700" dirty="0">
                <a:latin typeface="Bookman Old Style" panose="02050604050505020204" pitchFamily="18" charset="0"/>
                <a:cs typeface="Times New Roman" panose="02020603050405020304" pitchFamily="18" charset="0"/>
              </a:rPr>
              <a:t>	</a:t>
            </a:r>
          </a:p>
          <a:p>
            <a:pPr algn="ctr">
              <a:buFont typeface="Arial" pitchFamily="34" charset="0"/>
              <a:buNone/>
            </a:pPr>
            <a:r>
              <a:rPr lang="en-US" sz="6400" b="1" u="sng" dirty="0">
                <a:latin typeface="Times New Roman" panose="02020603050405020304" pitchFamily="18" charset="0"/>
                <a:cs typeface="Times New Roman" panose="02020603050405020304" pitchFamily="18" charset="0"/>
              </a:rPr>
              <a:t>Batch Names &amp; Roll Numbers</a:t>
            </a:r>
          </a:p>
          <a:p>
            <a:pPr marL="1543050" marR="1780540" indent="0">
              <a:lnSpc>
                <a:spcPct val="120000"/>
              </a:lnSpc>
              <a:spcBef>
                <a:spcPts val="215"/>
              </a:spcBef>
              <a:spcAft>
                <a:spcPct val="0"/>
              </a:spcAft>
              <a:buNone/>
            </a:pPr>
            <a:endParaRPr lang="en-US" sz="6400" b="1" dirty="0">
              <a:latin typeface="Times New Roman" panose="02020603050405020304" pitchFamily="18" charset="0"/>
              <a:ea typeface="Calibri" panose="020F0502020204030204" pitchFamily="34" charset="0"/>
              <a:cs typeface="Calibri" panose="020F0502020204030204" pitchFamily="34" charset="0"/>
            </a:endParaRPr>
          </a:p>
          <a:p>
            <a:pPr marL="1543050" marR="1780540" indent="0">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2211CS020112 </a:t>
            </a:r>
            <a:r>
              <a:rPr lang="en-US" sz="6400" b="1" dirty="0">
                <a:effectLst/>
                <a:latin typeface="Times New Roman"/>
                <a:ea typeface="Calibri"/>
                <a:cs typeface="Calibri"/>
              </a:rPr>
              <a:t>:</a:t>
            </a:r>
            <a:r>
              <a:rPr lang="en-US" sz="6400" b="1" dirty="0">
                <a:latin typeface="Times New Roman"/>
                <a:ea typeface="Calibri"/>
                <a:cs typeface="Calibri"/>
              </a:rPr>
              <a:t>D.SREE LASYA</a:t>
            </a:r>
            <a:endParaRPr lang="en-US" sz="6400" b="1" i="1" dirty="0">
              <a:latin typeface="Times New Roman"/>
              <a:ea typeface="+mn-lt"/>
              <a:cs typeface="+mn-lt"/>
            </a:endParaRPr>
          </a:p>
          <a:p>
            <a:pPr marL="1543050" marR="1780540" indent="0">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2211CS020114 </a:t>
            </a:r>
            <a:r>
              <a:rPr lang="en-IN" sz="6400" b="1" dirty="0">
                <a:effectLst/>
                <a:latin typeface="Times New Roman"/>
                <a:ea typeface="Calibri"/>
                <a:cs typeface="Calibri"/>
              </a:rPr>
              <a:t>:D.TRISHUL</a:t>
            </a:r>
            <a:endParaRPr lang="en-US" sz="6400" b="1" dirty="0">
              <a:effectLst/>
              <a:latin typeface="Times New Roman"/>
              <a:ea typeface="Calibri" panose="020F0502020204030204" pitchFamily="34" charset="0"/>
              <a:cs typeface="Times New Roman" panose="02020603050405020304" pitchFamily="18" charset="0"/>
            </a:endParaRPr>
          </a:p>
          <a:p>
            <a:pPr marL="1543050" marR="1780540" indent="0">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2211CS020115</a:t>
            </a:r>
            <a:r>
              <a:rPr lang="en-US" sz="6400" b="1" dirty="0">
                <a:effectLst/>
                <a:latin typeface="Times New Roman"/>
                <a:ea typeface="Calibri"/>
                <a:cs typeface="Calibri"/>
              </a:rPr>
              <a:t> :D.SRIMANTH </a:t>
            </a:r>
            <a:endParaRPr lang="en-IN" sz="6400" b="1" dirty="0">
              <a:latin typeface="Times New Roman"/>
              <a:cs typeface="Times New Roman" panose="02020603050405020304" pitchFamily="18" charset="0"/>
            </a:endParaRPr>
          </a:p>
          <a:p>
            <a:pPr marL="1543050" marR="1780540" indent="0">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2211CS020116 :D.SAI MOURYA SRI</a:t>
            </a:r>
            <a:endParaRPr lang="en-IN" sz="6400" b="1" dirty="0">
              <a:effectLst/>
              <a:latin typeface="Times New Roman"/>
              <a:ea typeface="Calibri" panose="020F0502020204030204" pitchFamily="34" charset="0"/>
              <a:cs typeface="Times New Roman" panose="02020603050405020304" pitchFamily="18" charset="0"/>
            </a:endParaRPr>
          </a:p>
          <a:p>
            <a:pPr marL="1543050" marR="1780540" indent="0">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2211CS020117</a:t>
            </a:r>
            <a:r>
              <a:rPr lang="en-US" sz="6400" b="1" dirty="0">
                <a:effectLst/>
                <a:latin typeface="Times New Roman"/>
                <a:ea typeface="Calibri"/>
                <a:cs typeface="Calibri"/>
              </a:rPr>
              <a:t> : D.SHIVA RAJ</a:t>
            </a:r>
            <a:r>
              <a:rPr lang="en-US" sz="1700" dirty="0">
                <a:latin typeface="Bookman Old Style"/>
                <a:cs typeface="Times New Roman"/>
              </a:rPr>
              <a:t>					</a:t>
            </a:r>
          </a:p>
          <a:p>
            <a:pPr>
              <a:buFont typeface="Arial" pitchFamily="34" charset="0"/>
              <a:buNone/>
            </a:pPr>
            <a:endParaRPr lang="en-US" sz="1700" dirty="0">
              <a:latin typeface="Bookman Old Style" panose="02050604050505020204" pitchFamily="18" charset="0"/>
              <a:cs typeface="Times New Roman" panose="02020603050405020304" pitchFamily="18" charset="0"/>
            </a:endParaRPr>
          </a:p>
          <a:p>
            <a:pPr algn="ctr">
              <a:buFont typeface="Arial" pitchFamily="34" charset="0"/>
              <a:buNone/>
            </a:pPr>
            <a:endParaRPr lang="en-US" sz="5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5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r>
              <a:rPr lang="en-US" sz="5600" dirty="0">
                <a:solidFill>
                  <a:srgbClr val="7030A0"/>
                </a:solidFill>
                <a:latin typeface="Times New Roman" panose="02020603050405020304" pitchFamily="18" charset="0"/>
                <a:cs typeface="Times New Roman" panose="02020603050405020304" pitchFamily="18" charset="0"/>
              </a:rPr>
              <a:t>Department of AIML, School of Engineering </a:t>
            </a:r>
          </a:p>
          <a:p>
            <a:pPr algn="ctr">
              <a:buFont typeface="Arial" pitchFamily="34" charset="0"/>
              <a:buNone/>
            </a:pPr>
            <a:r>
              <a:rPr lang="en-US" sz="5600" dirty="0">
                <a:solidFill>
                  <a:srgbClr val="7030A0"/>
                </a:solidFill>
                <a:latin typeface="Times New Roman" panose="02020603050405020304" pitchFamily="18" charset="0"/>
                <a:cs typeface="Times New Roman" panose="02020603050405020304" pitchFamily="18" charset="0"/>
              </a:rPr>
              <a:t>Malla Reddy University Hyderabad.</a:t>
            </a: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itchFamily="34" charset="0"/>
              <a:buNone/>
            </a:pPr>
            <a:r>
              <a:rPr lang="en-US" sz="1700" b="1" dirty="0">
                <a:solidFill>
                  <a:srgbClr val="7030A0"/>
                </a:solidFill>
                <a:latin typeface="Bookman Old Style" panose="02050604050505020204" pitchFamily="18" charset="0"/>
                <a:cs typeface="Times New Roman" panose="02020603050405020304" pitchFamily="18" charset="0"/>
              </a:rPr>
              <a:t>Malla Reddy University Hyderabad.</a:t>
            </a:r>
            <a:endParaRPr lang="en-US" sz="1400"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33"/>
          <a:stretch>
            <a:fillRect/>
          </a:stretch>
        </p:blipFill>
        <p:spPr bwMode="auto">
          <a:xfrm>
            <a:off x="5580094" y="4869160"/>
            <a:ext cx="894157" cy="79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066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BFB3-49A1-5888-CF1D-F6F28B54D624}"/>
              </a:ext>
            </a:extLst>
          </p:cNvPr>
          <p:cNvSpPr>
            <a:spLocks noGrp="1"/>
          </p:cNvSpPr>
          <p:nvPr>
            <p:ph type="title"/>
          </p:nvPr>
        </p:nvSpPr>
        <p:spPr>
          <a:xfrm>
            <a:off x="838200" y="908720"/>
            <a:ext cx="10515600" cy="781968"/>
          </a:xfrm>
        </p:spPr>
        <p:txBody>
          <a:bodyPr>
            <a:normAutofit/>
          </a:bodyPr>
          <a:lstStyle/>
          <a:p>
            <a:pPr algn="ctr"/>
            <a:r>
              <a:rPr lang="en-US" sz="2800" b="1" u="sng" dirty="0">
                <a:latin typeface="Bookman Old Style" panose="02050604050505020204" pitchFamily="18" charset="0"/>
              </a:rPr>
              <a:t>Deployment and Results:</a:t>
            </a:r>
            <a:endParaRPr lang="en-IN" sz="2800" b="1" u="sng"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76E3FF08-9CF4-8DAC-EF4A-99957592032A}"/>
              </a:ext>
            </a:extLst>
          </p:cNvPr>
          <p:cNvSpPr>
            <a:spLocks noGrp="1"/>
          </p:cNvSpPr>
          <p:nvPr>
            <p:ph idx="1"/>
          </p:nvPr>
        </p:nvSpPr>
        <p:spPr/>
        <p:txBody>
          <a:bodyPr>
            <a:normAutofit lnSpcReduction="10000"/>
          </a:bodyPr>
          <a:lstStyle/>
          <a:p>
            <a:pPr>
              <a:lnSpc>
                <a:spcPct val="150000"/>
              </a:lnSpc>
            </a:pPr>
            <a:r>
              <a:rPr lang="en-US" sz="1600" b="1" dirty="0">
                <a:latin typeface="Times New Roman" panose="02020603050405020304" pitchFamily="18" charset="0"/>
                <a:cs typeface="Times New Roman" panose="02020603050405020304" pitchFamily="18" charset="0"/>
              </a:rPr>
              <a:t>Model Deployment</a:t>
            </a:r>
            <a:r>
              <a:rPr lang="en-US" sz="1600" dirty="0">
                <a:latin typeface="Times New Roman" panose="02020603050405020304" pitchFamily="18" charset="0"/>
                <a:cs typeface="Times New Roman" panose="02020603050405020304" pitchFamily="18" charset="0"/>
              </a:rPr>
              <a:t>: The multimodal text extraction model is deployed using TensorFlow or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A web application built with Flask or Django allows users to upload images for text extraction. Docker ensures consistent deployment across environments, and the application is hosted on a cloud service to provide scalability and accessibility.</a:t>
            </a:r>
          </a:p>
          <a:p>
            <a:pPr>
              <a:lnSpc>
                <a:spcPct val="150000"/>
              </a:lnSpc>
            </a:pPr>
            <a:r>
              <a:rPr lang="en-US" sz="1600" b="1" dirty="0">
                <a:latin typeface="Times New Roman" panose="02020603050405020304" pitchFamily="18" charset="0"/>
                <a:cs typeface="Times New Roman" panose="02020603050405020304" pitchFamily="18" charset="0"/>
              </a:rPr>
              <a:t>Evaluation Metrics</a:t>
            </a:r>
            <a:r>
              <a:rPr lang="en-US" sz="1600" dirty="0">
                <a:latin typeface="Times New Roman" panose="02020603050405020304" pitchFamily="18" charset="0"/>
                <a:cs typeface="Times New Roman" panose="02020603050405020304" pitchFamily="18" charset="0"/>
              </a:rPr>
              <a:t>: Model performance is evaluated using metrics such as accuracy, precision, recall, and F1-score to assess the effectiveness of text extraction. A confusion matrix visualizes the results, and cross-validation techniques are employed to ensure the model can generalize well to new data.</a:t>
            </a:r>
          </a:p>
          <a:p>
            <a:pPr>
              <a:lnSpc>
                <a:spcPct val="150000"/>
              </a:lnSpc>
            </a:pPr>
            <a:r>
              <a:rPr lang="en-US" sz="1600" b="1" dirty="0">
                <a:latin typeface="Times New Roman" panose="02020603050405020304" pitchFamily="18" charset="0"/>
                <a:cs typeface="Times New Roman" panose="02020603050405020304" pitchFamily="18" charset="0"/>
              </a:rPr>
              <a:t>Testing Methodologies</a:t>
            </a:r>
            <a:r>
              <a:rPr lang="en-US" sz="1600" dirty="0">
                <a:latin typeface="Times New Roman" panose="02020603050405020304" pitchFamily="18" charset="0"/>
                <a:cs typeface="Times New Roman" panose="02020603050405020304" pitchFamily="18" charset="0"/>
              </a:rPr>
              <a:t>: The model is tested on a labeled dataset that includes various images with annotated text. It utilizes the Holdout Method to split the data into training, validation, and test sets, along with K-Fold Cross-Validation to enhance robustness and reduce the risk of overfitting.</a:t>
            </a:r>
          </a:p>
          <a:p>
            <a:pPr>
              <a:lnSpc>
                <a:spcPct val="150000"/>
              </a:lnSpc>
            </a:pPr>
            <a:r>
              <a:rPr lang="en-US" sz="1600" b="1"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 Results are presented with images alongside their extracted text. The output showcases both successful extractions and errors, providing valuable insights into the model's performance and highlighting areas for further improvement.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3069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B671-140D-1D7E-069D-F58DCD3E346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6889CFA-3876-82B0-07FA-109D133181E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r="27736"/>
          <a:stretch/>
        </p:blipFill>
        <p:spPr>
          <a:xfrm>
            <a:off x="695400" y="1916832"/>
            <a:ext cx="5181600" cy="4033353"/>
          </a:xfrm>
        </p:spPr>
      </p:pic>
      <p:pic>
        <p:nvPicPr>
          <p:cNvPr id="8" name="Content Placeholder 7">
            <a:extLst>
              <a:ext uri="{FF2B5EF4-FFF2-40B4-BE49-F238E27FC236}">
                <a16:creationId xmlns:a16="http://schemas.microsoft.com/office/drawing/2014/main" id="{B362BA02-36E6-9ADF-4641-DF18C1B2E76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r="29207"/>
          <a:stretch/>
        </p:blipFill>
        <p:spPr>
          <a:xfrm>
            <a:off x="6096000" y="1916832"/>
            <a:ext cx="5112568" cy="4062287"/>
          </a:xfrm>
        </p:spPr>
      </p:pic>
      <p:sp>
        <p:nvSpPr>
          <p:cNvPr id="9" name="TextBox 8">
            <a:extLst>
              <a:ext uri="{FF2B5EF4-FFF2-40B4-BE49-F238E27FC236}">
                <a16:creationId xmlns:a16="http://schemas.microsoft.com/office/drawing/2014/main" id="{DF91ABDF-9826-86FA-F013-69319A8E097D}"/>
              </a:ext>
            </a:extLst>
          </p:cNvPr>
          <p:cNvSpPr txBox="1"/>
          <p:nvPr/>
        </p:nvSpPr>
        <p:spPr>
          <a:xfrm>
            <a:off x="1222716" y="6123543"/>
            <a:ext cx="1619289" cy="369332"/>
          </a:xfrm>
          <a:prstGeom prst="rect">
            <a:avLst/>
          </a:prstGeom>
          <a:noFill/>
        </p:spPr>
        <p:txBody>
          <a:bodyPr wrap="none" rtlCol="0">
            <a:spAutoFit/>
          </a:bodyPr>
          <a:lstStyle/>
          <a:p>
            <a:r>
              <a:rPr lang="en-US" dirty="0"/>
              <a:t>Dataset Images</a:t>
            </a:r>
          </a:p>
        </p:txBody>
      </p:sp>
      <p:sp>
        <p:nvSpPr>
          <p:cNvPr id="10" name="TextBox 9">
            <a:extLst>
              <a:ext uri="{FF2B5EF4-FFF2-40B4-BE49-F238E27FC236}">
                <a16:creationId xmlns:a16="http://schemas.microsoft.com/office/drawing/2014/main" id="{3E8FF5EB-3217-B49C-F265-5FEC9CBACA7A}"/>
              </a:ext>
            </a:extLst>
          </p:cNvPr>
          <p:cNvSpPr txBox="1"/>
          <p:nvPr/>
        </p:nvSpPr>
        <p:spPr>
          <a:xfrm>
            <a:off x="7032104" y="6123543"/>
            <a:ext cx="2311467" cy="369332"/>
          </a:xfrm>
          <a:prstGeom prst="rect">
            <a:avLst/>
          </a:prstGeom>
          <a:noFill/>
        </p:spPr>
        <p:txBody>
          <a:bodyPr wrap="none" rtlCol="0">
            <a:spAutoFit/>
          </a:bodyPr>
          <a:lstStyle/>
          <a:p>
            <a:r>
              <a:rPr lang="en-US" dirty="0"/>
              <a:t>Method 1: </a:t>
            </a:r>
            <a:r>
              <a:rPr lang="en-US" dirty="0" err="1"/>
              <a:t>pyTesseract</a:t>
            </a:r>
            <a:endParaRPr lang="en-IN" dirty="0"/>
          </a:p>
        </p:txBody>
      </p:sp>
    </p:spTree>
    <p:extLst>
      <p:ext uri="{BB962C8B-B14F-4D97-AF65-F5344CB8AC3E}">
        <p14:creationId xmlns:p14="http://schemas.microsoft.com/office/powerpoint/2010/main" val="27871928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63D5-55B9-3387-36D2-D2309BB1681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E0DEE25-FF6E-6AC4-D8E8-33B54DE8B4E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r="31882"/>
          <a:stretch/>
        </p:blipFill>
        <p:spPr>
          <a:xfrm>
            <a:off x="698375" y="1897667"/>
            <a:ext cx="5043737" cy="4164975"/>
          </a:xfrm>
        </p:spPr>
      </p:pic>
      <p:pic>
        <p:nvPicPr>
          <p:cNvPr id="8" name="Content Placeholder 7">
            <a:extLst>
              <a:ext uri="{FF2B5EF4-FFF2-40B4-BE49-F238E27FC236}">
                <a16:creationId xmlns:a16="http://schemas.microsoft.com/office/drawing/2014/main" id="{07EA040C-5040-AA1E-97F3-3673A8CFAB8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r="25038"/>
          <a:stretch/>
        </p:blipFill>
        <p:spPr>
          <a:xfrm>
            <a:off x="6096000" y="1930932"/>
            <a:ext cx="5506168" cy="4131710"/>
          </a:xfrm>
        </p:spPr>
      </p:pic>
      <p:sp>
        <p:nvSpPr>
          <p:cNvPr id="9" name="TextBox 8">
            <a:extLst>
              <a:ext uri="{FF2B5EF4-FFF2-40B4-BE49-F238E27FC236}">
                <a16:creationId xmlns:a16="http://schemas.microsoft.com/office/drawing/2014/main" id="{3C8FD1E2-2D7C-BF28-8028-BCDC2A9D6EDA}"/>
              </a:ext>
            </a:extLst>
          </p:cNvPr>
          <p:cNvSpPr txBox="1"/>
          <p:nvPr/>
        </p:nvSpPr>
        <p:spPr>
          <a:xfrm>
            <a:off x="1631504" y="6269621"/>
            <a:ext cx="2033314" cy="369332"/>
          </a:xfrm>
          <a:prstGeom prst="rect">
            <a:avLst/>
          </a:prstGeom>
          <a:noFill/>
        </p:spPr>
        <p:txBody>
          <a:bodyPr wrap="none" rtlCol="0">
            <a:spAutoFit/>
          </a:bodyPr>
          <a:lstStyle/>
          <a:p>
            <a:r>
              <a:rPr lang="en-US" dirty="0"/>
              <a:t>Method 2: </a:t>
            </a:r>
            <a:r>
              <a:rPr lang="en-US" dirty="0" err="1"/>
              <a:t>EasyOCR</a:t>
            </a:r>
            <a:endParaRPr lang="en-IN" dirty="0"/>
          </a:p>
        </p:txBody>
      </p:sp>
      <p:sp>
        <p:nvSpPr>
          <p:cNvPr id="10" name="TextBox 9">
            <a:extLst>
              <a:ext uri="{FF2B5EF4-FFF2-40B4-BE49-F238E27FC236}">
                <a16:creationId xmlns:a16="http://schemas.microsoft.com/office/drawing/2014/main" id="{3F182D7F-67F0-54D5-2246-AF8E6A463C64}"/>
              </a:ext>
            </a:extLst>
          </p:cNvPr>
          <p:cNvSpPr txBox="1"/>
          <p:nvPr/>
        </p:nvSpPr>
        <p:spPr>
          <a:xfrm>
            <a:off x="7680176" y="6302886"/>
            <a:ext cx="2131802" cy="369332"/>
          </a:xfrm>
          <a:prstGeom prst="rect">
            <a:avLst/>
          </a:prstGeom>
          <a:noFill/>
        </p:spPr>
        <p:txBody>
          <a:bodyPr wrap="none" rtlCol="0">
            <a:spAutoFit/>
          </a:bodyPr>
          <a:lstStyle/>
          <a:p>
            <a:r>
              <a:rPr lang="en-US" dirty="0"/>
              <a:t>Method 3: </a:t>
            </a:r>
            <a:r>
              <a:rPr lang="en-US" dirty="0" err="1"/>
              <a:t>KerasOCR</a:t>
            </a:r>
            <a:endParaRPr lang="en-IN" dirty="0"/>
          </a:p>
        </p:txBody>
      </p:sp>
    </p:spTree>
    <p:extLst>
      <p:ext uri="{BB962C8B-B14F-4D97-AF65-F5344CB8AC3E}">
        <p14:creationId xmlns:p14="http://schemas.microsoft.com/office/powerpoint/2010/main" val="37810026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F9EE-D93F-D6CA-D279-D4A4BDCCC44D}"/>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F218FEEF-5FA2-6D58-16C0-D7F2EAF0728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r="31882"/>
          <a:stretch/>
        </p:blipFill>
        <p:spPr>
          <a:xfrm>
            <a:off x="598587" y="1916831"/>
            <a:ext cx="4969768" cy="4103893"/>
          </a:xfrm>
        </p:spPr>
      </p:pic>
      <p:pic>
        <p:nvPicPr>
          <p:cNvPr id="8" name="Content Placeholder 7">
            <a:extLst>
              <a:ext uri="{FF2B5EF4-FFF2-40B4-BE49-F238E27FC236}">
                <a16:creationId xmlns:a16="http://schemas.microsoft.com/office/drawing/2014/main" id="{37680B64-9884-FD75-7B31-291FE5951D1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r="23648"/>
          <a:stretch/>
        </p:blipFill>
        <p:spPr>
          <a:xfrm>
            <a:off x="5879976" y="1916831"/>
            <a:ext cx="5570488" cy="4103893"/>
          </a:xfrm>
        </p:spPr>
      </p:pic>
      <p:sp>
        <p:nvSpPr>
          <p:cNvPr id="9" name="TextBox 8">
            <a:extLst>
              <a:ext uri="{FF2B5EF4-FFF2-40B4-BE49-F238E27FC236}">
                <a16:creationId xmlns:a16="http://schemas.microsoft.com/office/drawing/2014/main" id="{DF9EB47B-140E-088C-034B-EF8BB19D17DE}"/>
              </a:ext>
            </a:extLst>
          </p:cNvPr>
          <p:cNvSpPr txBox="1"/>
          <p:nvPr/>
        </p:nvSpPr>
        <p:spPr>
          <a:xfrm>
            <a:off x="1703512" y="6104071"/>
            <a:ext cx="1813189" cy="369332"/>
          </a:xfrm>
          <a:prstGeom prst="rect">
            <a:avLst/>
          </a:prstGeom>
          <a:noFill/>
        </p:spPr>
        <p:txBody>
          <a:bodyPr wrap="none" rtlCol="0">
            <a:spAutoFit/>
          </a:bodyPr>
          <a:lstStyle/>
          <a:p>
            <a:r>
              <a:rPr lang="en-US" dirty="0" err="1"/>
              <a:t>KerasOCR</a:t>
            </a:r>
            <a:r>
              <a:rPr lang="en-US" dirty="0"/>
              <a:t> Results</a:t>
            </a:r>
            <a:endParaRPr lang="en-IN" dirty="0"/>
          </a:p>
        </p:txBody>
      </p:sp>
      <p:sp>
        <p:nvSpPr>
          <p:cNvPr id="10" name="TextBox 9">
            <a:extLst>
              <a:ext uri="{FF2B5EF4-FFF2-40B4-BE49-F238E27FC236}">
                <a16:creationId xmlns:a16="http://schemas.microsoft.com/office/drawing/2014/main" id="{66BC1F72-7864-AB22-541B-523450186225}"/>
              </a:ext>
            </a:extLst>
          </p:cNvPr>
          <p:cNvSpPr txBox="1"/>
          <p:nvPr/>
        </p:nvSpPr>
        <p:spPr>
          <a:xfrm>
            <a:off x="7248128" y="6104071"/>
            <a:ext cx="2287293" cy="369332"/>
          </a:xfrm>
          <a:prstGeom prst="rect">
            <a:avLst/>
          </a:prstGeom>
          <a:noFill/>
        </p:spPr>
        <p:txBody>
          <a:bodyPr wrap="none" rtlCol="0">
            <a:spAutoFit/>
          </a:bodyPr>
          <a:lstStyle/>
          <a:p>
            <a:r>
              <a:rPr lang="en-US" dirty="0" err="1"/>
              <a:t>EasyOCR</a:t>
            </a:r>
            <a:r>
              <a:rPr lang="en-US" dirty="0"/>
              <a:t> v/s </a:t>
            </a:r>
            <a:r>
              <a:rPr lang="en-US" dirty="0" err="1"/>
              <a:t>KerasOCR</a:t>
            </a:r>
            <a:endParaRPr lang="en-IN" dirty="0"/>
          </a:p>
        </p:txBody>
      </p:sp>
    </p:spTree>
    <p:extLst>
      <p:ext uri="{BB962C8B-B14F-4D97-AF65-F5344CB8AC3E}">
        <p14:creationId xmlns:p14="http://schemas.microsoft.com/office/powerpoint/2010/main" val="32801379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E0F23-0500-BE7B-E1C9-EF86DF57E85A}"/>
              </a:ext>
            </a:extLst>
          </p:cNvPr>
          <p:cNvSpPr>
            <a:spLocks noGrp="1"/>
          </p:cNvSpPr>
          <p:nvPr>
            <p:ph idx="1"/>
          </p:nvPr>
        </p:nvSpPr>
        <p:spPr>
          <a:xfrm>
            <a:off x="838200" y="980728"/>
            <a:ext cx="10515600" cy="5196235"/>
          </a:xfrm>
        </p:spPr>
        <p:txBody>
          <a:bodyPr>
            <a:normAutofit fontScale="92500" lnSpcReduction="10000"/>
          </a:bodyPr>
          <a:lstStyle/>
          <a:p>
            <a:pPr>
              <a:lnSpc>
                <a:spcPct val="150000"/>
              </a:lnSpc>
            </a:pPr>
            <a:r>
              <a:rPr lang="en-US" sz="2000" b="1" dirty="0">
                <a:latin typeface="Times New Roman" panose="02020603050405020304" pitchFamily="18" charset="0"/>
                <a:cs typeface="Times New Roman" panose="02020603050405020304" pitchFamily="18" charset="0"/>
              </a:rPr>
              <a:t>Conclusion: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multimodal detection system successfully integrates facial expressions and textual data to provide accurate assessments. By leveraging advanced deep learning models for each input type, the project addresses key challenges such as cultural sensitivity and contextual variability. The user-friendly web application enables real-time analysis, making it valuable in various fields like customer service and analytics.</a:t>
            </a:r>
          </a:p>
          <a:p>
            <a:pPr>
              <a:lnSpc>
                <a:spcPct val="150000"/>
              </a:lnSpc>
            </a:pPr>
            <a:r>
              <a:rPr lang="en-US" sz="2000" b="1" dirty="0">
                <a:latin typeface="Times New Roman" panose="02020603050405020304" pitchFamily="18" charset="0"/>
                <a:cs typeface="Times New Roman" panose="02020603050405020304" pitchFamily="18" charset="0"/>
              </a:rPr>
              <a:t>Future Scope: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Future enhancements could focus on using larger, more diverse datasets to improve accuracy and incorporating real-time feedback for continuous learning. Exploring techniques such as attention mechanisms and transfer learning could further enhance performance. Additionally, expanding the application to support multiple languages and cultural contexts, while prioritizing ethical considerations and user privacy, will be crucial for broader adoption and effectiveness.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1416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200" y="1200249"/>
            <a:ext cx="11120718" cy="579438"/>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panose="02050604050505020204" pitchFamily="18" charset="0"/>
              </a:rPr>
              <a:t>ABSTRACT</a:t>
            </a: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2" name="TextBox 1">
            <a:extLst>
              <a:ext uri="{FF2B5EF4-FFF2-40B4-BE49-F238E27FC236}">
                <a16:creationId xmlns:a16="http://schemas.microsoft.com/office/drawing/2014/main" id="{33B141D6-8B19-34EC-30E1-AC37A022C168}"/>
              </a:ext>
            </a:extLst>
          </p:cNvPr>
          <p:cNvSpPr txBox="1"/>
          <p:nvPr/>
        </p:nvSpPr>
        <p:spPr>
          <a:xfrm>
            <a:off x="457200" y="1779687"/>
            <a:ext cx="10736826"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Text extraction from images </a:t>
            </a:r>
            <a:r>
              <a:rPr lang="en-US" sz="2000" dirty="0">
                <a:latin typeface="Times New Roman" panose="02020603050405020304" pitchFamily="18" charset="0"/>
                <a:cs typeface="Times New Roman" panose="02020603050405020304" pitchFamily="18" charset="0"/>
              </a:rPr>
              <a:t>is a crucial technique in the fields of computer vision and optical character recognition (OCR). It enables the conversion of textual information embedded within images into machine-readable formats, facilitating tasks such as data digitization, document analysis, and automated information retrieval. This process typically involves image pre-processing, text detection, and text recognition stages. Various approaches, including traditional methods like edge detection and connected component analysis, as well as modern deep learning-based algorithms, such as convolutional neural networks (CNNs) and recurrent neural networks (RNNs), are employed to achieve high accuracy in diverse environments. Applications range from scanning historical documents to real-time text recognition in videos or mobile applications. However, challenges persist, particularly in handling low-quality images, complex backgrounds, and non-standard fonts. This paper explores the latest methodologies, tools, and frameworks developed to optimize text extraction, evaluating their effectiveness across a variety of datasets and use cases.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9518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199" y="1143000"/>
            <a:ext cx="11013142" cy="579439"/>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US" altLang="en-US" b="1">
                <a:solidFill>
                  <a:schemeClr val="tx2"/>
                </a:solidFill>
                <a:latin typeface="Bookman Old Style" panose="02050604050505020204" pitchFamily="18" charset="0"/>
              </a:rPr>
              <a:t>Literature Survey</a:t>
            </a:r>
            <a:endParaRPr lang="en-IN" altLang="en-US" b="1">
              <a:solidFill>
                <a:schemeClr val="tx2"/>
              </a:solidFill>
              <a:latin typeface="Bookman Old Style" panose="02050604050505020204" pitchFamily="18" charset="0"/>
            </a:endParaRPr>
          </a:p>
          <a:p>
            <a:pPr algn="ctr"/>
            <a:endParaRPr lang="en-US">
              <a:solidFill>
                <a:schemeClr val="tx2"/>
              </a:solidFill>
              <a:latin typeface="Bookman Old Style" panose="02050604050505020204" pitchFamily="18" charset="0"/>
            </a:endParaRPr>
          </a:p>
        </p:txBody>
      </p:sp>
      <p:sp>
        <p:nvSpPr>
          <p:cNvPr id="6" name="TextBox 5">
            <a:extLst>
              <a:ext uri="{FF2B5EF4-FFF2-40B4-BE49-F238E27FC236}">
                <a16:creationId xmlns:a16="http://schemas.microsoft.com/office/drawing/2014/main" id="{87301B2D-CCFC-2E40-BEA3-CEF2E4DB4FDF}"/>
              </a:ext>
            </a:extLst>
          </p:cNvPr>
          <p:cNvSpPr txBox="1"/>
          <p:nvPr/>
        </p:nvSpPr>
        <p:spPr>
          <a:xfrm>
            <a:off x="335360" y="1556792"/>
            <a:ext cx="11856640" cy="48013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Text extraction from images is a crucial technology in the modern digital landscape, impacting various sectors including document management, data entry, and accessibility. Efficiently converting printed or handwritten text into digital format can enhance information retrieval and processing.</a:t>
            </a:r>
          </a:p>
          <a:p>
            <a:r>
              <a:rPr lang="en-US" b="1" dirty="0">
                <a:latin typeface="Times New Roman" panose="02020603050405020304" pitchFamily="18" charset="0"/>
                <a:cs typeface="Times New Roman" panose="02020603050405020304" pitchFamily="18" charset="0"/>
              </a:rPr>
              <a:t>Advanced methods:</a:t>
            </a:r>
          </a:p>
          <a:p>
            <a:r>
              <a:rPr lang="en-US" b="1" dirty="0">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CNNs are used for both text detection and recognition tasks. For text recognition, CNNs extract features from image patches that represent characters or words. They are particularly useful for recognizing characters in varying fonts and sizes.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CRNN:</a:t>
            </a:r>
            <a:r>
              <a:rPr lang="en-US" dirty="0">
                <a:latin typeface="Times New Roman" panose="02020603050405020304" pitchFamily="18" charset="0"/>
                <a:cs typeface="Times New Roman" panose="02020603050405020304" pitchFamily="18" charset="0"/>
              </a:rPr>
              <a:t>A combination of CNNs for feature extraction and RNNs (usually LSTMs) for sequence prediction is commonly used in OCR for recognizing characters in sequence without the need for predefined segmentation.</a:t>
            </a:r>
          </a:p>
          <a:p>
            <a:r>
              <a:rPr lang="en-US" b="1" dirty="0">
                <a:latin typeface="Times New Roman" panose="02020603050405020304" pitchFamily="18" charset="0"/>
                <a:cs typeface="Times New Roman" panose="02020603050405020304" pitchFamily="18" charset="0"/>
              </a:rPr>
              <a:t>Future Directions: </a:t>
            </a:r>
          </a:p>
          <a:p>
            <a:r>
              <a:rPr lang="en-IN" dirty="0">
                <a:latin typeface="Times New Roman" panose="02020603050405020304" pitchFamily="18" charset="0"/>
                <a:cs typeface="Times New Roman" panose="02020603050405020304" pitchFamily="18" charset="0"/>
              </a:rPr>
              <a:t>End-to-end </a:t>
            </a:r>
            <a:r>
              <a:rPr lang="en-IN" dirty="0" err="1">
                <a:latin typeface="Times New Roman" panose="02020603050405020304" pitchFamily="18" charset="0"/>
                <a:cs typeface="Times New Roman" panose="02020603050405020304" pitchFamily="18" charset="0"/>
              </a:rPr>
              <a:t>systems,Use</a:t>
            </a:r>
            <a:r>
              <a:rPr lang="en-IN" dirty="0">
                <a:latin typeface="Times New Roman" panose="02020603050405020304" pitchFamily="18" charset="0"/>
                <a:cs typeface="Times New Roman" panose="02020603050405020304" pitchFamily="18" charset="0"/>
              </a:rPr>
              <a:t> of </a:t>
            </a:r>
            <a:r>
              <a:rPr lang="en-IN" dirty="0" err="1">
                <a:latin typeface="Times New Roman" panose="02020603050405020304" pitchFamily="18" charset="0"/>
                <a:cs typeface="Times New Roman" panose="02020603050405020304" pitchFamily="18" charset="0"/>
              </a:rPr>
              <a:t>Transformers,Post</a:t>
            </a:r>
            <a:r>
              <a:rPr lang="en-IN" dirty="0">
                <a:latin typeface="Times New Roman" panose="02020603050405020304" pitchFamily="18" charset="0"/>
                <a:cs typeface="Times New Roman" panose="02020603050405020304" pitchFamily="18" charset="0"/>
              </a:rPr>
              <a:t> Processing with </a:t>
            </a:r>
            <a:r>
              <a:rPr lang="en-IN" dirty="0" err="1">
                <a:latin typeface="Times New Roman" panose="02020603050405020304" pitchFamily="18" charset="0"/>
                <a:cs typeface="Times New Roman" panose="02020603050405020304" pitchFamily="18" charset="0"/>
              </a:rPr>
              <a:t>NLP,Synthetic</a:t>
            </a:r>
            <a:r>
              <a:rPr lang="en-IN" dirty="0">
                <a:latin typeface="Times New Roman" panose="02020603050405020304" pitchFamily="18" charset="0"/>
                <a:cs typeface="Times New Roman" panose="02020603050405020304" pitchFamily="18" charset="0"/>
              </a:rPr>
              <a:t> data for training, Mobile and edge device optimization.</a:t>
            </a:r>
          </a:p>
          <a:p>
            <a:r>
              <a:rPr lang="en-IN"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The field of text extraction from images has seen remarkable advancements with the advent of sophisticated technologies. For initiatives focusing on efficient data management, integrating cutting-edge OCR techniques with advanced image preprocessing and machine learning methods presents a promising strategy. Ongoing research and development are crucial for refining these systems to enhance accuracy, scalability, and sustainability. As technology continues to evolve, it will be essential to balance innovation with practical implementation to optimize text extraction processes across various applications.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9692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199" y="1293403"/>
            <a:ext cx="10529047" cy="429035"/>
          </a:xfrm>
          <a:prstGeom prst="rect">
            <a:avLst/>
          </a:prstGeom>
        </p:spPr>
        <p:txBody>
          <a:bodyPr>
            <a:normAutofit fontScale="92500" lnSpcReduction="1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panose="02050604050505020204" pitchFamily="18" charset="0"/>
              </a:rPr>
              <a:t>Problem Statement </a:t>
            </a:r>
            <a:endParaRPr lang="en-US" b="1" dirty="0">
              <a:solidFill>
                <a:schemeClr val="tx2"/>
              </a:solidFill>
              <a:latin typeface="Bookman Old Style" panose="02050604050505020204" pitchFamily="18" charset="0"/>
            </a:endParaRPr>
          </a:p>
          <a:p>
            <a:pPr marL="0" indent="0" algn="ctr">
              <a:buNone/>
            </a:pPr>
            <a:endParaRPr lang="en-IN" altLang="en-US" dirty="0">
              <a:solidFill>
                <a:schemeClr val="tx2"/>
              </a:solidFill>
              <a:latin typeface="Bookman Old Style" panose="02050604050505020204" pitchFamily="18" charset="0"/>
            </a:endParaRPr>
          </a:p>
          <a:p>
            <a:pPr algn="ctr"/>
            <a:endParaRPr lang="en-US" dirty="0">
              <a:solidFill>
                <a:schemeClr val="tx2"/>
              </a:solidFill>
              <a:latin typeface="Bookman Old Style" panose="02050604050505020204" pitchFamily="18" charset="0"/>
            </a:endParaRPr>
          </a:p>
        </p:txBody>
      </p:sp>
      <p:sp>
        <p:nvSpPr>
          <p:cNvPr id="2" name="TextBox 1">
            <a:extLst>
              <a:ext uri="{FF2B5EF4-FFF2-40B4-BE49-F238E27FC236}">
                <a16:creationId xmlns:a16="http://schemas.microsoft.com/office/drawing/2014/main" id="{1FF0DD33-8EED-DDA0-BE42-8A93FDD1C503}"/>
              </a:ext>
            </a:extLst>
          </p:cNvPr>
          <p:cNvSpPr txBox="1"/>
          <p:nvPr/>
        </p:nvSpPr>
        <p:spPr>
          <a:xfrm>
            <a:off x="593549" y="2132856"/>
            <a:ext cx="1039269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dirty="0">
                <a:latin typeface="Times New Roman" panose="02020603050405020304" pitchFamily="18" charset="0"/>
                <a:cs typeface="Times New Roman" panose="02020603050405020304" pitchFamily="18" charset="0"/>
              </a:rPr>
              <a:t>Problem Statement</a:t>
            </a:r>
            <a:r>
              <a:rPr lang="en-US" sz="2000" dirty="0">
                <a:latin typeface="Times New Roman" panose="02020603050405020304" pitchFamily="18" charset="0"/>
                <a:cs typeface="Times New Roman" panose="02020603050405020304" pitchFamily="18" charset="0"/>
              </a:rPr>
              <a:t>: Accurate text extraction from images is challenging due to variations in fonts, backgrounds, and image quality. A robust solution is needed to handle diverse conditions and improve extraction accuracy. The goal is to develop a system that seamlessly integrates into existing workflows with minimal manual intervention. </a:t>
            </a:r>
            <a:endParaRPr lang="en-US" sz="20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6450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F0E85-5E0A-BAE6-360A-38321FA0925E}"/>
              </a:ext>
            </a:extLst>
          </p:cNvPr>
          <p:cNvSpPr txBox="1"/>
          <p:nvPr/>
        </p:nvSpPr>
        <p:spPr>
          <a:xfrm>
            <a:off x="2740325" y="1340768"/>
            <a:ext cx="671135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600" b="1" dirty="0">
                <a:solidFill>
                  <a:srgbClr val="44546A"/>
                </a:solidFill>
                <a:latin typeface="Bookman Old Style"/>
              </a:rPr>
              <a:t>Data Collection and Exploration  </a:t>
            </a:r>
            <a:r>
              <a:rPr lang="en-GB" sz="2600" dirty="0">
                <a:latin typeface="Bookman Old Style"/>
              </a:rPr>
              <a:t>​</a:t>
            </a:r>
            <a:endParaRPr lang="en-GB" dirty="0"/>
          </a:p>
        </p:txBody>
      </p:sp>
      <p:sp>
        <p:nvSpPr>
          <p:cNvPr id="3" name="TextBox 2">
            <a:extLst>
              <a:ext uri="{FF2B5EF4-FFF2-40B4-BE49-F238E27FC236}">
                <a16:creationId xmlns:a16="http://schemas.microsoft.com/office/drawing/2014/main" id="{696A1D8D-F2BD-01A6-9FB5-F463218BBC41}"/>
              </a:ext>
            </a:extLst>
          </p:cNvPr>
          <p:cNvSpPr txBox="1"/>
          <p:nvPr/>
        </p:nvSpPr>
        <p:spPr>
          <a:xfrm>
            <a:off x="662798" y="2276872"/>
            <a:ext cx="1086640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latin typeface="Times New Roman"/>
              </a:rPr>
              <a:t>Data collection and exploration for text extraction from images are critical steps in developing effective OCR systems. The process begins with gathering a diverse dataset of images that contain text, sourced from scanned documents, photographs, and screenshots. This dataset should encompass various fonts, sizes, and backgrounds to ensure robustness. Once collected, images are annotated with their corresponding text, which can be done manually or with semi-automated tools. </a:t>
            </a:r>
          </a:p>
          <a:p>
            <a:endParaRPr lang="en-US" sz="2000" dirty="0">
              <a:solidFill>
                <a:srgbClr val="0D0D0D"/>
              </a:solidFill>
              <a:latin typeface="Times New Roman"/>
            </a:endParaRPr>
          </a:p>
          <a:p>
            <a:r>
              <a:rPr lang="en-US" sz="2000" dirty="0">
                <a:solidFill>
                  <a:srgbClr val="0D0D0D"/>
                </a:solidFill>
                <a:latin typeface="Times New Roman"/>
              </a:rPr>
              <a:t>Preprocessing is essential to enhance image quality, involving steps like resizing, noise reduction, and converting to grayscale. Exploratory data analysis (EDA) helps identify patterns and challenges within the dataset, guiding necessary adjustments. Finally, evaluating the dataset with test images ensures that the OCR system can generalize well to unseen data, leading to improved accuracy in text extraction.</a:t>
            </a:r>
          </a:p>
        </p:txBody>
      </p:sp>
    </p:spTree>
    <p:extLst>
      <p:ext uri="{BB962C8B-B14F-4D97-AF65-F5344CB8AC3E}">
        <p14:creationId xmlns:p14="http://schemas.microsoft.com/office/powerpoint/2010/main" val="14678366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E3F653-37C7-021E-DB3C-D5684DAE8FC8}"/>
              </a:ext>
            </a:extLst>
          </p:cNvPr>
          <p:cNvSpPr txBox="1"/>
          <p:nvPr/>
        </p:nvSpPr>
        <p:spPr>
          <a:xfrm>
            <a:off x="583721" y="1935192"/>
            <a:ext cx="10521350"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Image Preprocessing Text Alignment</a:t>
            </a:r>
            <a:r>
              <a:rPr lang="en-US" sz="2000" dirty="0">
                <a:latin typeface="Times New Roman" panose="02020603050405020304" pitchFamily="18" charset="0"/>
                <a:cs typeface="Times New Roman" panose="02020603050405020304" pitchFamily="18" charset="0"/>
              </a:rPr>
              <a:t>: Apply perspective transformation to correct skewed text layouts, ensuring that text is presented in a standard orientation across images. Text Region Cropping: Isolate the regions containing text from images to focus the model on relevant areas and eliminate distractions from the background. </a:t>
            </a:r>
          </a:p>
          <a:p>
            <a:pPr algn="just"/>
            <a:r>
              <a:rPr lang="en-US" sz="2000" b="1" dirty="0">
                <a:latin typeface="Times New Roman" panose="02020603050405020304" pitchFamily="18" charset="0"/>
                <a:cs typeface="Times New Roman" panose="02020603050405020304" pitchFamily="18" charset="0"/>
              </a:rPr>
              <a:t>Data Augmentation</a:t>
            </a:r>
            <a:r>
              <a:rPr lang="en-US" sz="2000" dirty="0">
                <a:latin typeface="Times New Roman" panose="02020603050405020304" pitchFamily="18" charset="0"/>
                <a:cs typeface="Times New Roman" panose="02020603050405020304" pitchFamily="18" charset="0"/>
              </a:rPr>
              <a:t>: Implement techniques such as rotation, scaling, and synthetic noise addition to diversify the dataset, helping improve the robustness of the text recognition model.</a:t>
            </a:r>
          </a:p>
          <a:p>
            <a:pPr algn="just"/>
            <a:r>
              <a:rPr lang="en-US" sz="2000" b="1" dirty="0">
                <a:latin typeface="Times New Roman" panose="02020603050405020304" pitchFamily="18" charset="0"/>
                <a:cs typeface="Times New Roman" panose="02020603050405020304" pitchFamily="18" charset="0"/>
              </a:rPr>
              <a:t>Feature Scaling</a:t>
            </a:r>
            <a:r>
              <a:rPr lang="en-US" sz="2000" dirty="0">
                <a:latin typeface="Times New Roman" panose="02020603050405020304" pitchFamily="18" charset="0"/>
                <a:cs typeface="Times New Roman" panose="02020603050405020304" pitchFamily="18" charset="0"/>
              </a:rPr>
              <a:t>: Normalize the extracted features, such as pixel intensity values, to a common range, facilitating more effective training of text recognition models.</a:t>
            </a:r>
          </a:p>
          <a:p>
            <a:pPr algn="just"/>
            <a:r>
              <a:rPr lang="en-US" sz="2000" b="1" dirty="0">
                <a:latin typeface="Times New Roman" panose="02020603050405020304" pitchFamily="18" charset="0"/>
                <a:cs typeface="Times New Roman" panose="02020603050405020304" pitchFamily="18" charset="0"/>
              </a:rPr>
              <a:t>Noise Reduction</a:t>
            </a:r>
            <a:r>
              <a:rPr lang="en-US" sz="2000" dirty="0">
                <a:latin typeface="Times New Roman" panose="02020603050405020304" pitchFamily="18" charset="0"/>
                <a:cs typeface="Times New Roman" panose="02020603050405020304" pitchFamily="18" charset="0"/>
              </a:rPr>
              <a:t>: Utilize techniques such as Gaussian blur to minimize visual noise and improve the clarity of text in images. For images captured in poor lighting, enhance contrast to make the text more distinguishable.</a:t>
            </a:r>
          </a:p>
          <a:p>
            <a:pPr algn="just"/>
            <a:r>
              <a:rPr lang="en-US" sz="2000" b="1" dirty="0">
                <a:latin typeface="Times New Roman" panose="02020603050405020304" pitchFamily="18" charset="0"/>
                <a:cs typeface="Times New Roman" panose="02020603050405020304" pitchFamily="18" charset="0"/>
              </a:rPr>
              <a:t> Outlier Removal</a:t>
            </a:r>
            <a:r>
              <a:rPr lang="en-US" sz="2000" dirty="0">
                <a:latin typeface="Times New Roman" panose="02020603050405020304" pitchFamily="18" charset="0"/>
                <a:cs typeface="Times New Roman" panose="02020603050405020304" pitchFamily="18" charset="0"/>
              </a:rPr>
              <a:t>: Identify and filter out images that contain excessive distortion or artifacts that could hinder the accuracy of text recognition.</a:t>
            </a:r>
          </a:p>
          <a:p>
            <a:pPr algn="just"/>
            <a:endParaRPr lang="en-US" sz="16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B213EE-1D6D-BBF8-C524-0CD784B13A97}"/>
              </a:ext>
            </a:extLst>
          </p:cNvPr>
          <p:cNvSpPr txBox="1"/>
          <p:nvPr/>
        </p:nvSpPr>
        <p:spPr>
          <a:xfrm>
            <a:off x="3976776" y="1273834"/>
            <a:ext cx="373523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600" b="1" dirty="0">
                <a:solidFill>
                  <a:srgbClr val="44546A"/>
                </a:solidFill>
                <a:latin typeface="Bookman Old Style"/>
              </a:rPr>
              <a:t>Data Preprocessing </a:t>
            </a:r>
            <a:endParaRPr lang="en-GB" sz="2600" dirty="0">
              <a:latin typeface="Bookman Old Style"/>
            </a:endParaRPr>
          </a:p>
        </p:txBody>
      </p:sp>
    </p:spTree>
    <p:extLst>
      <p:ext uri="{BB962C8B-B14F-4D97-AF65-F5344CB8AC3E}">
        <p14:creationId xmlns:p14="http://schemas.microsoft.com/office/powerpoint/2010/main" val="36110219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199" y="1262115"/>
            <a:ext cx="10874477" cy="462116"/>
          </a:xfrm>
          <a:prstGeom prst="rect">
            <a:avLst/>
          </a:prstGeom>
        </p:spPr>
        <p:txBody>
          <a:bodyPr lIns="91440" tIns="45720" rIns="91440" bIns="45720" anchor="t">
            <a:normAutofit lnSpcReduction="1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a:rPr>
              <a:t>   Model Selection</a:t>
            </a:r>
            <a:endParaRPr lang="en-US" b="1" dirty="0">
              <a:solidFill>
                <a:schemeClr val="tx2"/>
              </a:solidFill>
              <a:latin typeface="Bookman Old Style"/>
            </a:endParaRPr>
          </a:p>
        </p:txBody>
      </p:sp>
      <p:sp>
        <p:nvSpPr>
          <p:cNvPr id="2" name="TextBox 1">
            <a:extLst>
              <a:ext uri="{FF2B5EF4-FFF2-40B4-BE49-F238E27FC236}">
                <a16:creationId xmlns:a16="http://schemas.microsoft.com/office/drawing/2014/main" id="{7CC3DC90-17EF-5B84-645D-F72BC62CE694}"/>
              </a:ext>
            </a:extLst>
          </p:cNvPr>
          <p:cNvSpPr txBox="1"/>
          <p:nvPr/>
        </p:nvSpPr>
        <p:spPr>
          <a:xfrm>
            <a:off x="658761" y="1684902"/>
            <a:ext cx="1087447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i="0">
                <a:solidFill>
                  <a:srgbClr val="610B38"/>
                </a:solidFill>
                <a:effectLst/>
                <a:latin typeface="Times New Roman" panose="02020603050405020304" pitchFamily="18" charset="0"/>
                <a:cs typeface="Times New Roman" panose="02020603050405020304" pitchFamily="18" charset="0"/>
              </a:rPr>
              <a:t>Convolutional Neural Network</a:t>
            </a:r>
          </a:p>
          <a:p>
            <a:pPr algn="ctr"/>
            <a:endParaRPr lang="en-IN"/>
          </a:p>
        </p:txBody>
      </p:sp>
      <p:pic>
        <p:nvPicPr>
          <p:cNvPr id="3076" name="Picture 4" descr="Convolutional Neural Network">
            <a:extLst>
              <a:ext uri="{FF2B5EF4-FFF2-40B4-BE49-F238E27FC236}">
                <a16:creationId xmlns:a16="http://schemas.microsoft.com/office/drawing/2014/main" id="{B2818942-5EC2-E7D5-6E20-EA2E0DA161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5560" y="4085559"/>
            <a:ext cx="7143750" cy="2457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10D253-860A-C773-407A-965A365A0144}"/>
              </a:ext>
            </a:extLst>
          </p:cNvPr>
          <p:cNvSpPr txBox="1"/>
          <p:nvPr/>
        </p:nvSpPr>
        <p:spPr>
          <a:xfrm>
            <a:off x="407368" y="2331233"/>
            <a:ext cx="11593288"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Convolutional Neural Networks (CNNs) are a type of deep learning model designed specifically for processing grid-like data, such as images. They consist of layers that automatically detect important features like edges, textures, and patterns through the use of convolutional filters. CNNs are highly effective in tasks such as image classification, object detection, and text extraction due to their ability to capture spatial hierarchies in data. Key components of CNNs include convolutional layers, pooling layers, and fully connected layers, making them powerful for tasks requiring visual feature recognition.</a:t>
            </a:r>
          </a:p>
        </p:txBody>
      </p:sp>
    </p:spTree>
    <p:extLst>
      <p:ext uri="{BB962C8B-B14F-4D97-AF65-F5344CB8AC3E}">
        <p14:creationId xmlns:p14="http://schemas.microsoft.com/office/powerpoint/2010/main" val="742014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200" y="1087029"/>
            <a:ext cx="11277600" cy="462116"/>
          </a:xfrm>
          <a:prstGeom prst="rect">
            <a:avLst/>
          </a:prstGeom>
        </p:spPr>
        <p:txBody>
          <a:bodyPr>
            <a:normAutofit lnSpcReduction="1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panose="02050604050505020204" pitchFamily="18" charset="0"/>
              </a:rPr>
              <a:t>Algorithms</a:t>
            </a:r>
            <a:endParaRPr lang="en-US" b="1" dirty="0">
              <a:solidFill>
                <a:schemeClr val="tx2"/>
              </a:solidFill>
              <a:latin typeface="Bookman Old Style" panose="02050604050505020204" pitchFamily="18" charset="0"/>
            </a:endParaRPr>
          </a:p>
        </p:txBody>
      </p:sp>
      <p:sp>
        <p:nvSpPr>
          <p:cNvPr id="3" name="TextBox 2">
            <a:extLst>
              <a:ext uri="{FF2B5EF4-FFF2-40B4-BE49-F238E27FC236}">
                <a16:creationId xmlns:a16="http://schemas.microsoft.com/office/drawing/2014/main" id="{C040B229-25DA-815D-10EC-DE9FFA968810}"/>
              </a:ext>
            </a:extLst>
          </p:cNvPr>
          <p:cNvSpPr txBox="1"/>
          <p:nvPr/>
        </p:nvSpPr>
        <p:spPr>
          <a:xfrm>
            <a:off x="457200" y="1493173"/>
            <a:ext cx="10967392" cy="5444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dirty="0" err="1">
                <a:latin typeface="Times New Roman" panose="02020603050405020304" pitchFamily="18" charset="0"/>
                <a:cs typeface="Times New Roman" panose="02020603050405020304" pitchFamily="18" charset="0"/>
              </a:rPr>
              <a:t>Keras</a:t>
            </a:r>
            <a:r>
              <a:rPr lang="en-US" sz="1600" b="1" dirty="0">
                <a:latin typeface="Times New Roman" panose="02020603050405020304" pitchFamily="18" charset="0"/>
                <a:cs typeface="Times New Roman" panose="02020603050405020304" pitchFamily="18" charset="0"/>
              </a:rPr>
              <a:t> OCR </a:t>
            </a:r>
            <a:r>
              <a:rPr lang="en-US" dirty="0">
                <a:latin typeface="Times New Roman" panose="02020603050405020304" pitchFamily="18" charset="0"/>
                <a:cs typeface="Times New Roman" panose="02020603050405020304" pitchFamily="18" charset="0"/>
              </a:rPr>
              <a:t>is a Python library that simplifies the process of optical character recognition (OCR) using deep learning techniques. Built on top of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it provides pre-trained models and tools to detect and recognize text in images. The library is designed for ease of use, allowing developers to quickly implement OCR in their applications with minimal setup. It supports various image formats and can be integrated into larger machine learning workflows.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OCR is particularly useful for tasks involving text extraction from images, such as document processing and scene text recognition.</a:t>
            </a:r>
          </a:p>
          <a:p>
            <a:pPr algn="just">
              <a:lnSpc>
                <a:spcPct val="150000"/>
              </a:lnSpc>
            </a:pPr>
            <a:r>
              <a:rPr lang="en-US" b="1" dirty="0">
                <a:latin typeface="Times New Roman" panose="02020603050405020304" pitchFamily="18" charset="0"/>
                <a:cs typeface="Times New Roman" panose="02020603050405020304" pitchFamily="18" charset="0"/>
              </a:rPr>
              <a:t>Tesseract </a:t>
            </a:r>
            <a:r>
              <a:rPr lang="en-US" dirty="0">
                <a:latin typeface="Times New Roman" panose="02020603050405020304" pitchFamily="18" charset="0"/>
                <a:cs typeface="Times New Roman" panose="02020603050405020304" pitchFamily="18" charset="0"/>
              </a:rPr>
              <a:t>is an open-source optical character recognition (OCR) engine developed by Google, renowned for its ability to convert images of text into machine-readable text. Supporting over 100 languages and various character sets, Tesseract is celebrated for its high accuracy and versatility, making it suitable for diverse applications ranging from scanning printed documents to extracting text from complex </a:t>
            </a:r>
            <a:r>
              <a:rPr lang="en-US" dirty="0" err="1">
                <a:latin typeface="Times New Roman" panose="02020603050405020304" pitchFamily="18" charset="0"/>
                <a:cs typeface="Times New Roman" panose="02020603050405020304" pitchFamily="18" charset="0"/>
              </a:rPr>
              <a:t>images.Engine</a:t>
            </a:r>
            <a:r>
              <a:rPr lang="en-US" dirty="0">
                <a:latin typeface="Times New Roman" panose="02020603050405020304" pitchFamily="18" charset="0"/>
                <a:cs typeface="Times New Roman" panose="02020603050405020304" pitchFamily="18" charset="0"/>
              </a:rPr>
              <a:t> can be easily integrated with other software and tools, enhancing its functionality and usability. It supports a wide variety of image formats, including TIFF, PNG, and JPEG, allowing users to work with different data sources. Tesseract is widely employed in both academic research and commercial projects, establishing itself as go-to solution for various text recognition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5495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200" y="1189037"/>
            <a:ext cx="10797988" cy="533401"/>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a:solidFill>
                  <a:schemeClr val="tx2"/>
                </a:solidFill>
                <a:latin typeface="Bookman Old Style" panose="02050604050505020204" pitchFamily="18" charset="0"/>
              </a:rPr>
              <a:t>Architecture</a:t>
            </a:r>
            <a:endParaRPr lang="en-US" b="1">
              <a:solidFill>
                <a:schemeClr val="tx2"/>
              </a:solidFill>
              <a:latin typeface="Bookman Old Style" panose="02050604050505020204" pitchFamily="18" charset="0"/>
            </a:endParaRPr>
          </a:p>
          <a:p>
            <a:pPr marL="0" indent="0" algn="ctr">
              <a:buNone/>
            </a:pPr>
            <a:endParaRPr lang="en-IN" altLang="en-US" b="1">
              <a:solidFill>
                <a:schemeClr val="tx2"/>
              </a:solidFill>
              <a:latin typeface="Bookman Old Style" panose="02050604050505020204" pitchFamily="18" charset="0"/>
            </a:endParaRPr>
          </a:p>
          <a:p>
            <a:pPr algn="ctr"/>
            <a:endParaRPr lang="en-US" b="1">
              <a:solidFill>
                <a:schemeClr val="tx2"/>
              </a:solidFill>
              <a:latin typeface="Bookman Old Style" panose="02050604050505020204" pitchFamily="18" charset="0"/>
            </a:endParaRPr>
          </a:p>
        </p:txBody>
      </p:sp>
      <p:pic>
        <p:nvPicPr>
          <p:cNvPr id="6" name="Picture 5">
            <a:extLst>
              <a:ext uri="{FF2B5EF4-FFF2-40B4-BE49-F238E27FC236}">
                <a16:creationId xmlns:a16="http://schemas.microsoft.com/office/drawing/2014/main" id="{23B89C7E-0577-6BC0-F8E0-E7495910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385762"/>
            <a:ext cx="8096250" cy="6086475"/>
          </a:xfrm>
          <a:prstGeom prst="rect">
            <a:avLst/>
          </a:prstGeom>
        </p:spPr>
      </p:pic>
    </p:spTree>
    <p:extLst>
      <p:ext uri="{BB962C8B-B14F-4D97-AF65-F5344CB8AC3E}">
        <p14:creationId xmlns:p14="http://schemas.microsoft.com/office/powerpoint/2010/main" val="355264189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20"/>
  <p:tag name="AS_OS" val="Microsoft Windows NT 10.0.17763.0"/>
  <p:tag name="AS_RELEASE_DATE" val="2024.01.14"/>
  <p:tag name="AS_TITLE" val="Aspose.Slides for .NET6"/>
  <p:tag name="AS_VERSION" val="2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1586</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Bookman Old Style</vt:lpstr>
      <vt:lpstr>Calibri</vt:lpstr>
      <vt:lpstr>Calibri Light</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and 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Aastha Kotriwar</dc:creator>
  <cp:lastModifiedBy>Jeevan Reddy</cp:lastModifiedBy>
  <cp:revision>130</cp:revision>
  <cp:lastPrinted>2024-06-18T11:54:43Z</cp:lastPrinted>
  <dcterms:created xsi:type="dcterms:W3CDTF">2024-06-18T11:54:43Z</dcterms:created>
  <dcterms:modified xsi:type="dcterms:W3CDTF">2024-11-03T15:34:28Z</dcterms:modified>
</cp:coreProperties>
</file>