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sldIdLst>
    <p:sldId id="298" r:id="rId6"/>
    <p:sldId id="265" r:id="rId7"/>
    <p:sldId id="274" r:id="rId8"/>
    <p:sldId id="271" r:id="rId9"/>
    <p:sldId id="299" r:id="rId10"/>
    <p:sldId id="300" r:id="rId11"/>
    <p:sldId id="286" r:id="rId12"/>
    <p:sldId id="289" r:id="rId13"/>
    <p:sldId id="283" r:id="rId14"/>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D214A5-1471-41B5-922E-2DBB2E3855D7}" v="506" dt="2024-09-24T14:34:46.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0"/>
  </p:normalViewPr>
  <p:slideViewPr>
    <p:cSldViewPr>
      <p:cViewPr varScale="1">
        <p:scale>
          <a:sx n="94" d="100"/>
          <a:sy n="94" d="100"/>
        </p:scale>
        <p:origin x="110" y="11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E345501F-3483-4C13-BE3B-A0F444860FDB}" type="datetimeFigureOut">
              <a:rPr lang="en-US" smtClean="0"/>
              <a:t>9/24/2024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7B2A4F4D-499D-41FF-B80C-F381FC90DF80}" type="datetimeFigureOut">
              <a:rPr lang="en-US" smtClean="0"/>
              <a:t>9/24/2024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F48E41C-FA02-457A-9EBF-6EFA64A27469}" type="datetimeFigureOut">
              <a:rPr lang="en-US" smtClean="0"/>
              <a:t>9/24/2024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1B557FA-ACFF-4890-90C8-D40D2EF8DB5B}" type="datetimeFigureOut">
              <a:rPr lang="en-US" smtClean="0"/>
              <a:t>9/24/2024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C1C0A337-C528-47C8-982F-F75341CAEFB2}" type="datetimeFigureOut">
              <a:rPr lang="en-US" smtClean="0"/>
              <a:t>9/24/2024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31B98-7DAA-4F67-B12F-4F673C8BF44F}"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31B98-7DAA-4F67-B12F-4F673C8BF44F}"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04BD575-EBE1-473D-A9D0-41A4E104C6E7}" type="datetimeFigureOut">
              <a:rPr lang="en-US" smtClean="0"/>
              <a:t>9/24/2024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31B98-7DAA-4F67-B12F-4F673C8BF44F}"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6C626A68-5FCF-414E-974F-F0C8C311ABA1}" type="datetimeFigureOut">
              <a:rPr lang="en-US" smtClean="0"/>
              <a:t>9/24/2024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31B98-7DAA-4F67-B12F-4F673C8BF44F}"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881FC954-2B76-4FDB-B5ED-5747296785A0}" type="datetimeFigureOut">
              <a:rPr lang="en-US" smtClean="0"/>
              <a:t>9/24/2024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6DCDC53D-5A57-4CE1-BD32-20226430325F}" type="datetimeFigureOut">
              <a:rPr lang="en-US" smtClean="0"/>
              <a:t>9/24/2024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147F6C4-8537-4B5C-BAF4-45395850A923}" type="datetimeFigureOut">
              <a:rPr lang="en-US" smtClean="0"/>
              <a:t>9/24/2024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DC5A15F-F7F5-4DA3-A4BA-7DED0FFF63DE}" type="datetimeFigureOut">
              <a:rPr lang="en-US" smtClean="0"/>
              <a:t>9/24/2024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9/24/2024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9/24/2024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531B98-7DAA-4F67-B12F-4F673C8BF44F}" type="datetimeFigureOut">
              <a:rPr lang="en-US" smtClean="0"/>
              <a:t>9/24/2024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CC68A8-5216-4190-A4A6-D33F30E85D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p:nvPr/>
        </p:nvSpPr>
        <p:spPr>
          <a:xfrm>
            <a:off x="173293" y="680528"/>
            <a:ext cx="11707761" cy="4817641"/>
          </a:xfrm>
          <a:prstGeom prst="rect">
            <a:avLst/>
          </a:prstGeom>
          <a:noFill/>
        </p:spPr>
        <p:txBody>
          <a:bodyPr lIns="91440" tIns="45720" rIns="91440" bIns="45720" anchor="t">
            <a:normAutofit fontScale="25000" lnSpcReduction="20000"/>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algn="ctr">
              <a:buFont typeface="Arial"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itchFamily="34" charset="0"/>
              <a:buNone/>
            </a:pPr>
            <a:r>
              <a:rPr lang="en-US" sz="44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itchFamily="34" charset="0"/>
              <a:buNone/>
            </a:pPr>
            <a:r>
              <a:rPr lang="en-US" sz="4400" b="1" dirty="0">
                <a:solidFill>
                  <a:srgbClr val="002060"/>
                </a:solidFill>
                <a:latin typeface="Bookman Old Style" panose="02050604050505020204" pitchFamily="18" charset="0"/>
                <a:cs typeface="Times New Roman" panose="02020603050405020304" pitchFamily="18" charset="0"/>
              </a:rPr>
              <a:t>IN </a:t>
            </a:r>
          </a:p>
          <a:p>
            <a:pPr algn="ctr">
              <a:buFont typeface="Arial" pitchFamily="34" charset="0"/>
              <a:buNone/>
            </a:pPr>
            <a:r>
              <a:rPr lang="en-US" sz="44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r">
              <a:buFont typeface="Arial" pitchFamily="34" charset="0"/>
              <a:buNone/>
            </a:pPr>
            <a:r>
              <a:rPr lang="en-US" sz="2900" dirty="0">
                <a:solidFill>
                  <a:srgbClr val="000000"/>
                </a:solidFill>
                <a:latin typeface="Bookman Old Style"/>
                <a:cs typeface="Times New Roman"/>
              </a:rPr>
              <a:t> </a:t>
            </a:r>
            <a:r>
              <a:rPr lang="en-US" sz="5600" b="1" dirty="0">
                <a:solidFill>
                  <a:srgbClr val="000000"/>
                </a:solidFill>
                <a:latin typeface="Times New Roman"/>
                <a:cs typeface="Times New Roman"/>
              </a:rPr>
              <a:t>Batch Number: BT-5</a:t>
            </a:r>
            <a:endParaRPr lang="en-US" sz="5600" dirty="0">
              <a:solidFill>
                <a:srgbClr val="000000"/>
              </a:solidFill>
              <a:latin typeface="Bookman Old Style" panose="02050604050505020204" pitchFamily="18" charset="0"/>
              <a:cs typeface="Times New Roman" panose="02020603050405020304" pitchFamily="18" charset="0"/>
            </a:endParaRPr>
          </a:p>
          <a:p>
            <a:pPr marL="0" indent="0">
              <a:spcBef>
                <a:spcPts val="25"/>
              </a:spcBef>
              <a:buNone/>
            </a:pPr>
            <a:r>
              <a:rPr lang="en-US" sz="2900" b="1" dirty="0">
                <a:effectLst/>
                <a:latin typeface="Times New Roman" panose="02020603050405020304" pitchFamily="18" charset="0"/>
                <a:ea typeface="Times New Roman" panose="02020603050405020304" pitchFamily="18" charset="0"/>
              </a:rPr>
              <a:t> </a:t>
            </a:r>
            <a:r>
              <a:rPr lang="en-IN" sz="2900" b="1" dirty="0">
                <a:latin typeface="Times New Roman" panose="02020603050405020304" pitchFamily="18" charset="0"/>
                <a:ea typeface="Times New Roman" panose="02020603050405020304" pitchFamily="18" charset="0"/>
              </a:rPr>
              <a:t>                                                                                                                                                                                                                                       </a:t>
            </a:r>
            <a:endParaRPr lang="en-US" sz="6400" b="1" dirty="0">
              <a:solidFill>
                <a:srgbClr val="000000"/>
              </a:solidFill>
              <a:latin typeface="Times New Roman" panose="02020603050405020304" pitchFamily="18" charset="0"/>
              <a:cs typeface="Times New Roman" panose="02020603050405020304" pitchFamily="18" charset="0"/>
            </a:endParaRPr>
          </a:p>
          <a:p>
            <a:pPr>
              <a:buFont typeface="Arial" pitchFamily="34" charset="0"/>
              <a:buNone/>
            </a:pPr>
            <a:r>
              <a:rPr lang="en-US" sz="5600" b="1" dirty="0">
                <a:latin typeface="Times New Roman" panose="02020603050405020304" pitchFamily="18" charset="0"/>
                <a:cs typeface="Times New Roman" panose="02020603050405020304" pitchFamily="18" charset="0"/>
              </a:rPr>
              <a:t>Project Guide</a:t>
            </a:r>
            <a:r>
              <a:rPr lang="en-US" sz="4400" dirty="0">
                <a:latin typeface="Bookman Old Style" panose="02050604050505020204" pitchFamily="18" charset="0"/>
                <a:cs typeface="Times New Roman" panose="02020603050405020304" pitchFamily="18" charset="0"/>
              </a:rPr>
              <a:t>:                                                         </a:t>
            </a:r>
            <a:r>
              <a:rPr lang="en-US" sz="6400" b="1" dirty="0">
                <a:latin typeface="Times New Roman" panose="02020603050405020304" pitchFamily="18" charset="0"/>
                <a:cs typeface="Times New Roman" panose="02020603050405020304" pitchFamily="18" charset="0"/>
              </a:rPr>
              <a:t>Project Title :</a:t>
            </a:r>
            <a:r>
              <a:rPr lang="en-US" sz="6400" b="1" dirty="0" err="1">
                <a:latin typeface="Times New Roman" panose="02020603050405020304" pitchFamily="18" charset="0"/>
                <a:cs typeface="Times New Roman" panose="02020603050405020304" pitchFamily="18" charset="0"/>
              </a:rPr>
              <a:t>TextExtraction</a:t>
            </a:r>
            <a:r>
              <a:rPr lang="en-US" sz="6400" b="1" dirty="0">
                <a:latin typeface="Times New Roman" panose="02020603050405020304" pitchFamily="18" charset="0"/>
                <a:cs typeface="Times New Roman" panose="02020603050405020304" pitchFamily="18" charset="0"/>
              </a:rPr>
              <a:t> from Images</a:t>
            </a:r>
            <a:endParaRPr lang="en-US" sz="6400" b="1" dirty="0">
              <a:latin typeface="Bookman Old Style" panose="02050604050505020204" pitchFamily="18" charset="0"/>
              <a:cs typeface="Times New Roman" panose="02020603050405020304" pitchFamily="18" charset="0"/>
            </a:endParaRPr>
          </a:p>
          <a:p>
            <a:pPr>
              <a:buFont typeface="Arial" pitchFamily="34" charset="0"/>
              <a:buNone/>
            </a:pPr>
            <a:r>
              <a:rPr lang="en-US" sz="4800" b="1" dirty="0">
                <a:latin typeface="Times New Roman"/>
                <a:cs typeface="Times New Roman"/>
              </a:rPr>
              <a:t>Prof. Sivakumar</a:t>
            </a:r>
          </a:p>
          <a:p>
            <a:pPr>
              <a:buFont typeface="Arial" pitchFamily="34" charset="0"/>
              <a:buNone/>
            </a:pPr>
            <a:r>
              <a:rPr lang="en-US" sz="4800" dirty="0">
                <a:latin typeface="Bookman Old Style" panose="02050604050505020204" pitchFamily="18" charset="0"/>
                <a:cs typeface="Times New Roman" panose="02020603050405020304" pitchFamily="18" charset="0"/>
              </a:rPr>
              <a:t>Assistant professor	</a:t>
            </a:r>
          </a:p>
          <a:p>
            <a:pPr>
              <a:buFont typeface="Arial" pitchFamily="34" charset="0"/>
              <a:buNone/>
            </a:pPr>
            <a:r>
              <a:rPr lang="en-US" sz="6400" b="1" dirty="0">
                <a:latin typeface="Times New Roman" panose="02020603050405020304" pitchFamily="18" charset="0"/>
                <a:cs typeface="Times New Roman" panose="02020603050405020304" pitchFamily="18" charset="0"/>
              </a:rPr>
              <a:t>                                                                                Batch Names &amp; Roll Numbers</a:t>
            </a:r>
          </a:p>
          <a:p>
            <a:pPr marL="1543050" marR="1780540" indent="0">
              <a:lnSpc>
                <a:spcPct val="120000"/>
              </a:lnSpc>
              <a:spcBef>
                <a:spcPts val="215"/>
              </a:spcBef>
              <a:spcAft>
                <a:spcPct val="0"/>
              </a:spcAft>
              <a:buNone/>
            </a:pPr>
            <a:endParaRPr lang="en-US" sz="6400" b="1" dirty="0">
              <a:latin typeface="Times New Roman" panose="02020603050405020304" pitchFamily="18" charset="0"/>
              <a:ea typeface="Calibri" panose="020F0502020204030204" pitchFamily="34" charset="0"/>
              <a:cs typeface="Calibri" panose="020F0502020204030204" pitchFamily="34" charset="0"/>
            </a:endParaRPr>
          </a:p>
          <a:p>
            <a:pPr marL="1543050" marR="1780540" indent="0" algn="just">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2211CS020112 </a:t>
            </a:r>
            <a:r>
              <a:rPr lang="en-US" sz="6400" b="1" dirty="0">
                <a:effectLst/>
                <a:latin typeface="Times New Roman"/>
                <a:ea typeface="Calibri"/>
                <a:cs typeface="Calibri"/>
              </a:rPr>
              <a:t>:</a:t>
            </a:r>
            <a:r>
              <a:rPr lang="en-US" sz="6400" b="1" dirty="0">
                <a:latin typeface="Times New Roman"/>
                <a:ea typeface="Calibri"/>
                <a:cs typeface="Calibri"/>
              </a:rPr>
              <a:t>D.SRI LASYA</a:t>
            </a:r>
            <a:endParaRPr lang="en-US" sz="6400" b="1" i="1" dirty="0">
              <a:latin typeface="Times New Roman"/>
              <a:ea typeface="+mn-lt"/>
              <a:cs typeface="+mn-lt"/>
            </a:endParaRPr>
          </a:p>
          <a:p>
            <a:pPr marL="1543050" marR="1780540" indent="0" algn="just">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2211CS020114 </a:t>
            </a:r>
            <a:r>
              <a:rPr lang="en-IN" sz="6400" b="1" dirty="0">
                <a:effectLst/>
                <a:latin typeface="Times New Roman"/>
                <a:ea typeface="Calibri"/>
                <a:cs typeface="Calibri"/>
              </a:rPr>
              <a:t>:D.TRISHUL</a:t>
            </a:r>
            <a:endParaRPr lang="en-US" sz="6400" b="1" dirty="0">
              <a:effectLst/>
              <a:latin typeface="Times New Roman"/>
              <a:ea typeface="Calibri" panose="020F0502020204030204" pitchFamily="34" charset="0"/>
              <a:cs typeface="Times New Roman" panose="02020603050405020304" pitchFamily="18" charset="0"/>
            </a:endParaRPr>
          </a:p>
          <a:p>
            <a:pPr marL="1543050" marR="1780540" indent="0" algn="just">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2211CS020115</a:t>
            </a:r>
            <a:r>
              <a:rPr lang="en-US" sz="6400" b="1" dirty="0">
                <a:effectLst/>
                <a:latin typeface="Times New Roman"/>
                <a:ea typeface="Calibri"/>
                <a:cs typeface="Calibri"/>
              </a:rPr>
              <a:t> :D.SRIMANTH </a:t>
            </a:r>
            <a:endParaRPr lang="en-IN" sz="6400" b="1" dirty="0">
              <a:latin typeface="Times New Roman"/>
              <a:cs typeface="Times New Roman" panose="02020603050405020304" pitchFamily="18" charset="0"/>
            </a:endParaRPr>
          </a:p>
          <a:p>
            <a:pPr marL="1543050" marR="1780540" indent="0" algn="just">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2211CS020116 :D.SAI MOURYA SRI</a:t>
            </a:r>
            <a:endParaRPr lang="en-IN" sz="6400" b="1" dirty="0">
              <a:effectLst/>
              <a:latin typeface="Times New Roman"/>
              <a:ea typeface="Calibri" panose="020F0502020204030204" pitchFamily="34" charset="0"/>
              <a:cs typeface="Times New Roman" panose="02020603050405020304" pitchFamily="18" charset="0"/>
            </a:endParaRPr>
          </a:p>
          <a:p>
            <a:pPr marL="1543050" marR="1780540" indent="0" algn="just">
              <a:lnSpc>
                <a:spcPct val="120000"/>
              </a:lnSpc>
              <a:spcBef>
                <a:spcPts val="215"/>
              </a:spcBef>
              <a:spcAft>
                <a:spcPct val="0"/>
              </a:spcAft>
              <a:buNone/>
            </a:pPr>
            <a:r>
              <a:rPr lang="en-US" sz="6400" b="1" dirty="0">
                <a:effectLst/>
                <a:latin typeface="Times New Roman"/>
                <a:ea typeface="Calibri"/>
                <a:cs typeface="Calibri"/>
              </a:rPr>
              <a:t>                                                </a:t>
            </a:r>
            <a:r>
              <a:rPr lang="en-US" sz="6400" b="1" dirty="0">
                <a:latin typeface="Times New Roman"/>
                <a:ea typeface="Calibri"/>
                <a:cs typeface="Calibri"/>
              </a:rPr>
              <a:t>2211CS020117</a:t>
            </a:r>
            <a:r>
              <a:rPr lang="en-US" sz="6400" b="1" dirty="0">
                <a:effectLst/>
                <a:latin typeface="Times New Roman"/>
                <a:ea typeface="Calibri"/>
                <a:cs typeface="Calibri"/>
              </a:rPr>
              <a:t> : D.SHIVA RAJ</a:t>
            </a:r>
            <a:r>
              <a:rPr lang="en-US" sz="1700" dirty="0">
                <a:latin typeface="Bookman Old Style"/>
                <a:cs typeface="Times New Roman"/>
              </a:rPr>
              <a:t>					</a:t>
            </a:r>
          </a:p>
          <a:p>
            <a:pPr algn="ctr">
              <a:buFont typeface="Arial" pitchFamily="34" charset="0"/>
              <a:buNone/>
            </a:pPr>
            <a:endParaRPr lang="en-US" sz="1700" dirty="0">
              <a:latin typeface="Bookman Old Style" panose="02050604050505020204" pitchFamily="18" charset="0"/>
              <a:cs typeface="Times New Roman" panose="02020603050405020304" pitchFamily="18" charset="0"/>
            </a:endParaRPr>
          </a:p>
          <a:p>
            <a:pPr algn="ctr">
              <a:buFont typeface="Arial" pitchFamily="34" charset="0"/>
              <a:buNone/>
            </a:pPr>
            <a:endParaRPr lang="en-US" sz="5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5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r>
              <a:rPr lang="en-US" sz="5600" dirty="0">
                <a:solidFill>
                  <a:srgbClr val="7030A0"/>
                </a:solidFill>
                <a:latin typeface="Times New Roman" panose="02020603050405020304" pitchFamily="18" charset="0"/>
                <a:cs typeface="Times New Roman" panose="02020603050405020304" pitchFamily="18" charset="0"/>
              </a:rPr>
              <a:t>Department of AIML, School of Engineering </a:t>
            </a:r>
          </a:p>
          <a:p>
            <a:pPr algn="ctr">
              <a:buFont typeface="Arial" pitchFamily="34" charset="0"/>
              <a:buNone/>
            </a:pPr>
            <a:r>
              <a:rPr lang="en-US" sz="5600" dirty="0">
                <a:solidFill>
                  <a:srgbClr val="7030A0"/>
                </a:solidFill>
                <a:latin typeface="Times New Roman" panose="02020603050405020304" pitchFamily="18" charset="0"/>
                <a:cs typeface="Times New Roman" panose="02020603050405020304" pitchFamily="18" charset="0"/>
              </a:rPr>
              <a:t>Malla Reddy University Hyderabad.</a:t>
            </a: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itchFamily="34" charset="0"/>
              <a:buNone/>
            </a:pPr>
            <a:r>
              <a:rPr lang="en-US" sz="1700" b="1" dirty="0">
                <a:solidFill>
                  <a:srgbClr val="7030A0"/>
                </a:solidFill>
                <a:latin typeface="Bookman Old Style" panose="02050604050505020204" pitchFamily="18" charset="0"/>
                <a:cs typeface="Times New Roman" panose="02020603050405020304" pitchFamily="18" charset="0"/>
              </a:rPr>
              <a:t>Malla Reddy University Hyderabad.</a:t>
            </a:r>
            <a:endParaRPr lang="en-US" sz="1400"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433"/>
          <a:stretch>
            <a:fillRect/>
          </a:stretch>
        </p:blipFill>
        <p:spPr bwMode="auto">
          <a:xfrm>
            <a:off x="5580094" y="4869160"/>
            <a:ext cx="894157" cy="79666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96BFFC7-DBF1-D724-C305-1032E32F6B54}"/>
              </a:ext>
            </a:extLst>
          </p:cNvPr>
          <p:cNvCxnSpPr/>
          <p:nvPr/>
        </p:nvCxnSpPr>
        <p:spPr>
          <a:xfrm>
            <a:off x="4295800" y="3284984"/>
            <a:ext cx="2772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01066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200" y="1200249"/>
            <a:ext cx="11120718" cy="579438"/>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dirty="0">
                <a:solidFill>
                  <a:schemeClr val="tx2"/>
                </a:solidFill>
                <a:latin typeface="Bookman Old Style" panose="02050604050505020204" pitchFamily="18" charset="0"/>
              </a:rPr>
              <a:t>ABSTRACT</a:t>
            </a:r>
          </a:p>
          <a:p>
            <a:endParaRPr lang="en-IN"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
        <p:nvSpPr>
          <p:cNvPr id="7" name="TextBox 6">
            <a:extLst>
              <a:ext uri="{FF2B5EF4-FFF2-40B4-BE49-F238E27FC236}">
                <a16:creationId xmlns:a16="http://schemas.microsoft.com/office/drawing/2014/main" id="{CA71E58C-B099-EA34-9B65-C8FD5228B287}"/>
              </a:ext>
            </a:extLst>
          </p:cNvPr>
          <p:cNvSpPr txBox="1"/>
          <p:nvPr/>
        </p:nvSpPr>
        <p:spPr>
          <a:xfrm>
            <a:off x="839416" y="1844824"/>
            <a:ext cx="10738502"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a:t>Text extraction from images converts textual information into machine-readable formats for data digitization and automated tasks.</a:t>
            </a:r>
          </a:p>
          <a:p>
            <a:pPr marL="285750" indent="-285750">
              <a:buFont typeface="Arial" panose="020B0604020202020204" pitchFamily="34" charset="0"/>
              <a:buChar char="•"/>
            </a:pPr>
            <a:r>
              <a:rPr lang="en-US" sz="2400" dirty="0"/>
              <a:t>It involves stages like image pre-processing, text detection, and text recognition.</a:t>
            </a:r>
          </a:p>
          <a:p>
            <a:pPr marL="285750" indent="-285750">
              <a:buFont typeface="Arial" panose="020B0604020202020204" pitchFamily="34" charset="0"/>
              <a:buChar char="•"/>
            </a:pPr>
            <a:r>
              <a:rPr lang="en-US" sz="2400" dirty="0"/>
              <a:t>Traditional methods (edge detection, connected component analysis) and deep learning algorithms (CNNs, RNNs) are used for high accuracy.</a:t>
            </a:r>
          </a:p>
          <a:p>
            <a:pPr marL="285750" indent="-285750">
              <a:buFont typeface="Arial" panose="020B0604020202020204" pitchFamily="34" charset="0"/>
              <a:buChar char="•"/>
            </a:pPr>
            <a:r>
              <a:rPr lang="en-US" sz="2400" dirty="0"/>
              <a:t>Applications include scanning historical documents and real-time text recognition in videos or mobile apps.</a:t>
            </a:r>
          </a:p>
          <a:p>
            <a:pPr marL="285750" indent="-285750">
              <a:buFont typeface="Arial" panose="020B0604020202020204" pitchFamily="34" charset="0"/>
              <a:buChar char="•"/>
            </a:pPr>
            <a:r>
              <a:rPr lang="en-US" sz="2400" dirty="0"/>
              <a:t>Challenges include handling low-quality images, complex backgrounds, and non-standard fonts, with ongoing optimization of methods and tools.</a:t>
            </a:r>
          </a:p>
          <a:p>
            <a:endParaRPr lang="en-IN" dirty="0"/>
          </a:p>
        </p:txBody>
      </p:sp>
    </p:spTree>
    <p:extLst>
      <p:ext uri="{BB962C8B-B14F-4D97-AF65-F5344CB8AC3E}">
        <p14:creationId xmlns:p14="http://schemas.microsoft.com/office/powerpoint/2010/main" val="23469518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199" y="1143000"/>
            <a:ext cx="11013142" cy="579439"/>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US" altLang="en-US" b="1">
                <a:solidFill>
                  <a:schemeClr val="tx2"/>
                </a:solidFill>
                <a:latin typeface="Bookman Old Style" panose="02050604050505020204" pitchFamily="18" charset="0"/>
              </a:rPr>
              <a:t>Literature Survey</a:t>
            </a:r>
            <a:endParaRPr lang="en-IN" altLang="en-US" b="1">
              <a:solidFill>
                <a:schemeClr val="tx2"/>
              </a:solidFill>
              <a:latin typeface="Bookman Old Style" panose="02050604050505020204" pitchFamily="18" charset="0"/>
            </a:endParaRPr>
          </a:p>
          <a:p>
            <a:pPr algn="ctr"/>
            <a:endParaRPr lang="en-US">
              <a:solidFill>
                <a:schemeClr val="tx2"/>
              </a:solidFill>
              <a:latin typeface="Bookman Old Style" panose="02050604050505020204" pitchFamily="18" charset="0"/>
            </a:endParaRPr>
          </a:p>
        </p:txBody>
      </p:sp>
      <p:sp>
        <p:nvSpPr>
          <p:cNvPr id="6" name="TextBox 5">
            <a:extLst>
              <a:ext uri="{FF2B5EF4-FFF2-40B4-BE49-F238E27FC236}">
                <a16:creationId xmlns:a16="http://schemas.microsoft.com/office/drawing/2014/main" id="{87301B2D-CCFC-2E40-BEA3-CEF2E4DB4FDF}"/>
              </a:ext>
            </a:extLst>
          </p:cNvPr>
          <p:cNvSpPr txBox="1"/>
          <p:nvPr/>
        </p:nvSpPr>
        <p:spPr>
          <a:xfrm>
            <a:off x="263352" y="1628800"/>
            <a:ext cx="11856640" cy="5078313"/>
          </a:xfrm>
          <a:prstGeom prst="rect">
            <a:avLst/>
          </a:prstGeom>
          <a:noFill/>
        </p:spPr>
        <p:txBody>
          <a:bodyPr wrap="square">
            <a:spAutoFit/>
          </a:bodyPr>
          <a:lstStyle/>
          <a:p>
            <a:pPr algn="just"/>
            <a:r>
              <a:rPr lang="en-US" b="1" u="sng" dirty="0"/>
              <a:t>Introduction:</a:t>
            </a:r>
          </a:p>
          <a:p>
            <a:pPr algn="just"/>
            <a:r>
              <a:rPr lang="en-US" dirty="0"/>
              <a:t>Text extraction from images is an important technology that helps convert printed or handwritten text into digital form. It is used in areas like document management, data entry, and accessibility, making it easier to process and find information.</a:t>
            </a:r>
          </a:p>
          <a:p>
            <a:pPr algn="just"/>
            <a:r>
              <a:rPr lang="en-US" b="1" u="sng" dirty="0"/>
              <a:t>Advanced Methods:</a:t>
            </a:r>
          </a:p>
          <a:p>
            <a:pPr algn="just"/>
            <a:r>
              <a:rPr lang="en-US" b="1" dirty="0"/>
              <a:t>CNN (Convolutional Neural Networks): </a:t>
            </a:r>
            <a:r>
              <a:rPr lang="en-US" dirty="0"/>
              <a:t>CNNs are used to detect and recognize text in images. They help recognize different fonts and sizes by analyzing small sections of the image.</a:t>
            </a:r>
          </a:p>
          <a:p>
            <a:pPr algn="just"/>
            <a:r>
              <a:rPr lang="en-US" b="1" dirty="0"/>
              <a:t>CRNN (Convolutional Recurrent Neural Networks): </a:t>
            </a:r>
            <a:r>
              <a:rPr lang="en-US" dirty="0"/>
              <a:t>This combines CNNs for feature extraction and RNNs (usually LSTMs) to recognize sequences of characters without needing to break them into parts first.</a:t>
            </a:r>
          </a:p>
          <a:p>
            <a:pPr algn="just"/>
            <a:r>
              <a:rPr lang="en-US" b="1" u="sng" dirty="0"/>
              <a:t>Future Directions:</a:t>
            </a:r>
          </a:p>
          <a:p>
            <a:pPr algn="just"/>
            <a:r>
              <a:rPr lang="en-US" dirty="0"/>
              <a:t>Fully automated systems</a:t>
            </a:r>
          </a:p>
          <a:p>
            <a:pPr algn="just"/>
            <a:r>
              <a:rPr lang="en-US" dirty="0"/>
              <a:t>Use of Transformer models</a:t>
            </a:r>
          </a:p>
          <a:p>
            <a:pPr algn="just"/>
            <a:r>
              <a:rPr lang="en-US" dirty="0"/>
              <a:t>Post-processing with Natural Language Processing (NLP)</a:t>
            </a:r>
          </a:p>
          <a:p>
            <a:pPr algn="just"/>
            <a:r>
              <a:rPr lang="en-US" dirty="0"/>
              <a:t>Using synthetic data for training</a:t>
            </a:r>
          </a:p>
          <a:p>
            <a:pPr algn="just"/>
            <a:r>
              <a:rPr lang="en-US" dirty="0"/>
              <a:t>Optimization for mobile and edge devices</a:t>
            </a:r>
          </a:p>
          <a:p>
            <a:pPr algn="just"/>
            <a:r>
              <a:rPr lang="en-US" b="1" u="sng" dirty="0"/>
              <a:t>Conclusion:</a:t>
            </a:r>
          </a:p>
          <a:p>
            <a:pPr algn="just"/>
            <a:r>
              <a:rPr lang="en-US" dirty="0"/>
              <a:t>Text extraction technology has advanced with modern techniques like OCR and machine learning. By combining the latest methods with smart image processing, we can improve efficiency and accuracy. Future research will focus on making these systems more scalable and accurate for wider applications.</a:t>
            </a:r>
            <a:endParaRPr lang="en-IN" dirty="0"/>
          </a:p>
        </p:txBody>
      </p:sp>
    </p:spTree>
    <p:extLst>
      <p:ext uri="{BB962C8B-B14F-4D97-AF65-F5344CB8AC3E}">
        <p14:creationId xmlns:p14="http://schemas.microsoft.com/office/powerpoint/2010/main" val="33989692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199" y="1293403"/>
            <a:ext cx="10529047" cy="429035"/>
          </a:xfrm>
          <a:prstGeom prst="rect">
            <a:avLst/>
          </a:prstGeom>
        </p:spPr>
        <p:txBody>
          <a:bodyPr>
            <a:normAutofit fontScale="92500" lnSpcReduction="10000"/>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dirty="0">
                <a:solidFill>
                  <a:schemeClr val="tx2"/>
                </a:solidFill>
                <a:latin typeface="Bookman Old Style" panose="02050604050505020204" pitchFamily="18" charset="0"/>
              </a:rPr>
              <a:t>Problem Statement </a:t>
            </a:r>
            <a:endParaRPr lang="en-US" b="1" dirty="0">
              <a:solidFill>
                <a:schemeClr val="tx2"/>
              </a:solidFill>
              <a:latin typeface="Bookman Old Style" panose="02050604050505020204" pitchFamily="18" charset="0"/>
            </a:endParaRPr>
          </a:p>
          <a:p>
            <a:pPr marL="0" indent="0" algn="ctr">
              <a:buNone/>
            </a:pPr>
            <a:endParaRPr lang="en-IN" altLang="en-US" dirty="0">
              <a:solidFill>
                <a:schemeClr val="tx2"/>
              </a:solidFill>
              <a:latin typeface="Bookman Old Style" panose="02050604050505020204" pitchFamily="18" charset="0"/>
            </a:endParaRPr>
          </a:p>
          <a:p>
            <a:pPr algn="ctr"/>
            <a:endParaRPr lang="en-US" dirty="0">
              <a:solidFill>
                <a:schemeClr val="tx2"/>
              </a:solidFill>
              <a:latin typeface="Bookman Old Style" panose="02050604050505020204" pitchFamily="18" charset="0"/>
            </a:endParaRPr>
          </a:p>
        </p:txBody>
      </p:sp>
      <p:sp>
        <p:nvSpPr>
          <p:cNvPr id="2" name="TextBox 1">
            <a:extLst>
              <a:ext uri="{FF2B5EF4-FFF2-40B4-BE49-F238E27FC236}">
                <a16:creationId xmlns:a16="http://schemas.microsoft.com/office/drawing/2014/main" id="{1FF0DD33-8EED-DDA0-BE42-8A93FDD1C503}"/>
              </a:ext>
            </a:extLst>
          </p:cNvPr>
          <p:cNvSpPr txBox="1"/>
          <p:nvPr/>
        </p:nvSpPr>
        <p:spPr>
          <a:xfrm>
            <a:off x="593549" y="2132856"/>
            <a:ext cx="10392697"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b="1" u="sng" dirty="0"/>
              <a:t>Problem Statement</a:t>
            </a:r>
            <a:r>
              <a:rPr lang="en-US" sz="2400" u="sng" dirty="0"/>
              <a:t>:</a:t>
            </a:r>
            <a:r>
              <a:rPr lang="en-US" dirty="0"/>
              <a:t> </a:t>
            </a:r>
          </a:p>
          <a:p>
            <a:pPr algn="just"/>
            <a:endParaRPr lang="en-US" dirty="0"/>
          </a:p>
          <a:p>
            <a:pPr algn="just"/>
            <a:r>
              <a:rPr lang="en-US" dirty="0"/>
              <a:t>Accurate text extraction from images is challenging due to variations in fonts, backgrounds, and image quality. A robust solution is needed to handle diverse conditions and improve extraction accuracy. The goal is to develop a system that seamlessly integrates into existing workflows with minimal manual intervention. </a:t>
            </a:r>
            <a:endParaRPr lang="en-US" sz="1800" dirty="0">
              <a:solidFill>
                <a:schemeClr val="bg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64500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5F0E85-5E0A-BAE6-360A-38321FA0925E}"/>
              </a:ext>
            </a:extLst>
          </p:cNvPr>
          <p:cNvSpPr txBox="1"/>
          <p:nvPr/>
        </p:nvSpPr>
        <p:spPr>
          <a:xfrm>
            <a:off x="2740325" y="1340768"/>
            <a:ext cx="671135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600" b="1" dirty="0">
                <a:solidFill>
                  <a:srgbClr val="44546A"/>
                </a:solidFill>
                <a:latin typeface="Bookman Old Style"/>
              </a:rPr>
              <a:t>Data Collection and Exploration  </a:t>
            </a:r>
            <a:r>
              <a:rPr lang="en-GB" sz="2600" dirty="0">
                <a:latin typeface="Bookman Old Style"/>
              </a:rPr>
              <a:t>​</a:t>
            </a:r>
            <a:endParaRPr lang="en-GB" dirty="0"/>
          </a:p>
        </p:txBody>
      </p:sp>
      <p:sp>
        <p:nvSpPr>
          <p:cNvPr id="3" name="TextBox 2">
            <a:extLst>
              <a:ext uri="{FF2B5EF4-FFF2-40B4-BE49-F238E27FC236}">
                <a16:creationId xmlns:a16="http://schemas.microsoft.com/office/drawing/2014/main" id="{696A1D8D-F2BD-01A6-9FB5-F463218BBC41}"/>
              </a:ext>
            </a:extLst>
          </p:cNvPr>
          <p:cNvSpPr txBox="1"/>
          <p:nvPr/>
        </p:nvSpPr>
        <p:spPr>
          <a:xfrm>
            <a:off x="662798" y="2276872"/>
            <a:ext cx="1086640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n-US" sz="2000" dirty="0">
                <a:solidFill>
                  <a:srgbClr val="0D0D0D"/>
                </a:solidFill>
                <a:latin typeface="Times New Roman"/>
              </a:rPr>
              <a:t>Data collection and exploration for text extraction from images are critical steps in developing effective OCR systems. The process begins with gathering a diverse dataset of images that contain text, sourced from scanned documents, photographs, and screenshots. This dataset should encompass various fonts, sizes, and backgrounds to ensure robustness. Once collected, images are annotated with their corresponding text, which can be done manually or with semi-automated tools. </a:t>
            </a:r>
          </a:p>
          <a:p>
            <a:pPr marL="342900" indent="-342900" algn="just">
              <a:buFont typeface="Arial" panose="020B0604020202020204" pitchFamily="34" charset="0"/>
              <a:buChar char="•"/>
            </a:pPr>
            <a:endParaRPr lang="en-US" sz="2000" dirty="0">
              <a:solidFill>
                <a:srgbClr val="0D0D0D"/>
              </a:solidFill>
              <a:latin typeface="Times New Roman"/>
            </a:endParaRPr>
          </a:p>
          <a:p>
            <a:pPr marL="342900" indent="-342900" algn="just">
              <a:buFont typeface="Arial" panose="020B0604020202020204" pitchFamily="34" charset="0"/>
              <a:buChar char="•"/>
            </a:pPr>
            <a:r>
              <a:rPr lang="en-US" sz="2000" dirty="0">
                <a:solidFill>
                  <a:srgbClr val="0D0D0D"/>
                </a:solidFill>
                <a:latin typeface="Times New Roman"/>
              </a:rPr>
              <a:t>Preprocessing is essential to enhance image quality, involving steps like resizing, noise reduction, and converting to grayscale. Exploratory data analysis (EDA) helps identify patterns and challenges within the dataset, guiding necessary adjustments. Finally, evaluating the dataset with test images ensures that the OCR system can generalize well to unseen data, leading to improved accuracy in text extraction.</a:t>
            </a:r>
          </a:p>
        </p:txBody>
      </p:sp>
    </p:spTree>
    <p:extLst>
      <p:ext uri="{BB962C8B-B14F-4D97-AF65-F5344CB8AC3E}">
        <p14:creationId xmlns:p14="http://schemas.microsoft.com/office/powerpoint/2010/main" val="14678366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E3F653-37C7-021E-DB3C-D5684DAE8FC8}"/>
              </a:ext>
            </a:extLst>
          </p:cNvPr>
          <p:cNvSpPr txBox="1"/>
          <p:nvPr/>
        </p:nvSpPr>
        <p:spPr>
          <a:xfrm>
            <a:off x="583721" y="1935192"/>
            <a:ext cx="10521350"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u="sng" dirty="0"/>
              <a:t>Image Preprocessing Text Alignment</a:t>
            </a:r>
            <a:r>
              <a:rPr lang="en-US" sz="2000" u="sng" dirty="0"/>
              <a:t>:</a:t>
            </a:r>
            <a:r>
              <a:rPr lang="en-US" sz="2000" dirty="0"/>
              <a:t> Apply perspective transformation to correct skewed text layouts, ensuring that text is presented in a standard orientation across images. Text Region Cropping: Isolate the regions containing text from images to focus the model on relevant areas and eliminate distractions from the background. </a:t>
            </a:r>
          </a:p>
          <a:p>
            <a:pPr algn="just"/>
            <a:r>
              <a:rPr lang="en-US" sz="2000" b="1" u="sng" dirty="0"/>
              <a:t>Data Augmentation</a:t>
            </a:r>
            <a:r>
              <a:rPr lang="en-US" sz="2000" u="sng" dirty="0"/>
              <a:t>: </a:t>
            </a:r>
            <a:r>
              <a:rPr lang="en-US" sz="2000" dirty="0"/>
              <a:t>Implement techniques such as rotation, scaling, and synthetic noise addition to diversify the dataset, helping improve the robustness of the text recognition model.</a:t>
            </a:r>
          </a:p>
          <a:p>
            <a:pPr algn="just"/>
            <a:r>
              <a:rPr lang="en-US" sz="2000" b="1" u="sng" dirty="0"/>
              <a:t>Feature Scaling</a:t>
            </a:r>
            <a:r>
              <a:rPr lang="en-US" sz="2000" u="sng" dirty="0"/>
              <a:t>:</a:t>
            </a:r>
            <a:r>
              <a:rPr lang="en-US" sz="2000" dirty="0"/>
              <a:t> Normalize the extracted features, such as pixel intensity values, to a common range, facilitating more effective training of text recognition models.</a:t>
            </a:r>
          </a:p>
          <a:p>
            <a:pPr algn="just"/>
            <a:r>
              <a:rPr lang="en-US" sz="2000" b="1" u="sng" dirty="0"/>
              <a:t>Noise Reduction</a:t>
            </a:r>
            <a:r>
              <a:rPr lang="en-US" sz="2000" u="sng" dirty="0"/>
              <a:t>:</a:t>
            </a:r>
            <a:r>
              <a:rPr lang="en-US" sz="2000" dirty="0"/>
              <a:t> Utilize techniques such as Gaussian blur to minimize visual noise and improve the clarity of text in images. For images captured in poor lighting, enhance contrast to make the text more distinguishable.</a:t>
            </a:r>
          </a:p>
          <a:p>
            <a:pPr algn="just"/>
            <a:r>
              <a:rPr lang="en-US" sz="2000" b="1" u="sng" dirty="0"/>
              <a:t>Outlier Removal</a:t>
            </a:r>
            <a:r>
              <a:rPr lang="en-US" sz="2000" u="sng" dirty="0"/>
              <a:t>: </a:t>
            </a:r>
            <a:r>
              <a:rPr lang="en-US" sz="2000" dirty="0"/>
              <a:t>Identify and filter out images that contain excessive distortion or artifacts that could hinder the accuracy of text recognition.</a:t>
            </a:r>
          </a:p>
          <a:p>
            <a:pPr algn="just"/>
            <a:endParaRPr lang="en-US" sz="1600" i="1" dirty="0">
              <a:latin typeface="Times New Roman"/>
            </a:endParaRPr>
          </a:p>
        </p:txBody>
      </p:sp>
      <p:sp>
        <p:nvSpPr>
          <p:cNvPr id="3" name="TextBox 2">
            <a:extLst>
              <a:ext uri="{FF2B5EF4-FFF2-40B4-BE49-F238E27FC236}">
                <a16:creationId xmlns:a16="http://schemas.microsoft.com/office/drawing/2014/main" id="{1FB213EE-1D6D-BBF8-C524-0CD784B13A97}"/>
              </a:ext>
            </a:extLst>
          </p:cNvPr>
          <p:cNvSpPr txBox="1"/>
          <p:nvPr/>
        </p:nvSpPr>
        <p:spPr>
          <a:xfrm>
            <a:off x="3976776" y="1273834"/>
            <a:ext cx="373523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600" b="1" dirty="0">
                <a:solidFill>
                  <a:srgbClr val="44546A"/>
                </a:solidFill>
                <a:latin typeface="Bookman Old Style"/>
              </a:rPr>
              <a:t>Data Preprocessing </a:t>
            </a:r>
            <a:endParaRPr lang="en-GB" sz="2600" dirty="0">
              <a:latin typeface="Bookman Old Style"/>
            </a:endParaRPr>
          </a:p>
        </p:txBody>
      </p:sp>
    </p:spTree>
    <p:extLst>
      <p:ext uri="{BB962C8B-B14F-4D97-AF65-F5344CB8AC3E}">
        <p14:creationId xmlns:p14="http://schemas.microsoft.com/office/powerpoint/2010/main" val="36110219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199" y="1262115"/>
            <a:ext cx="10874477" cy="462116"/>
          </a:xfrm>
          <a:prstGeom prst="rect">
            <a:avLst/>
          </a:prstGeom>
        </p:spPr>
        <p:txBody>
          <a:bodyPr lIns="91440" tIns="45720" rIns="91440" bIns="45720" anchor="t">
            <a:normAutofit lnSpcReduction="10000"/>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dirty="0">
                <a:solidFill>
                  <a:schemeClr val="tx2"/>
                </a:solidFill>
                <a:latin typeface="Bookman Old Style"/>
              </a:rPr>
              <a:t>   Model Selection</a:t>
            </a:r>
            <a:endParaRPr lang="en-US" b="1" dirty="0">
              <a:solidFill>
                <a:schemeClr val="tx2"/>
              </a:solidFill>
              <a:latin typeface="Bookman Old Style"/>
            </a:endParaRPr>
          </a:p>
        </p:txBody>
      </p:sp>
      <p:sp>
        <p:nvSpPr>
          <p:cNvPr id="2" name="TextBox 1">
            <a:extLst>
              <a:ext uri="{FF2B5EF4-FFF2-40B4-BE49-F238E27FC236}">
                <a16:creationId xmlns:a16="http://schemas.microsoft.com/office/drawing/2014/main" id="{7CC3DC90-17EF-5B84-645D-F72BC62CE694}"/>
              </a:ext>
            </a:extLst>
          </p:cNvPr>
          <p:cNvSpPr txBox="1"/>
          <p:nvPr/>
        </p:nvSpPr>
        <p:spPr>
          <a:xfrm>
            <a:off x="658761" y="1684902"/>
            <a:ext cx="1087447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b="1" i="0">
                <a:solidFill>
                  <a:srgbClr val="610B38"/>
                </a:solidFill>
                <a:effectLst/>
                <a:latin typeface="Times New Roman" panose="02020603050405020304" pitchFamily="18" charset="0"/>
                <a:cs typeface="Times New Roman" panose="02020603050405020304" pitchFamily="18" charset="0"/>
              </a:rPr>
              <a:t>Convolutional Neural Network</a:t>
            </a:r>
          </a:p>
          <a:p>
            <a:pPr algn="ctr"/>
            <a:endParaRPr lang="en-IN"/>
          </a:p>
        </p:txBody>
      </p:sp>
      <p:pic>
        <p:nvPicPr>
          <p:cNvPr id="3076" name="Picture 4" descr="Convolutional Neural Network">
            <a:extLst>
              <a:ext uri="{FF2B5EF4-FFF2-40B4-BE49-F238E27FC236}">
                <a16:creationId xmlns:a16="http://schemas.microsoft.com/office/drawing/2014/main" id="{B2818942-5EC2-E7D5-6E20-EA2E0DA161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35560" y="4085559"/>
            <a:ext cx="7143750" cy="2457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010D253-860A-C773-407A-965A365A0144}"/>
              </a:ext>
            </a:extLst>
          </p:cNvPr>
          <p:cNvSpPr txBox="1"/>
          <p:nvPr/>
        </p:nvSpPr>
        <p:spPr>
          <a:xfrm>
            <a:off x="457199" y="2169217"/>
            <a:ext cx="11593288" cy="1754326"/>
          </a:xfrm>
          <a:prstGeom prst="rect">
            <a:avLst/>
          </a:prstGeom>
          <a:noFill/>
        </p:spPr>
        <p:txBody>
          <a:bodyPr wrap="square">
            <a:spAutoFit/>
          </a:bodyPr>
          <a:lstStyle/>
          <a:p>
            <a:pPr algn="just"/>
            <a:r>
              <a:rPr lang="en-IN" dirty="0"/>
              <a:t>Convolutional Neural Networks (CNNs) are a type of deep learning model designed specifically for processing grid-like data, such as images. They consist of layers that automatically detect important features like edges, textures, and patterns through the use of convolutional filters. CNNs are highly effective in tasks such as image classification, object detection, and text extraction due to their ability to capture spatial hierarchies in data. Key components of CNNs include convolutional layers, pooling layers, and fully connected layers, making them powerful for tasks requiring visual feature recognition.</a:t>
            </a:r>
          </a:p>
        </p:txBody>
      </p:sp>
    </p:spTree>
    <p:extLst>
      <p:ext uri="{BB962C8B-B14F-4D97-AF65-F5344CB8AC3E}">
        <p14:creationId xmlns:p14="http://schemas.microsoft.com/office/powerpoint/2010/main" val="7420143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200" y="1087029"/>
            <a:ext cx="11277600" cy="462116"/>
          </a:xfrm>
          <a:prstGeom prst="rect">
            <a:avLst/>
          </a:prstGeom>
        </p:spPr>
        <p:txBody>
          <a:bodyPr>
            <a:normAutofit lnSpcReduction="10000"/>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a:solidFill>
                  <a:schemeClr val="tx2"/>
                </a:solidFill>
                <a:latin typeface="Bookman Old Style" panose="02050604050505020204" pitchFamily="18" charset="0"/>
              </a:rPr>
              <a:t>Algorithms</a:t>
            </a:r>
            <a:endParaRPr lang="en-US" b="1">
              <a:solidFill>
                <a:schemeClr val="tx2"/>
              </a:solidFill>
              <a:latin typeface="Bookman Old Style" panose="02050604050505020204" pitchFamily="18" charset="0"/>
            </a:endParaRPr>
          </a:p>
        </p:txBody>
      </p:sp>
      <p:sp>
        <p:nvSpPr>
          <p:cNvPr id="3" name="TextBox 2">
            <a:extLst>
              <a:ext uri="{FF2B5EF4-FFF2-40B4-BE49-F238E27FC236}">
                <a16:creationId xmlns:a16="http://schemas.microsoft.com/office/drawing/2014/main" id="{C040B229-25DA-815D-10EC-DE9FFA968810}"/>
              </a:ext>
            </a:extLst>
          </p:cNvPr>
          <p:cNvSpPr txBox="1"/>
          <p:nvPr/>
        </p:nvSpPr>
        <p:spPr>
          <a:xfrm>
            <a:off x="457200" y="1831485"/>
            <a:ext cx="10967392" cy="36009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KERAS OCR </a:t>
            </a:r>
          </a:p>
          <a:p>
            <a:pPr algn="just"/>
            <a:endParaRPr lang="en-US" sz="1600" b="1" u="sn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Python library that makes text recognition in images easy by using deep learning. Built on </a:t>
            </a:r>
            <a:r>
              <a:rPr lang="en-US" dirty="0" err="1">
                <a:latin typeface="Times New Roman" panose="02020603050405020304" pitchFamily="18" charset="0"/>
                <a:cs typeface="Times New Roman" panose="02020603050405020304" pitchFamily="18" charset="0"/>
              </a:rPr>
              <a:t>Keras</a:t>
            </a:r>
            <a:r>
              <a:rPr lang="en-US" dirty="0">
                <a:latin typeface="Times New Roman" panose="02020603050405020304" pitchFamily="18" charset="0"/>
                <a:cs typeface="Times New Roman" panose="02020603050405020304" pitchFamily="18" charset="0"/>
              </a:rPr>
              <a:t>, it comes with pre-trained models to detect and recognize text quickly. It supports various image formats and can be used in larger machine learning workflows. It's great for tasks like document processing and recognizing text in scenes.</a:t>
            </a:r>
          </a:p>
          <a:p>
            <a:pPr algn="just"/>
            <a:endParaRPr lang="en-US" sz="1600" b="1" u="sng"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TESSERACT</a:t>
            </a:r>
          </a:p>
          <a:p>
            <a:pPr algn="just"/>
            <a:endParaRPr lang="en-US" sz="2000" b="1" u="sng"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is an open-source OCR engine by Google that converts text in images to machine-readable text. It           supports over 100 languages and various character sets, making it highly accurate and versatile. Tesseract works with many image formats (like TIFF, PNG, JPEG) and is widely used in research and commercial projects for text recognition tasks.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25495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0D7EA-261D-E8A2-FDF0-1515B19DAC0F}"/>
              </a:ext>
            </a:extLst>
          </p:cNvPr>
          <p:cNvSpPr txBox="1"/>
          <p:nvPr/>
        </p:nvSpPr>
        <p:spPr>
          <a:xfrm>
            <a:off x="457200" y="1143000"/>
            <a:ext cx="8229600" cy="579438"/>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200" b="1">
              <a:solidFill>
                <a:srgbClr val="0070C0"/>
              </a:solidFill>
              <a:latin typeface="Bookman Old Style" panose="02050604050505020204" pitchFamily="18" charset="0"/>
            </a:endParaRPr>
          </a:p>
        </p:txBody>
      </p:sp>
      <p:sp>
        <p:nvSpPr>
          <p:cNvPr id="5" name="Content Placeholder 2">
            <a:extLst>
              <a:ext uri="{FF2B5EF4-FFF2-40B4-BE49-F238E27FC236}">
                <a16:creationId xmlns:a16="http://schemas.microsoft.com/office/drawing/2014/main" id="{2B943040-1A58-5F0E-EB32-70CC5AB3EEA3}"/>
              </a:ext>
            </a:extLst>
          </p:cNvPr>
          <p:cNvSpPr txBox="1"/>
          <p:nvPr/>
        </p:nvSpPr>
        <p:spPr>
          <a:xfrm>
            <a:off x="457200" y="1189037"/>
            <a:ext cx="10797988" cy="533401"/>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algn="ctr">
              <a:buNone/>
            </a:pPr>
            <a:r>
              <a:rPr lang="en-IN" altLang="en-US" b="1">
                <a:solidFill>
                  <a:schemeClr val="tx2"/>
                </a:solidFill>
                <a:latin typeface="Bookman Old Style" panose="02050604050505020204" pitchFamily="18" charset="0"/>
              </a:rPr>
              <a:t>Architecture</a:t>
            </a:r>
            <a:endParaRPr lang="en-US" b="1">
              <a:solidFill>
                <a:schemeClr val="tx2"/>
              </a:solidFill>
              <a:latin typeface="Bookman Old Style" panose="02050604050505020204" pitchFamily="18" charset="0"/>
            </a:endParaRPr>
          </a:p>
          <a:p>
            <a:pPr marL="0" indent="0" algn="ctr">
              <a:buNone/>
            </a:pPr>
            <a:endParaRPr lang="en-IN" altLang="en-US" b="1">
              <a:solidFill>
                <a:schemeClr val="tx2"/>
              </a:solidFill>
              <a:latin typeface="Bookman Old Style" panose="02050604050505020204" pitchFamily="18" charset="0"/>
            </a:endParaRPr>
          </a:p>
          <a:p>
            <a:pPr algn="ctr"/>
            <a:endParaRPr lang="en-US" b="1">
              <a:solidFill>
                <a:schemeClr val="tx2"/>
              </a:solidFill>
              <a:latin typeface="Bookman Old Style" panose="02050604050505020204" pitchFamily="18" charset="0"/>
            </a:endParaRPr>
          </a:p>
        </p:txBody>
      </p:sp>
      <p:pic>
        <p:nvPicPr>
          <p:cNvPr id="6" name="Picture 5">
            <a:extLst>
              <a:ext uri="{FF2B5EF4-FFF2-40B4-BE49-F238E27FC236}">
                <a16:creationId xmlns:a16="http://schemas.microsoft.com/office/drawing/2014/main" id="{23B89C7E-0577-6BC0-F8E0-E74959106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385762"/>
            <a:ext cx="8096250" cy="6086475"/>
          </a:xfrm>
          <a:prstGeom prst="rect">
            <a:avLst/>
          </a:prstGeom>
        </p:spPr>
      </p:pic>
    </p:spTree>
    <p:extLst>
      <p:ext uri="{BB962C8B-B14F-4D97-AF65-F5344CB8AC3E}">
        <p14:creationId xmlns:p14="http://schemas.microsoft.com/office/powerpoint/2010/main" val="355264189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7.0.20"/>
  <p:tag name="AS_OS" val="Microsoft Windows NT 10.0.17763.0"/>
  <p:tag name="AS_RELEASE_DATE" val="2024.01.14"/>
  <p:tag name="AS_TITLE" val="Aspose.Slides for .NET6"/>
  <p:tag name="AS_VERSION" val="24.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Calibri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1000</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9</vt:i4>
      </vt:variant>
    </vt:vector>
  </HeadingPairs>
  <TitlesOfParts>
    <vt:vector size="19" baseType="lpstr">
      <vt:lpstr>Arial</vt:lpstr>
      <vt:lpstr>Bookman Old Style</vt:lpstr>
      <vt:lpstr>Calibri</vt:lpstr>
      <vt:lpstr>Calibri Light</vt:lpstr>
      <vt:lpstr>Times New Roman</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Aastha Kotriwar</dc:creator>
  <cp:lastModifiedBy>Dudala Mohana Naga Venkata Sree Laasya</cp:lastModifiedBy>
  <cp:revision>131</cp:revision>
  <cp:lastPrinted>2024-06-18T11:54:43Z</cp:lastPrinted>
  <dcterms:created xsi:type="dcterms:W3CDTF">2024-06-18T11:54:43Z</dcterms:created>
  <dcterms:modified xsi:type="dcterms:W3CDTF">2024-09-24T17:21:09Z</dcterms:modified>
</cp:coreProperties>
</file>