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9" r:id="rId4"/>
    <p:sldId id="278" r:id="rId5"/>
    <p:sldId id="273" r:id="rId6"/>
    <p:sldId id="262" r:id="rId7"/>
    <p:sldId id="275" r:id="rId8"/>
    <p:sldId id="264" r:id="rId9"/>
    <p:sldId id="265" r:id="rId10"/>
    <p:sldId id="276" r:id="rId11"/>
    <p:sldId id="281" r:id="rId12"/>
    <p:sldId id="280"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FFCC66"/>
    <a:srgbClr val="990099"/>
    <a:srgbClr val="CC0099"/>
    <a:srgbClr val="FE9202"/>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1056" y="-21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FD9107C-37F3-4F07-9991-B87701105A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63CE4D84-64F6-4515-9841-9E1D37FE7D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57D5E3-38B7-4EFC-AF66-689FC56C2173}" type="datetimeFigureOut">
              <a:rPr lang="en-US" smtClean="0"/>
              <a:t>11/2/2024</a:t>
            </a:fld>
            <a:endParaRPr lang="en-US"/>
          </a:p>
        </p:txBody>
      </p:sp>
      <p:sp>
        <p:nvSpPr>
          <p:cNvPr id="4" name="Footer Placeholder 3">
            <a:extLst>
              <a:ext uri="{FF2B5EF4-FFF2-40B4-BE49-F238E27FC236}">
                <a16:creationId xmlns:a16="http://schemas.microsoft.com/office/drawing/2014/main" xmlns="" id="{E84EA5A2-7361-4EB7-BA36-F7D7E726E9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GROUP 15</a:t>
            </a:r>
          </a:p>
        </p:txBody>
      </p:sp>
      <p:sp>
        <p:nvSpPr>
          <p:cNvPr id="5" name="Slide Number Placeholder 4">
            <a:extLst>
              <a:ext uri="{FF2B5EF4-FFF2-40B4-BE49-F238E27FC236}">
                <a16:creationId xmlns:a16="http://schemas.microsoft.com/office/drawing/2014/main" xmlns="" id="{A9DE3D57-AADE-410F-B420-9BD9D0962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865B26-C39D-49C1-BA71-8869CDBCD6F3}" type="slidenum">
              <a:rPr lang="en-US" smtClean="0"/>
              <a:t>‹#›</a:t>
            </a:fld>
            <a:endParaRPr lang="en-US"/>
          </a:p>
        </p:txBody>
      </p:sp>
    </p:spTree>
    <p:extLst>
      <p:ext uri="{BB962C8B-B14F-4D97-AF65-F5344CB8AC3E}">
        <p14:creationId xmlns:p14="http://schemas.microsoft.com/office/powerpoint/2010/main" val="175744949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C5FDCE-77A7-4D98-B3C4-490AB8CB8209}"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GROUP 15</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1B6B0-90FB-4040-A29A-D5D3B956DC8A}" type="slidenum">
              <a:rPr lang="en-US" smtClean="0"/>
              <a:t>‹#›</a:t>
            </a:fld>
            <a:endParaRPr lang="en-US"/>
          </a:p>
        </p:txBody>
      </p:sp>
    </p:spTree>
    <p:extLst>
      <p:ext uri="{BB962C8B-B14F-4D97-AF65-F5344CB8AC3E}">
        <p14:creationId xmlns:p14="http://schemas.microsoft.com/office/powerpoint/2010/main" val="4425439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96260" y="3029865"/>
            <a:ext cx="8246070" cy="106893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96260" y="4098800"/>
            <a:ext cx="8246070" cy="610820"/>
          </a:xfrm>
        </p:spPr>
        <p:txBody>
          <a:bodyPr>
            <a:normAutofit/>
          </a:bodyPr>
          <a:lstStyle>
            <a:lvl1pPr marL="0" indent="0" algn="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954B044-004E-4E06-B7B8-CEF5F40D2817}" type="datetime1">
              <a:rPr lang="en-US" smtClean="0"/>
              <a:t>11/2/2024</a:t>
            </a:fld>
            <a:endParaRPr lang="en-US"/>
          </a:p>
        </p:txBody>
      </p:sp>
      <p:sp>
        <p:nvSpPr>
          <p:cNvPr id="5" name="Footer Placeholder 4"/>
          <p:cNvSpPr>
            <a:spLocks noGrp="1"/>
          </p:cNvSpPr>
          <p:nvPr>
            <p:ph type="ftr" sz="quarter" idx="11"/>
          </p:nvPr>
        </p:nvSpPr>
        <p:spPr/>
        <p:txBody>
          <a:bodyPr/>
          <a:lstStyle/>
          <a:p>
            <a:r>
              <a:rPr lang="en-US"/>
              <a:t>GRO</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20133-30EF-4D03-8FEE-71DAFC456864}" type="datetime1">
              <a:rPr lang="en-US" smtClean="0"/>
              <a:t>11/2/2024</a:t>
            </a:fld>
            <a:endParaRPr lang="en-US"/>
          </a:p>
        </p:txBody>
      </p:sp>
      <p:sp>
        <p:nvSpPr>
          <p:cNvPr id="6" name="Footer Placeholder 5"/>
          <p:cNvSpPr>
            <a:spLocks noGrp="1"/>
          </p:cNvSpPr>
          <p:nvPr>
            <p:ph type="ftr" sz="quarter" idx="11"/>
          </p:nvPr>
        </p:nvSpPr>
        <p:spPr/>
        <p:txBody>
          <a:bodyPr/>
          <a:lstStyle/>
          <a:p>
            <a:r>
              <a:rPr lang="en-US"/>
              <a:t>GRO</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2F5503-ED19-4BEC-B5D0-F46A32CC2828}" type="datetime1">
              <a:rPr lang="en-US" smtClean="0"/>
              <a:t>11/2/2024</a:t>
            </a:fld>
            <a:endParaRPr lang="en-US"/>
          </a:p>
        </p:txBody>
      </p:sp>
      <p:sp>
        <p:nvSpPr>
          <p:cNvPr id="5" name="Footer Placeholder 4"/>
          <p:cNvSpPr>
            <a:spLocks noGrp="1"/>
          </p:cNvSpPr>
          <p:nvPr>
            <p:ph type="ftr" sz="quarter" idx="11"/>
          </p:nvPr>
        </p:nvSpPr>
        <p:spPr/>
        <p:txBody>
          <a:bodyPr/>
          <a:lstStyle/>
          <a:p>
            <a:r>
              <a:rPr lang="en-US"/>
              <a:t>GRO</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1C885B-2475-4134-80A1-34A408327CA6}" type="datetime1">
              <a:rPr lang="en-US" smtClean="0"/>
              <a:t>11/2/2024</a:t>
            </a:fld>
            <a:endParaRPr lang="en-US"/>
          </a:p>
        </p:txBody>
      </p:sp>
      <p:sp>
        <p:nvSpPr>
          <p:cNvPr id="5" name="Footer Placeholder 4"/>
          <p:cNvSpPr>
            <a:spLocks noGrp="1"/>
          </p:cNvSpPr>
          <p:nvPr>
            <p:ph type="ftr" sz="quarter" idx="11"/>
          </p:nvPr>
        </p:nvSpPr>
        <p:spPr/>
        <p:txBody>
          <a:bodyPr/>
          <a:lstStyle/>
          <a:p>
            <a:r>
              <a:rPr lang="en-US"/>
              <a:t>GRO</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32BE9514-DAC7-488F-B14C-24883CBA898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918307"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80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BA6467F-D327-4A57-B937-B63850DB2FD9}" type="datetime1">
              <a:rPr lang="en-US" smtClean="0"/>
              <a:t>11/2/2024</a:t>
            </a:fld>
            <a:endParaRPr lang="en-US"/>
          </a:p>
        </p:txBody>
      </p:sp>
      <p:sp>
        <p:nvSpPr>
          <p:cNvPr id="5" name="Footer Placeholder 4"/>
          <p:cNvSpPr>
            <a:spLocks noGrp="1"/>
          </p:cNvSpPr>
          <p:nvPr>
            <p:ph type="ftr" sz="quarter" idx="11"/>
          </p:nvPr>
        </p:nvSpPr>
        <p:spPr/>
        <p:txBody>
          <a:bodyPr/>
          <a:lstStyle/>
          <a:p>
            <a:r>
              <a:rPr lang="en-US"/>
              <a:t>GRO</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044700"/>
            <a:ext cx="626090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E6F11D8-417E-48AC-9A86-1D5030BBB9A3}" type="datetime1">
              <a:rPr lang="en-US" smtClean="0"/>
              <a:t>11/2/2024</a:t>
            </a:fld>
            <a:endParaRPr lang="en-US"/>
          </a:p>
        </p:txBody>
      </p:sp>
      <p:sp>
        <p:nvSpPr>
          <p:cNvPr id="5" name="Footer Placeholder 4"/>
          <p:cNvSpPr>
            <a:spLocks noGrp="1"/>
          </p:cNvSpPr>
          <p:nvPr>
            <p:ph type="ftr" sz="quarter" idx="11"/>
          </p:nvPr>
        </p:nvSpPr>
        <p:spPr/>
        <p:txBody>
          <a:bodyPr/>
          <a:lstStyle/>
          <a:p>
            <a:r>
              <a:rPr lang="en-US"/>
              <a:t>GRO</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A5E0E-CD25-4C38-8DFD-E98DAF8C3373}" type="datetime1">
              <a:rPr lang="en-US" smtClean="0"/>
              <a:t>11/2/2024</a:t>
            </a:fld>
            <a:endParaRPr lang="en-US"/>
          </a:p>
        </p:txBody>
      </p:sp>
      <p:sp>
        <p:nvSpPr>
          <p:cNvPr id="5" name="Footer Placeholder 4"/>
          <p:cNvSpPr>
            <a:spLocks noGrp="1"/>
          </p:cNvSpPr>
          <p:nvPr>
            <p:ph type="ftr" sz="quarter" idx="11"/>
          </p:nvPr>
        </p:nvSpPr>
        <p:spPr/>
        <p:txBody>
          <a:bodyPr/>
          <a:lstStyle/>
          <a:p>
            <a:r>
              <a:rPr lang="en-US"/>
              <a:t>GRO</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6A6163-3978-4BAB-9624-CB4137A4B3F7}" type="datetime1">
              <a:rPr lang="en-US" smtClean="0"/>
              <a:t>11/2/2024</a:t>
            </a:fld>
            <a:endParaRPr lang="en-US"/>
          </a:p>
        </p:txBody>
      </p:sp>
      <p:sp>
        <p:nvSpPr>
          <p:cNvPr id="6" name="Footer Placeholder 5"/>
          <p:cNvSpPr>
            <a:spLocks noGrp="1"/>
          </p:cNvSpPr>
          <p:nvPr>
            <p:ph type="ftr" sz="quarter" idx="11"/>
          </p:nvPr>
        </p:nvSpPr>
        <p:spPr/>
        <p:txBody>
          <a:bodyPr/>
          <a:lstStyle/>
          <a:p>
            <a:r>
              <a:rPr lang="en-US"/>
              <a:t>GRO</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3381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3381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C651564-C75E-41E7-A848-80B47EE0AB7F}" type="datetime1">
              <a:rPr lang="en-US" smtClean="0"/>
              <a:t>11/2/2024</a:t>
            </a:fld>
            <a:endParaRPr lang="en-US"/>
          </a:p>
        </p:txBody>
      </p:sp>
      <p:sp>
        <p:nvSpPr>
          <p:cNvPr id="8" name="Footer Placeholder 7"/>
          <p:cNvSpPr>
            <a:spLocks noGrp="1"/>
          </p:cNvSpPr>
          <p:nvPr>
            <p:ph type="ftr" sz="quarter" idx="11"/>
          </p:nvPr>
        </p:nvSpPr>
        <p:spPr/>
        <p:txBody>
          <a:bodyPr/>
          <a:lstStyle/>
          <a:p>
            <a:r>
              <a:rPr lang="en-US"/>
              <a:t>GRO</a:t>
            </a:r>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79119A-D154-4D5F-8A2F-06EB6A5AB00F}" type="datetime1">
              <a:rPr lang="en-US" smtClean="0"/>
              <a:t>11/2/2024</a:t>
            </a:fld>
            <a:endParaRPr lang="en-US"/>
          </a:p>
        </p:txBody>
      </p:sp>
      <p:sp>
        <p:nvSpPr>
          <p:cNvPr id="4" name="Footer Placeholder 3"/>
          <p:cNvSpPr>
            <a:spLocks noGrp="1"/>
          </p:cNvSpPr>
          <p:nvPr>
            <p:ph type="ftr" sz="quarter" idx="11"/>
          </p:nvPr>
        </p:nvSpPr>
        <p:spPr/>
        <p:txBody>
          <a:bodyPr/>
          <a:lstStyle/>
          <a:p>
            <a:r>
              <a:rPr lang="en-US"/>
              <a:t>GRO</a:t>
            </a:r>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D89C2-A19E-4C3C-92AD-DE0DE101F9A3}" type="datetime1">
              <a:rPr lang="en-US" smtClean="0"/>
              <a:t>11/2/2024</a:t>
            </a:fld>
            <a:endParaRPr lang="en-US"/>
          </a:p>
        </p:txBody>
      </p:sp>
      <p:sp>
        <p:nvSpPr>
          <p:cNvPr id="3" name="Footer Placeholder 2"/>
          <p:cNvSpPr>
            <a:spLocks noGrp="1"/>
          </p:cNvSpPr>
          <p:nvPr>
            <p:ph type="ftr" sz="quarter" idx="11"/>
          </p:nvPr>
        </p:nvSpPr>
        <p:spPr/>
        <p:txBody>
          <a:bodyPr/>
          <a:lstStyle/>
          <a:p>
            <a:r>
              <a:rPr lang="en-US"/>
              <a:t>GRO</a:t>
            </a:r>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6DA87-128C-4298-8CF4-40A80CE32056}" type="datetime1">
              <a:rPr lang="en-US" smtClean="0"/>
              <a:t>11/2/2024</a:t>
            </a:fld>
            <a:endParaRPr lang="en-US"/>
          </a:p>
        </p:txBody>
      </p:sp>
      <p:sp>
        <p:nvSpPr>
          <p:cNvPr id="6" name="Footer Placeholder 5"/>
          <p:cNvSpPr>
            <a:spLocks noGrp="1"/>
          </p:cNvSpPr>
          <p:nvPr>
            <p:ph type="ftr" sz="quarter" idx="11"/>
          </p:nvPr>
        </p:nvSpPr>
        <p:spPr/>
        <p:txBody>
          <a:bodyPr/>
          <a:lstStyle/>
          <a:p>
            <a:r>
              <a:rPr lang="en-US"/>
              <a:t>GRO</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9278E74-05F5-41A7-BDA4-79BEF3A40E56}" type="datetime1">
              <a:rPr lang="en-US" smtClean="0"/>
              <a:t>11/2/2024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GRO</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FB4F9F07-57FC-4953-81BC-5D4CB629B529}"/>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81175"/>
            <a:ext cx="8246070" cy="1068935"/>
          </a:xfrm>
        </p:spPr>
        <p:txBody>
          <a:bodyPr>
            <a:normAutofit/>
          </a:bodyPr>
          <a:lstStyle/>
          <a:p>
            <a:pPr algn="ctr"/>
            <a:r>
              <a:rPr lang="en-US" b="1" dirty="0" smtClean="0"/>
              <a:t>MINI PROJECT</a:t>
            </a:r>
            <a:endParaRPr lang="en-US" dirty="0"/>
          </a:p>
        </p:txBody>
      </p:sp>
      <p:sp>
        <p:nvSpPr>
          <p:cNvPr id="3" name="Subtitle 2"/>
          <p:cNvSpPr>
            <a:spLocks noGrp="1"/>
          </p:cNvSpPr>
          <p:nvPr>
            <p:ph type="subTitle" idx="1"/>
          </p:nvPr>
        </p:nvSpPr>
        <p:spPr>
          <a:xfrm>
            <a:off x="372612" y="3335275"/>
            <a:ext cx="8246070" cy="1679755"/>
          </a:xfrm>
        </p:spPr>
        <p:txBody>
          <a:bodyPr>
            <a:normAutofit/>
          </a:bodyPr>
          <a:lstStyle/>
          <a:p>
            <a:pPr algn="l"/>
            <a:r>
              <a:rPr lang="en-US" sz="3200" dirty="0">
                <a:solidFill>
                  <a:schemeClr val="bg1"/>
                </a:solidFill>
                <a:latin typeface="Cooper Black" panose="0208090404030B020404" pitchFamily="18" charset="0"/>
              </a:rPr>
              <a:t>Comparing infrared and visible imagery on cloud type identification on 20</a:t>
            </a:r>
            <a:r>
              <a:rPr lang="en-US" sz="3200" baseline="30000" dirty="0">
                <a:solidFill>
                  <a:schemeClr val="bg1"/>
                </a:solidFill>
                <a:latin typeface="Cooper Black" panose="0208090404030B020404" pitchFamily="18" charset="0"/>
              </a:rPr>
              <a:t>th</a:t>
            </a:r>
            <a:r>
              <a:rPr lang="en-US" sz="3200" dirty="0">
                <a:solidFill>
                  <a:schemeClr val="bg1"/>
                </a:solidFill>
                <a:latin typeface="Cooper Black" panose="0208090404030B020404" pitchFamily="18" charset="0"/>
              </a:rPr>
              <a:t>  June, 2023 over Ghana</a:t>
            </a:r>
            <a:endParaRPr lang="x-none" sz="3200" dirty="0">
              <a:solidFill>
                <a:schemeClr val="bg1"/>
              </a:solidFill>
              <a:latin typeface="Cooper Black" panose="0208090404030B020404" pitchFamily="18" charset="0"/>
            </a:endParaRPr>
          </a:p>
          <a:p>
            <a:pPr algn="l"/>
            <a:endParaRPr lang="en-US" dirty="0"/>
          </a:p>
        </p:txBody>
      </p:sp>
      <p:sp>
        <p:nvSpPr>
          <p:cNvPr id="6" name="Slide Number Placeholder 5">
            <a:extLst>
              <a:ext uri="{FF2B5EF4-FFF2-40B4-BE49-F238E27FC236}">
                <a16:creationId xmlns:a16="http://schemas.microsoft.com/office/drawing/2014/main" xmlns="" id="{32BB64AE-0632-4733-A744-7959BDE4D291}"/>
              </a:ext>
            </a:extLst>
          </p:cNvPr>
          <p:cNvSpPr>
            <a:spLocks noGrp="1"/>
          </p:cNvSpPr>
          <p:nvPr>
            <p:ph type="sldNum" sz="quarter" idx="12"/>
          </p:nvPr>
        </p:nvSpPr>
        <p:spPr/>
        <p:txBody>
          <a:bodyPr/>
          <a:lstStyle/>
          <a:p>
            <a:fld id="{B82CCC60-E8CD-4174-8B1A-7DF615B22EEF}" type="slidenum">
              <a:rPr lang="en-US" smtClean="0"/>
              <a:pPr/>
              <a:t>1</a:t>
            </a:fld>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3005C3-7403-4FE8-B35A-BD05EEC22966}"/>
              </a:ext>
            </a:extLst>
          </p:cNvPr>
          <p:cNvSpPr>
            <a:spLocks noGrp="1"/>
          </p:cNvSpPr>
          <p:nvPr>
            <p:ph type="title"/>
          </p:nvPr>
        </p:nvSpPr>
        <p:spPr>
          <a:xfrm>
            <a:off x="381000" y="0"/>
            <a:ext cx="8229600" cy="686016"/>
          </a:xfrm>
        </p:spPr>
        <p:txBody>
          <a:bodyPr>
            <a:normAutofit/>
          </a:bodyPr>
          <a:lstStyle/>
          <a:p>
            <a:r>
              <a:rPr lang="en-US" sz="3200" dirty="0">
                <a:solidFill>
                  <a:schemeClr val="bg1"/>
                </a:solidFill>
              </a:rPr>
              <a:t>IMPACT OF CLOUD TYPE OVER STUDY AREA</a:t>
            </a:r>
          </a:p>
        </p:txBody>
      </p:sp>
      <p:pic>
        <p:nvPicPr>
          <p:cNvPr id="11" name="Content Placeholder 10">
            <a:extLst>
              <a:ext uri="{FF2B5EF4-FFF2-40B4-BE49-F238E27FC236}">
                <a16:creationId xmlns:a16="http://schemas.microsoft.com/office/drawing/2014/main" xmlns="" id="{6DE63044-B173-4906-BD09-3C6F88428C06}"/>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p:blipFill>
        <p:spPr>
          <a:xfrm>
            <a:off x="4331359" y="739775"/>
            <a:ext cx="4614864" cy="4275138"/>
          </a:xfrm>
        </p:spPr>
      </p:pic>
      <p:pic>
        <p:nvPicPr>
          <p:cNvPr id="9" name="Content Placeholder 13">
            <a:extLst>
              <a:ext uri="{FF2B5EF4-FFF2-40B4-BE49-F238E27FC236}">
                <a16:creationId xmlns:a16="http://schemas.microsoft.com/office/drawing/2014/main" xmlns="" id="{129ED417-225F-4DB1-B78C-51D94F3983D4}"/>
              </a:ext>
            </a:extLst>
          </p:cNvPr>
          <p:cNvPicPr>
            <a:picLocks noGrp="1" noChangeAspect="1"/>
          </p:cNvPicPr>
          <p:nvPr>
            <p:ph sz="half" idx="1"/>
          </p:nvPr>
        </p:nvPicPr>
        <p:blipFill>
          <a:blip r:embed="rId3"/>
          <a:stretch>
            <a:fillRect/>
          </a:stretch>
        </p:blipFill>
        <p:spPr>
          <a:xfrm>
            <a:off x="-9150" y="739290"/>
            <a:ext cx="4308045" cy="4275740"/>
          </a:xfrm>
        </p:spPr>
      </p:pic>
      <p:sp>
        <p:nvSpPr>
          <p:cNvPr id="4" name="TextBox 3">
            <a:extLst>
              <a:ext uri="{FF2B5EF4-FFF2-40B4-BE49-F238E27FC236}">
                <a16:creationId xmlns:a16="http://schemas.microsoft.com/office/drawing/2014/main" xmlns="" id="{76654CD7-72EC-4901-AFCE-D8ED364EFF75}"/>
              </a:ext>
            </a:extLst>
          </p:cNvPr>
          <p:cNvSpPr txBox="1"/>
          <p:nvPr/>
        </p:nvSpPr>
        <p:spPr>
          <a:xfrm>
            <a:off x="907080" y="1655520"/>
            <a:ext cx="1985165" cy="923330"/>
          </a:xfrm>
          <a:prstGeom prst="rect">
            <a:avLst/>
          </a:prstGeom>
          <a:noFill/>
        </p:spPr>
        <p:txBody>
          <a:bodyPr wrap="square" rtlCol="0">
            <a:spAutoFit/>
          </a:bodyPr>
          <a:lstStyle/>
          <a:p>
            <a:r>
              <a:rPr lang="en-US" dirty="0">
                <a:solidFill>
                  <a:srgbClr val="FFFF00"/>
                </a:solidFill>
              </a:rPr>
              <a:t>CUMULONIMBUS OR NIMBOSTRATUS</a:t>
            </a:r>
          </a:p>
        </p:txBody>
      </p:sp>
      <p:sp>
        <p:nvSpPr>
          <p:cNvPr id="5" name="TextBox 4">
            <a:extLst>
              <a:ext uri="{FF2B5EF4-FFF2-40B4-BE49-F238E27FC236}">
                <a16:creationId xmlns:a16="http://schemas.microsoft.com/office/drawing/2014/main" xmlns="" id="{7FE08BB2-A630-490C-BF98-4F2FD19E194C}"/>
              </a:ext>
            </a:extLst>
          </p:cNvPr>
          <p:cNvSpPr txBox="1"/>
          <p:nvPr/>
        </p:nvSpPr>
        <p:spPr>
          <a:xfrm>
            <a:off x="601670" y="3946095"/>
            <a:ext cx="2137870" cy="646331"/>
          </a:xfrm>
          <a:prstGeom prst="rect">
            <a:avLst/>
          </a:prstGeom>
          <a:noFill/>
        </p:spPr>
        <p:txBody>
          <a:bodyPr wrap="square" rtlCol="0">
            <a:spAutoFit/>
          </a:bodyPr>
          <a:lstStyle/>
          <a:p>
            <a:r>
              <a:rPr lang="en-US" dirty="0">
                <a:solidFill>
                  <a:srgbClr val="FFFF00"/>
                </a:solidFill>
              </a:rPr>
              <a:t>STRATUS OR STRATOCUMULUS</a:t>
            </a:r>
          </a:p>
        </p:txBody>
      </p:sp>
      <p:sp>
        <p:nvSpPr>
          <p:cNvPr id="6" name="TextBox 5">
            <a:extLst>
              <a:ext uri="{FF2B5EF4-FFF2-40B4-BE49-F238E27FC236}">
                <a16:creationId xmlns:a16="http://schemas.microsoft.com/office/drawing/2014/main" xmlns="" id="{4A2E9FB0-4AE1-4619-8EB6-7007F7A55030}"/>
              </a:ext>
            </a:extLst>
          </p:cNvPr>
          <p:cNvSpPr txBox="1"/>
          <p:nvPr/>
        </p:nvSpPr>
        <p:spPr>
          <a:xfrm>
            <a:off x="2128720" y="3029866"/>
            <a:ext cx="1197804" cy="369332"/>
          </a:xfrm>
          <a:prstGeom prst="rect">
            <a:avLst/>
          </a:prstGeom>
          <a:noFill/>
        </p:spPr>
        <p:txBody>
          <a:bodyPr wrap="square" rtlCol="0">
            <a:spAutoFit/>
          </a:bodyPr>
          <a:lstStyle/>
          <a:p>
            <a:r>
              <a:rPr lang="en-US" dirty="0">
                <a:solidFill>
                  <a:srgbClr val="FFFF00"/>
                </a:solidFill>
              </a:rPr>
              <a:t>CIRRUS</a:t>
            </a:r>
          </a:p>
        </p:txBody>
      </p:sp>
      <p:sp>
        <p:nvSpPr>
          <p:cNvPr id="7" name="Slide Number Placeholder 6">
            <a:extLst>
              <a:ext uri="{FF2B5EF4-FFF2-40B4-BE49-F238E27FC236}">
                <a16:creationId xmlns:a16="http://schemas.microsoft.com/office/drawing/2014/main" xmlns="" id="{441B1332-BD6A-4E33-AA75-7EE22ADF00E6}"/>
              </a:ext>
            </a:extLst>
          </p:cNvPr>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311511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2B99B1-85F3-4828-A6BC-CBC7531F9493}"/>
              </a:ext>
            </a:extLst>
          </p:cNvPr>
          <p:cNvSpPr>
            <a:spLocks noGrp="1"/>
          </p:cNvSpPr>
          <p:nvPr>
            <p:ph type="title"/>
          </p:nvPr>
        </p:nvSpPr>
        <p:spPr>
          <a:xfrm>
            <a:off x="457200" y="205979"/>
            <a:ext cx="8229600" cy="380606"/>
          </a:xfrm>
        </p:spPr>
        <p:txBody>
          <a:bodyPr>
            <a:normAutofit fontScale="90000"/>
          </a:bodyPr>
          <a:lstStyle/>
          <a:p>
            <a:r>
              <a:rPr lang="en-US" sz="2400" dirty="0">
                <a:solidFill>
                  <a:schemeClr val="bg1"/>
                </a:solidFill>
              </a:rPr>
              <a:t>IMPACT OF CLOUD TYPE OVER STUDY AREA</a:t>
            </a:r>
            <a:endParaRPr lang="en-US" sz="2400" dirty="0"/>
          </a:p>
        </p:txBody>
      </p:sp>
      <p:pic>
        <p:nvPicPr>
          <p:cNvPr id="7" name="Content Placeholder 6">
            <a:extLst>
              <a:ext uri="{FF2B5EF4-FFF2-40B4-BE49-F238E27FC236}">
                <a16:creationId xmlns:a16="http://schemas.microsoft.com/office/drawing/2014/main" xmlns="" id="{9CF6F582-D474-4B24-8C07-3C67B330177F}"/>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185625" y="586584"/>
            <a:ext cx="4814819" cy="4556915"/>
          </a:xfrm>
        </p:spPr>
      </p:pic>
      <p:sp>
        <p:nvSpPr>
          <p:cNvPr id="5" name="Slide Number Placeholder 4">
            <a:extLst>
              <a:ext uri="{FF2B5EF4-FFF2-40B4-BE49-F238E27FC236}">
                <a16:creationId xmlns:a16="http://schemas.microsoft.com/office/drawing/2014/main" xmlns="" id="{FFF75347-0B2F-4A4C-B968-81E8D7971B07}"/>
              </a:ext>
            </a:extLst>
          </p:cNvPr>
          <p:cNvSpPr>
            <a:spLocks noGrp="1"/>
          </p:cNvSpPr>
          <p:nvPr>
            <p:ph type="sldNum" sz="quarter" idx="12"/>
          </p:nvPr>
        </p:nvSpPr>
        <p:spPr/>
        <p:txBody>
          <a:bodyPr/>
          <a:lstStyle/>
          <a:p>
            <a:fld id="{B82CCC60-E8CD-4174-8B1A-7DF615B22EEF}" type="slidenum">
              <a:rPr lang="en-US" smtClean="0"/>
              <a:pPr/>
              <a:t>11</a:t>
            </a:fld>
            <a:endParaRPr lang="en-US"/>
          </a:p>
        </p:txBody>
      </p:sp>
      <p:pic>
        <p:nvPicPr>
          <p:cNvPr id="11" name="Content Placeholder 10">
            <a:extLst>
              <a:ext uri="{FF2B5EF4-FFF2-40B4-BE49-F238E27FC236}">
                <a16:creationId xmlns:a16="http://schemas.microsoft.com/office/drawing/2014/main" xmlns="" id="{15B84935-30B9-4512-BB1D-784B57FCD1BD}"/>
              </a:ext>
            </a:extLst>
          </p:cNvPr>
          <p:cNvPicPr>
            <a:picLocks noGrp="1" noChangeAspect="1"/>
          </p:cNvPicPr>
          <p:nvPr>
            <p:ph sz="half" idx="1"/>
          </p:nvPr>
        </p:nvPicPr>
        <p:blipFill>
          <a:blip r:embed="rId3"/>
          <a:stretch>
            <a:fillRect/>
          </a:stretch>
        </p:blipFill>
        <p:spPr>
          <a:xfrm>
            <a:off x="143557" y="586585"/>
            <a:ext cx="4042068" cy="4581149"/>
          </a:xfrm>
          <a:prstGeom prst="rect">
            <a:avLst/>
          </a:prstGeom>
        </p:spPr>
      </p:pic>
      <p:sp>
        <p:nvSpPr>
          <p:cNvPr id="13" name="TextBox 12">
            <a:extLst>
              <a:ext uri="{FF2B5EF4-FFF2-40B4-BE49-F238E27FC236}">
                <a16:creationId xmlns:a16="http://schemas.microsoft.com/office/drawing/2014/main" xmlns="" id="{2DD23394-43F0-42D2-8204-315E20D9761A}"/>
              </a:ext>
            </a:extLst>
          </p:cNvPr>
          <p:cNvSpPr txBox="1"/>
          <p:nvPr/>
        </p:nvSpPr>
        <p:spPr>
          <a:xfrm>
            <a:off x="907080" y="1655520"/>
            <a:ext cx="1832460" cy="1200329"/>
          </a:xfrm>
          <a:prstGeom prst="rect">
            <a:avLst/>
          </a:prstGeom>
          <a:noFill/>
        </p:spPr>
        <p:txBody>
          <a:bodyPr wrap="square" rtlCol="0">
            <a:spAutoFit/>
          </a:bodyPr>
          <a:lstStyle/>
          <a:p>
            <a:r>
              <a:rPr lang="en-US" dirty="0">
                <a:solidFill>
                  <a:srgbClr val="FFFF00"/>
                </a:solidFill>
              </a:rPr>
              <a:t>CUMULONIMBUS OR NIMBOSTRATUS</a:t>
            </a:r>
          </a:p>
          <a:p>
            <a:endParaRPr lang="en-US" dirty="0"/>
          </a:p>
        </p:txBody>
      </p:sp>
      <p:sp>
        <p:nvSpPr>
          <p:cNvPr id="14" name="TextBox 13">
            <a:extLst>
              <a:ext uri="{FF2B5EF4-FFF2-40B4-BE49-F238E27FC236}">
                <a16:creationId xmlns:a16="http://schemas.microsoft.com/office/drawing/2014/main" xmlns="" id="{18636781-92E9-4888-A1F3-12B4CA906229}"/>
              </a:ext>
            </a:extLst>
          </p:cNvPr>
          <p:cNvSpPr txBox="1"/>
          <p:nvPr/>
        </p:nvSpPr>
        <p:spPr>
          <a:xfrm>
            <a:off x="2128720" y="3182570"/>
            <a:ext cx="1068935" cy="646331"/>
          </a:xfrm>
          <a:prstGeom prst="rect">
            <a:avLst/>
          </a:prstGeom>
          <a:noFill/>
        </p:spPr>
        <p:txBody>
          <a:bodyPr wrap="square" rtlCol="0">
            <a:spAutoFit/>
          </a:bodyPr>
          <a:lstStyle/>
          <a:p>
            <a:r>
              <a:rPr lang="en-US" dirty="0">
                <a:solidFill>
                  <a:srgbClr val="FFFF00"/>
                </a:solidFill>
              </a:rPr>
              <a:t>CIRRUS</a:t>
            </a:r>
          </a:p>
          <a:p>
            <a:endParaRPr lang="en-US" dirty="0"/>
          </a:p>
        </p:txBody>
      </p:sp>
      <p:sp>
        <p:nvSpPr>
          <p:cNvPr id="15" name="TextBox 14">
            <a:extLst>
              <a:ext uri="{FF2B5EF4-FFF2-40B4-BE49-F238E27FC236}">
                <a16:creationId xmlns:a16="http://schemas.microsoft.com/office/drawing/2014/main" xmlns="" id="{CAF50DBB-A311-4E2A-8DAE-5868366787E7}"/>
              </a:ext>
            </a:extLst>
          </p:cNvPr>
          <p:cNvSpPr txBox="1"/>
          <p:nvPr/>
        </p:nvSpPr>
        <p:spPr>
          <a:xfrm>
            <a:off x="754375" y="4098800"/>
            <a:ext cx="1679755" cy="1200329"/>
          </a:xfrm>
          <a:prstGeom prst="rect">
            <a:avLst/>
          </a:prstGeom>
          <a:noFill/>
        </p:spPr>
        <p:txBody>
          <a:bodyPr wrap="square" rtlCol="0">
            <a:spAutoFit/>
          </a:bodyPr>
          <a:lstStyle/>
          <a:p>
            <a:r>
              <a:rPr lang="en-US" dirty="0">
                <a:solidFill>
                  <a:srgbClr val="FFFF00"/>
                </a:solidFill>
              </a:rPr>
              <a:t>STRATUS OR STRATOCUMULUS</a:t>
            </a:r>
          </a:p>
          <a:p>
            <a:endParaRPr lang="en-US" dirty="0"/>
          </a:p>
        </p:txBody>
      </p:sp>
    </p:spTree>
    <p:extLst>
      <p:ext uri="{BB962C8B-B14F-4D97-AF65-F5344CB8AC3E}">
        <p14:creationId xmlns:p14="http://schemas.microsoft.com/office/powerpoint/2010/main" val="383756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8D964F-1980-4F1B-8129-4A9E59F70F14}"/>
              </a:ext>
            </a:extLst>
          </p:cNvPr>
          <p:cNvSpPr>
            <a:spLocks noGrp="1"/>
          </p:cNvSpPr>
          <p:nvPr>
            <p:ph type="title"/>
          </p:nvPr>
        </p:nvSpPr>
        <p:spPr/>
        <p:txBody>
          <a:bodyPr>
            <a:normAutofit fontScale="90000"/>
          </a:bodyPr>
          <a:lstStyle/>
          <a:p>
            <a:pPr algn="ctr"/>
            <a:r>
              <a:rPr lang="en-US" dirty="0">
                <a:solidFill>
                  <a:schemeClr val="bg1"/>
                </a:solidFill>
                <a:latin typeface="Times New Roman" panose="02020603050405020304" pitchFamily="18" charset="0"/>
                <a:cs typeface="Times New Roman" panose="02020603050405020304" pitchFamily="18" charset="0"/>
              </a:rPr>
              <a:t>CONCLUSION</a:t>
            </a:r>
            <a:endParaRPr lang="x-none"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EB9997E-2FFE-41BB-9A70-00E8D87AB671}"/>
              </a:ext>
            </a:extLst>
          </p:cNvPr>
          <p:cNvSpPr>
            <a:spLocks noGrp="1"/>
          </p:cNvSpPr>
          <p:nvPr>
            <p:ph idx="1"/>
          </p:nvPr>
        </p:nvSpPr>
        <p:spPr>
          <a:xfrm>
            <a:off x="2434130" y="1044700"/>
            <a:ext cx="6260905" cy="3817625"/>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This work compared infrared and visible imagery for cloud type identification over Ghana on June 20th, 2023. Both types of imagery provide different information on cloud properties, with infrared being better at detecting high clouds and visible being better at detecting low clouds. Combining both types of imagery can provide a more complete picture of cloud cover and aid in weather prediction.</a:t>
            </a:r>
            <a:endParaRPr lang="x-none"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98BB88E7-D369-42C6-8C26-115DB38FA238}"/>
              </a:ext>
            </a:extLst>
          </p:cNvPr>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119516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246071" cy="763525"/>
          </a:xfrm>
        </p:spPr>
        <p:txBody>
          <a:bodyPr>
            <a:normAutofit/>
          </a:bodyPr>
          <a:lstStyle/>
          <a:p>
            <a:r>
              <a:rPr lang="en-US" dirty="0">
                <a:latin typeface="Times New Roman" panose="02020603050405020304" pitchFamily="18" charset="0"/>
                <a:cs typeface="Times New Roman" panose="02020603050405020304" pitchFamily="18" charset="0"/>
              </a:rPr>
              <a:t>OUTLINE OF PRESENTATION</a:t>
            </a:r>
          </a:p>
        </p:txBody>
      </p:sp>
      <p:sp>
        <p:nvSpPr>
          <p:cNvPr id="3" name="Content Placeholder 2"/>
          <p:cNvSpPr>
            <a:spLocks noGrp="1"/>
          </p:cNvSpPr>
          <p:nvPr>
            <p:ph idx="1"/>
          </p:nvPr>
        </p:nvSpPr>
        <p:spPr>
          <a:xfrm>
            <a:off x="448965" y="1502815"/>
            <a:ext cx="8246071" cy="3206805"/>
          </a:xfrm>
        </p:spPr>
        <p:txBody>
          <a:bodyPr>
            <a:normAutofit fontScale="77500" lnSpcReduction="20000"/>
          </a:bodyPr>
          <a:lstStyle/>
          <a:p>
            <a:r>
              <a:rPr lang="en-US" sz="2800" dirty="0">
                <a:latin typeface="Times New Roman" panose="02020603050405020304" pitchFamily="18" charset="0"/>
                <a:cs typeface="Times New Roman" panose="02020603050405020304" pitchFamily="18" charset="0"/>
              </a:rPr>
              <a:t>Introduction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Methodology and data sources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Results and discussion</a:t>
            </a:r>
          </a:p>
          <a:p>
            <a:pPr marL="0" indent="0">
              <a:buNone/>
            </a:pP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Impacts of cloud type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Conclusion</a:t>
            </a:r>
          </a:p>
          <a:p>
            <a:endParaRPr lang="en-US" dirty="0"/>
          </a:p>
          <a:p>
            <a:endParaRPr lang="en-US" dirty="0"/>
          </a:p>
        </p:txBody>
      </p:sp>
      <p:sp>
        <p:nvSpPr>
          <p:cNvPr id="5" name="Slide Number Placeholder 4">
            <a:extLst>
              <a:ext uri="{FF2B5EF4-FFF2-40B4-BE49-F238E27FC236}">
                <a16:creationId xmlns:a16="http://schemas.microsoft.com/office/drawing/2014/main" xmlns="" id="{51E50CAD-D6DC-4588-900D-43AC7327C1E4}"/>
              </a:ext>
            </a:extLst>
          </p:cNvPr>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6590" y="128471"/>
            <a:ext cx="6260907" cy="610820"/>
          </a:xfrm>
        </p:spPr>
        <p:txBody>
          <a:bodyPr>
            <a:normAutofit fontScale="90000"/>
          </a:bodyPr>
          <a:lstStyle/>
          <a:p>
            <a:pPr algn="l"/>
            <a:r>
              <a:rPr lang="en-US" dirty="0">
                <a:solidFill>
                  <a:schemeClr val="bg1"/>
                </a:solidFill>
              </a:rPr>
              <a:t>INTRODUCTION</a:t>
            </a:r>
          </a:p>
        </p:txBody>
      </p:sp>
      <p:sp>
        <p:nvSpPr>
          <p:cNvPr id="5" name="Content Placeholder 4"/>
          <p:cNvSpPr>
            <a:spLocks noGrp="1"/>
          </p:cNvSpPr>
          <p:nvPr>
            <p:ph idx="1"/>
          </p:nvPr>
        </p:nvSpPr>
        <p:spPr>
          <a:xfrm>
            <a:off x="2281425" y="433881"/>
            <a:ext cx="6566318" cy="5650084"/>
          </a:xfrm>
        </p:spPr>
        <p:txBody>
          <a:bodyPr>
            <a:noAutofit/>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Cloud identification is an essential task in meteorology and atmospheric science, with a long history of research and development. According to the World Meteorological Organization (WMO), clouds are classified into ten basic types based on their altitude, shape, and composition. The classification includes high clouds, middle clouds, and low clouds, as well as clouds with significant vertical development, such as cumulonimbus clouds that produce thunderstorms.  </a:t>
            </a:r>
          </a:p>
          <a:p>
            <a:pPr marL="0" indent="0" algn="just">
              <a:buNone/>
            </a:pPr>
            <a:endParaRPr lang="en-US" sz="29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6968C356-EE7D-4525-901F-E328D2B4E37B}"/>
              </a:ext>
            </a:extLst>
          </p:cNvPr>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05C97-AB23-4F84-97A4-EEF619B45A26}"/>
              </a:ext>
            </a:extLst>
          </p:cNvPr>
          <p:cNvSpPr>
            <a:spLocks noGrp="1"/>
          </p:cNvSpPr>
          <p:nvPr>
            <p:ph type="title"/>
          </p:nvPr>
        </p:nvSpPr>
        <p:spPr>
          <a:xfrm>
            <a:off x="448966" y="281175"/>
            <a:ext cx="8246070" cy="763525"/>
          </a:xfrm>
        </p:spPr>
        <p:txBody>
          <a:bodyPr>
            <a:normAutofit fontScale="90000"/>
          </a:bodyPr>
          <a:lstStyle/>
          <a:p>
            <a:r>
              <a:rPr lang="en-US" sz="4000" dirty="0"/>
              <a:t>METHODOLOGY AND DATA SOURCES</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x-none" dirty="0"/>
          </a:p>
        </p:txBody>
      </p:sp>
      <p:sp>
        <p:nvSpPr>
          <p:cNvPr id="3" name="Content Placeholder 2">
            <a:extLst>
              <a:ext uri="{FF2B5EF4-FFF2-40B4-BE49-F238E27FC236}">
                <a16:creationId xmlns:a16="http://schemas.microsoft.com/office/drawing/2014/main" xmlns="" id="{F993C1B8-F506-4CE1-9829-E6E4B7FB4FC0}"/>
              </a:ext>
            </a:extLst>
          </p:cNvPr>
          <p:cNvSpPr>
            <a:spLocks noGrp="1"/>
          </p:cNvSpPr>
          <p:nvPr>
            <p:ph idx="1"/>
          </p:nvPr>
        </p:nvSpPr>
        <p:spPr>
          <a:xfrm>
            <a:off x="448966" y="1197405"/>
            <a:ext cx="8246070" cy="3817625"/>
          </a:xfrm>
        </p:spPr>
        <p:txBody>
          <a:bodyPr>
            <a:normAutofit fontScale="92500" lnSpcReduction="10000"/>
          </a:bodyPr>
          <a:lstStyle/>
          <a:p>
            <a:r>
              <a:rPr lang="en-US" dirty="0" err="1"/>
              <a:t>Eumetsatview</a:t>
            </a:r>
            <a:r>
              <a:rPr lang="en-US" dirty="0"/>
              <a:t> website was accessed and satellite imageries in the visible and infrared channels were selected and real imageries of 1200UTC and 0600UTC were downloaded for both channels.</a:t>
            </a:r>
          </a:p>
          <a:p>
            <a:r>
              <a:rPr lang="en-US" dirty="0"/>
              <a:t>Using the images, cloud types were then identified in both channels and were used for analysis</a:t>
            </a:r>
          </a:p>
          <a:p>
            <a:r>
              <a:rPr lang="en-US" dirty="0"/>
              <a:t>Temperature and boundary layer height data were downloaded from ERA5 and a python script was used to develop spatial plots to show the impacts of the cloud types over the study area.</a:t>
            </a:r>
          </a:p>
          <a:p>
            <a:endParaRPr lang="x-none" dirty="0"/>
          </a:p>
        </p:txBody>
      </p:sp>
      <p:sp>
        <p:nvSpPr>
          <p:cNvPr id="5" name="Slide Number Placeholder 4">
            <a:extLst>
              <a:ext uri="{FF2B5EF4-FFF2-40B4-BE49-F238E27FC236}">
                <a16:creationId xmlns:a16="http://schemas.microsoft.com/office/drawing/2014/main" xmlns="" id="{C9D95DBA-FB55-4F93-85CD-5E6C08CA1955}"/>
              </a:ext>
            </a:extLst>
          </p:cNvPr>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2074315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F12206-A1CA-4523-B726-64270274B8AE}"/>
              </a:ext>
            </a:extLst>
          </p:cNvPr>
          <p:cNvSpPr>
            <a:spLocks noGrp="1"/>
          </p:cNvSpPr>
          <p:nvPr>
            <p:ph type="title"/>
          </p:nvPr>
        </p:nvSpPr>
        <p:spPr/>
        <p:txBody>
          <a:bodyPr/>
          <a:lstStyle/>
          <a:p>
            <a:r>
              <a:rPr lang="en-US" dirty="0"/>
              <a:t>RESULTS AND DISCUSSION</a:t>
            </a:r>
          </a:p>
        </p:txBody>
      </p:sp>
      <p:sp>
        <p:nvSpPr>
          <p:cNvPr id="3" name="Text Placeholder 2">
            <a:extLst>
              <a:ext uri="{FF2B5EF4-FFF2-40B4-BE49-F238E27FC236}">
                <a16:creationId xmlns:a16="http://schemas.microsoft.com/office/drawing/2014/main" xmlns="" id="{1203F475-91A8-4FAC-8DC9-ADACEE56432C}"/>
              </a:ext>
            </a:extLst>
          </p:cNvPr>
          <p:cNvSpPr>
            <a:spLocks noGrp="1"/>
          </p:cNvSpPr>
          <p:nvPr>
            <p:ph type="body" idx="1"/>
          </p:nvPr>
        </p:nvSpPr>
        <p:spPr>
          <a:xfrm>
            <a:off x="124726" y="959197"/>
            <a:ext cx="3354245" cy="519851"/>
          </a:xfrm>
        </p:spPr>
        <p:txBody>
          <a:bodyPr>
            <a:normAutofit fontScale="77500" lnSpcReduction="20000"/>
          </a:bodyPr>
          <a:lstStyle/>
          <a:p>
            <a:r>
              <a:rPr lang="en-US" dirty="0"/>
              <a:t>VISIBLE IMAGERY AT 1200 UTC</a:t>
            </a:r>
          </a:p>
        </p:txBody>
      </p:sp>
      <p:pic>
        <p:nvPicPr>
          <p:cNvPr id="14" name="Content Placeholder 13">
            <a:extLst>
              <a:ext uri="{FF2B5EF4-FFF2-40B4-BE49-F238E27FC236}">
                <a16:creationId xmlns:a16="http://schemas.microsoft.com/office/drawing/2014/main" xmlns="" id="{D7E55619-E36E-450C-B4A2-D341BF81D6E7}"/>
              </a:ext>
            </a:extLst>
          </p:cNvPr>
          <p:cNvPicPr>
            <a:picLocks noGrp="1" noChangeAspect="1"/>
          </p:cNvPicPr>
          <p:nvPr>
            <p:ph sz="half" idx="2"/>
          </p:nvPr>
        </p:nvPicPr>
        <p:blipFill>
          <a:blip r:embed="rId2"/>
          <a:stretch>
            <a:fillRect/>
          </a:stretch>
        </p:blipFill>
        <p:spPr>
          <a:xfrm>
            <a:off x="0" y="1479049"/>
            <a:ext cx="4235598" cy="3632938"/>
          </a:xfrm>
        </p:spPr>
      </p:pic>
      <p:sp>
        <p:nvSpPr>
          <p:cNvPr id="5" name="Text Placeholder 4">
            <a:extLst>
              <a:ext uri="{FF2B5EF4-FFF2-40B4-BE49-F238E27FC236}">
                <a16:creationId xmlns:a16="http://schemas.microsoft.com/office/drawing/2014/main" xmlns="" id="{7A1FF308-3579-44B6-B9FC-9814F84F4606}"/>
              </a:ext>
            </a:extLst>
          </p:cNvPr>
          <p:cNvSpPr>
            <a:spLocks noGrp="1"/>
          </p:cNvSpPr>
          <p:nvPr>
            <p:ph type="body" sz="quarter" idx="3"/>
          </p:nvPr>
        </p:nvSpPr>
        <p:spPr>
          <a:xfrm>
            <a:off x="4441519" y="891995"/>
            <a:ext cx="3355521" cy="519057"/>
          </a:xfrm>
        </p:spPr>
        <p:txBody>
          <a:bodyPr>
            <a:normAutofit fontScale="70000" lnSpcReduction="20000"/>
          </a:bodyPr>
          <a:lstStyle/>
          <a:p>
            <a:r>
              <a:rPr lang="en-US" dirty="0"/>
              <a:t>INFRARED IMAGERY AT 1200 UTC</a:t>
            </a:r>
          </a:p>
        </p:txBody>
      </p:sp>
      <p:pic>
        <p:nvPicPr>
          <p:cNvPr id="10" name="Content Placeholder 9">
            <a:extLst>
              <a:ext uri="{FF2B5EF4-FFF2-40B4-BE49-F238E27FC236}">
                <a16:creationId xmlns:a16="http://schemas.microsoft.com/office/drawing/2014/main" xmlns="" id="{C6C026AD-2AB2-48BF-8B96-27AFF66AAC9C}"/>
              </a:ext>
            </a:extLst>
          </p:cNvPr>
          <p:cNvPicPr>
            <a:picLocks noGrp="1" noChangeAspect="1"/>
          </p:cNvPicPr>
          <p:nvPr>
            <p:ph sz="quarter" idx="4"/>
          </p:nvPr>
        </p:nvPicPr>
        <p:blipFill>
          <a:blip r:embed="rId3"/>
          <a:stretch>
            <a:fillRect/>
          </a:stretch>
        </p:blipFill>
        <p:spPr>
          <a:xfrm>
            <a:off x="4266590" y="1479049"/>
            <a:ext cx="4123035" cy="3732004"/>
          </a:xfrm>
        </p:spPr>
      </p:pic>
      <p:sp>
        <p:nvSpPr>
          <p:cNvPr id="23" name="TextBox 22">
            <a:extLst>
              <a:ext uri="{FF2B5EF4-FFF2-40B4-BE49-F238E27FC236}">
                <a16:creationId xmlns:a16="http://schemas.microsoft.com/office/drawing/2014/main" xmlns="" id="{6BE0162E-1FDA-4234-8F55-8AA39FC0BEC1}"/>
              </a:ext>
            </a:extLst>
          </p:cNvPr>
          <p:cNvSpPr txBox="1"/>
          <p:nvPr/>
        </p:nvSpPr>
        <p:spPr>
          <a:xfrm>
            <a:off x="915842" y="2338790"/>
            <a:ext cx="447575" cy="715581"/>
          </a:xfrm>
          <a:prstGeom prst="rect">
            <a:avLst/>
          </a:prstGeom>
          <a:noFill/>
        </p:spPr>
        <p:txBody>
          <a:bodyPr wrap="square" rtlCol="0">
            <a:spAutoFit/>
          </a:bodyPr>
          <a:lstStyle/>
          <a:p>
            <a:r>
              <a:rPr lang="en-US" sz="4050" dirty="0">
                <a:solidFill>
                  <a:srgbClr val="FF0000"/>
                </a:solidFill>
              </a:rPr>
              <a:t>A</a:t>
            </a:r>
          </a:p>
        </p:txBody>
      </p:sp>
      <p:sp>
        <p:nvSpPr>
          <p:cNvPr id="24" name="TextBox 23">
            <a:extLst>
              <a:ext uri="{FF2B5EF4-FFF2-40B4-BE49-F238E27FC236}">
                <a16:creationId xmlns:a16="http://schemas.microsoft.com/office/drawing/2014/main" xmlns="" id="{3783FD9A-191A-47B2-AA17-889457062379}"/>
              </a:ext>
            </a:extLst>
          </p:cNvPr>
          <p:cNvSpPr txBox="1"/>
          <p:nvPr/>
        </p:nvSpPr>
        <p:spPr>
          <a:xfrm>
            <a:off x="5151440" y="2329147"/>
            <a:ext cx="822960" cy="854080"/>
          </a:xfrm>
          <a:prstGeom prst="rect">
            <a:avLst/>
          </a:prstGeom>
          <a:noFill/>
        </p:spPr>
        <p:txBody>
          <a:bodyPr wrap="square" rtlCol="0">
            <a:spAutoFit/>
          </a:bodyPr>
          <a:lstStyle/>
          <a:p>
            <a:r>
              <a:rPr lang="en-US" sz="3600" dirty="0">
                <a:solidFill>
                  <a:srgbClr val="FF0000"/>
                </a:solidFill>
              </a:rPr>
              <a:t>A</a:t>
            </a:r>
          </a:p>
          <a:p>
            <a:endParaRPr lang="en-US" sz="1350" dirty="0"/>
          </a:p>
        </p:txBody>
      </p:sp>
      <p:sp>
        <p:nvSpPr>
          <p:cNvPr id="25" name="TextBox 24">
            <a:extLst>
              <a:ext uri="{FF2B5EF4-FFF2-40B4-BE49-F238E27FC236}">
                <a16:creationId xmlns:a16="http://schemas.microsoft.com/office/drawing/2014/main" xmlns="" id="{20BA9FD0-C7CB-47C5-A5F7-28BE3F95A369}"/>
              </a:ext>
            </a:extLst>
          </p:cNvPr>
          <p:cNvSpPr txBox="1"/>
          <p:nvPr/>
        </p:nvSpPr>
        <p:spPr>
          <a:xfrm>
            <a:off x="6669728" y="3348852"/>
            <a:ext cx="743552" cy="646331"/>
          </a:xfrm>
          <a:prstGeom prst="rect">
            <a:avLst/>
          </a:prstGeom>
          <a:noFill/>
        </p:spPr>
        <p:txBody>
          <a:bodyPr wrap="square" rtlCol="0">
            <a:spAutoFit/>
          </a:bodyPr>
          <a:lstStyle/>
          <a:p>
            <a:r>
              <a:rPr lang="en-US" sz="3600" dirty="0">
                <a:solidFill>
                  <a:srgbClr val="FFFF00"/>
                </a:solidFill>
              </a:rPr>
              <a:t>B</a:t>
            </a:r>
          </a:p>
        </p:txBody>
      </p:sp>
      <p:sp>
        <p:nvSpPr>
          <p:cNvPr id="26" name="TextBox 25">
            <a:extLst>
              <a:ext uri="{FF2B5EF4-FFF2-40B4-BE49-F238E27FC236}">
                <a16:creationId xmlns:a16="http://schemas.microsoft.com/office/drawing/2014/main" xmlns="" id="{547E3D78-D33A-4A1D-ADA5-4C5211598F85}"/>
              </a:ext>
            </a:extLst>
          </p:cNvPr>
          <p:cNvSpPr txBox="1"/>
          <p:nvPr/>
        </p:nvSpPr>
        <p:spPr>
          <a:xfrm>
            <a:off x="2434130" y="3270024"/>
            <a:ext cx="781573" cy="646331"/>
          </a:xfrm>
          <a:prstGeom prst="rect">
            <a:avLst/>
          </a:prstGeom>
          <a:noFill/>
        </p:spPr>
        <p:txBody>
          <a:bodyPr wrap="square" rtlCol="0">
            <a:spAutoFit/>
          </a:bodyPr>
          <a:lstStyle/>
          <a:p>
            <a:r>
              <a:rPr lang="en-US" sz="3600" dirty="0">
                <a:solidFill>
                  <a:srgbClr val="FFFF00"/>
                </a:solidFill>
              </a:rPr>
              <a:t>B</a:t>
            </a:r>
          </a:p>
        </p:txBody>
      </p:sp>
      <p:sp>
        <p:nvSpPr>
          <p:cNvPr id="27" name="TextBox 26">
            <a:extLst>
              <a:ext uri="{FF2B5EF4-FFF2-40B4-BE49-F238E27FC236}">
                <a16:creationId xmlns:a16="http://schemas.microsoft.com/office/drawing/2014/main" xmlns="" id="{31955FB1-9B2F-4EBE-B7FC-697E0ECB57B4}"/>
              </a:ext>
            </a:extLst>
          </p:cNvPr>
          <p:cNvSpPr txBox="1"/>
          <p:nvPr/>
        </p:nvSpPr>
        <p:spPr>
          <a:xfrm>
            <a:off x="924986" y="4290038"/>
            <a:ext cx="876863" cy="600164"/>
          </a:xfrm>
          <a:prstGeom prst="rect">
            <a:avLst/>
          </a:prstGeom>
          <a:noFill/>
        </p:spPr>
        <p:txBody>
          <a:bodyPr wrap="square" rtlCol="0">
            <a:spAutoFit/>
          </a:bodyPr>
          <a:lstStyle/>
          <a:p>
            <a:r>
              <a:rPr lang="en-US" sz="3300" dirty="0">
                <a:solidFill>
                  <a:srgbClr val="00B0F0"/>
                </a:solidFill>
              </a:rPr>
              <a:t>C</a:t>
            </a:r>
          </a:p>
        </p:txBody>
      </p:sp>
      <p:sp>
        <p:nvSpPr>
          <p:cNvPr id="28" name="TextBox 27">
            <a:extLst>
              <a:ext uri="{FF2B5EF4-FFF2-40B4-BE49-F238E27FC236}">
                <a16:creationId xmlns:a16="http://schemas.microsoft.com/office/drawing/2014/main" xmlns="" id="{467EF0C3-4AF7-4D48-AF75-1589EE583B72}"/>
              </a:ext>
            </a:extLst>
          </p:cNvPr>
          <p:cNvSpPr txBox="1"/>
          <p:nvPr/>
        </p:nvSpPr>
        <p:spPr>
          <a:xfrm>
            <a:off x="5029682" y="4045149"/>
            <a:ext cx="822960" cy="600164"/>
          </a:xfrm>
          <a:prstGeom prst="rect">
            <a:avLst/>
          </a:prstGeom>
          <a:noFill/>
        </p:spPr>
        <p:txBody>
          <a:bodyPr wrap="square" rtlCol="0">
            <a:spAutoFit/>
          </a:bodyPr>
          <a:lstStyle/>
          <a:p>
            <a:r>
              <a:rPr lang="en-US" sz="3300" dirty="0">
                <a:solidFill>
                  <a:srgbClr val="00B0F0"/>
                </a:solidFill>
              </a:rPr>
              <a:t>C</a:t>
            </a:r>
          </a:p>
        </p:txBody>
      </p:sp>
      <p:sp>
        <p:nvSpPr>
          <p:cNvPr id="6" name="Slide Number Placeholder 5">
            <a:extLst>
              <a:ext uri="{FF2B5EF4-FFF2-40B4-BE49-F238E27FC236}">
                <a16:creationId xmlns:a16="http://schemas.microsoft.com/office/drawing/2014/main" xmlns="" id="{12166D90-FAF6-47BA-916C-351C74350D8E}"/>
              </a:ext>
            </a:extLst>
          </p:cNvPr>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95575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60871E-ADD0-45FD-8CA3-7E3F043AB5CF}"/>
              </a:ext>
            </a:extLst>
          </p:cNvPr>
          <p:cNvSpPr>
            <a:spLocks noGrp="1"/>
          </p:cNvSpPr>
          <p:nvPr>
            <p:ph type="title"/>
          </p:nvPr>
        </p:nvSpPr>
        <p:spPr/>
        <p:txBody>
          <a:bodyPr>
            <a:normAutofit/>
          </a:bodyPr>
          <a:lstStyle/>
          <a:p>
            <a:r>
              <a:rPr lang="en-US" dirty="0">
                <a:solidFill>
                  <a:schemeClr val="bg1"/>
                </a:solidFill>
              </a:rPr>
              <a:t>CLOUD TYPE IDENTIFICATION</a:t>
            </a:r>
          </a:p>
        </p:txBody>
      </p:sp>
      <p:sp>
        <p:nvSpPr>
          <p:cNvPr id="3" name="Content Placeholder 2">
            <a:extLst>
              <a:ext uri="{FF2B5EF4-FFF2-40B4-BE49-F238E27FC236}">
                <a16:creationId xmlns:a16="http://schemas.microsoft.com/office/drawing/2014/main" xmlns="" id="{9F53A943-33A6-47C0-9B0B-9849D03AA162}"/>
              </a:ext>
            </a:extLst>
          </p:cNvPr>
          <p:cNvSpPr>
            <a:spLocks noGrp="1"/>
          </p:cNvSpPr>
          <p:nvPr>
            <p:ph idx="1"/>
          </p:nvPr>
        </p:nvSpPr>
        <p:spPr>
          <a:xfrm>
            <a:off x="448966" y="1197405"/>
            <a:ext cx="8246070" cy="3946095"/>
          </a:xfrm>
        </p:spPr>
        <p:txBody>
          <a:bodyPr>
            <a:normAutofit fontScale="32500" lnSpcReduction="20000"/>
          </a:bodyPr>
          <a:lstStyle/>
          <a:p>
            <a:pPr>
              <a:lnSpc>
                <a:spcPct val="120000"/>
              </a:lnSpc>
            </a:pPr>
            <a:r>
              <a:rPr lang="en-US" sz="5800" dirty="0">
                <a:solidFill>
                  <a:srgbClr val="FFC000"/>
                </a:solidFill>
              </a:rPr>
              <a:t>POINT A</a:t>
            </a:r>
            <a:r>
              <a:rPr lang="en-US" sz="5800" dirty="0"/>
              <a:t>: Located in the region of bright white clouds, their brightness on visible imagery indicates that these are thick clouds. These clouds also appear bright on infrared imagery, so they have cold cloud tops these clouds are appear thick with no sharp edges, it can be assumed as a cumulonimbus or Nimbostratus cloud.</a:t>
            </a:r>
          </a:p>
          <a:p>
            <a:pPr>
              <a:lnSpc>
                <a:spcPct val="120000"/>
              </a:lnSpc>
            </a:pPr>
            <a:r>
              <a:rPr lang="en-US" sz="5800" dirty="0">
                <a:solidFill>
                  <a:srgbClr val="FFC000"/>
                </a:solidFill>
              </a:rPr>
              <a:t>POINT B</a:t>
            </a:r>
            <a:r>
              <a:rPr lang="en-US" sz="5800" dirty="0"/>
              <a:t>: On visible imagery the clouds are not as bright and have  thin and grayish appearance. These clouds appear whiter and brighter on the infrared imagery indicating a possibility of a cirrus cloud  </a:t>
            </a:r>
          </a:p>
          <a:p>
            <a:pPr>
              <a:lnSpc>
                <a:spcPct val="120000"/>
              </a:lnSpc>
            </a:pPr>
            <a:r>
              <a:rPr lang="en-US" sz="5800" dirty="0">
                <a:solidFill>
                  <a:srgbClr val="FFC000"/>
                </a:solidFill>
              </a:rPr>
              <a:t>POINT C</a:t>
            </a:r>
            <a:r>
              <a:rPr lang="en-US" sz="5800" dirty="0"/>
              <a:t>: These clouds appear grayish and thin and cover most of the atmosphere distributing uniformly over the region with fuzzy edges or not well defined and hence can be assumed as either stratus or stratocumulus cloud</a:t>
            </a:r>
          </a:p>
          <a:p>
            <a:endParaRPr lang="en-US" dirty="0"/>
          </a:p>
        </p:txBody>
      </p:sp>
      <p:sp>
        <p:nvSpPr>
          <p:cNvPr id="5" name="Slide Number Placeholder 4">
            <a:extLst>
              <a:ext uri="{FF2B5EF4-FFF2-40B4-BE49-F238E27FC236}">
                <a16:creationId xmlns:a16="http://schemas.microsoft.com/office/drawing/2014/main" xmlns="" id="{55EAB972-105A-4967-B9AA-ABBDB78B40F4}"/>
              </a:ext>
            </a:extLst>
          </p:cNvPr>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321806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804017-3B96-404B-9568-715B70F0A38D}"/>
              </a:ext>
            </a:extLst>
          </p:cNvPr>
          <p:cNvSpPr>
            <a:spLocks noGrp="1"/>
          </p:cNvSpPr>
          <p:nvPr>
            <p:ph type="title"/>
          </p:nvPr>
        </p:nvSpPr>
        <p:spPr>
          <a:xfrm>
            <a:off x="448965" y="128471"/>
            <a:ext cx="8246070" cy="519058"/>
          </a:xfrm>
        </p:spPr>
        <p:txBody>
          <a:bodyPr>
            <a:normAutofit fontScale="90000"/>
          </a:bodyPr>
          <a:lstStyle/>
          <a:p>
            <a:r>
              <a:rPr lang="en-US" dirty="0"/>
              <a:t>CLOUD TYPE IDENTIFICATION AT 0600 UTC</a:t>
            </a:r>
          </a:p>
        </p:txBody>
      </p:sp>
      <p:sp>
        <p:nvSpPr>
          <p:cNvPr id="7" name="Text Placeholder 6">
            <a:extLst>
              <a:ext uri="{FF2B5EF4-FFF2-40B4-BE49-F238E27FC236}">
                <a16:creationId xmlns:a16="http://schemas.microsoft.com/office/drawing/2014/main" xmlns="" id="{5F5A031D-4154-45BD-A3B9-3E302165967C}"/>
              </a:ext>
            </a:extLst>
          </p:cNvPr>
          <p:cNvSpPr>
            <a:spLocks noGrp="1"/>
          </p:cNvSpPr>
          <p:nvPr>
            <p:ph type="body" idx="1"/>
          </p:nvPr>
        </p:nvSpPr>
        <p:spPr>
          <a:xfrm>
            <a:off x="180474" y="1086335"/>
            <a:ext cx="3354245" cy="519851"/>
          </a:xfrm>
        </p:spPr>
        <p:txBody>
          <a:bodyPr/>
          <a:lstStyle/>
          <a:p>
            <a:r>
              <a:rPr lang="en-US" dirty="0"/>
              <a:t>VISIBLE IMAGERY</a:t>
            </a:r>
          </a:p>
        </p:txBody>
      </p:sp>
      <p:pic>
        <p:nvPicPr>
          <p:cNvPr id="12" name="Content Placeholder 11">
            <a:extLst>
              <a:ext uri="{FF2B5EF4-FFF2-40B4-BE49-F238E27FC236}">
                <a16:creationId xmlns:a16="http://schemas.microsoft.com/office/drawing/2014/main" xmlns="" id="{6456C446-7FB7-4383-953B-52FBDA05192A}"/>
              </a:ext>
            </a:extLst>
          </p:cNvPr>
          <p:cNvPicPr>
            <a:picLocks noGrp="1" noChangeAspect="1"/>
          </p:cNvPicPr>
          <p:nvPr>
            <p:ph sz="half" idx="2"/>
          </p:nvPr>
        </p:nvPicPr>
        <p:blipFill>
          <a:blip r:embed="rId2"/>
          <a:stretch>
            <a:fillRect/>
          </a:stretch>
        </p:blipFill>
        <p:spPr>
          <a:xfrm>
            <a:off x="-9150" y="1541253"/>
            <a:ext cx="4178279" cy="3610491"/>
          </a:xfrm>
        </p:spPr>
      </p:pic>
      <p:sp>
        <p:nvSpPr>
          <p:cNvPr id="9" name="Text Placeholder 8">
            <a:extLst>
              <a:ext uri="{FF2B5EF4-FFF2-40B4-BE49-F238E27FC236}">
                <a16:creationId xmlns:a16="http://schemas.microsoft.com/office/drawing/2014/main" xmlns="" id="{9BEC7465-A8E9-425F-97C1-2533492EDC90}"/>
              </a:ext>
            </a:extLst>
          </p:cNvPr>
          <p:cNvSpPr>
            <a:spLocks noGrp="1"/>
          </p:cNvSpPr>
          <p:nvPr>
            <p:ph type="body" sz="quarter" idx="3"/>
          </p:nvPr>
        </p:nvSpPr>
        <p:spPr>
          <a:xfrm>
            <a:off x="4419295" y="1022196"/>
            <a:ext cx="3355521" cy="519057"/>
          </a:xfrm>
        </p:spPr>
        <p:txBody>
          <a:bodyPr/>
          <a:lstStyle/>
          <a:p>
            <a:r>
              <a:rPr lang="en-US" dirty="0"/>
              <a:t>INFRARED IMAGERY</a:t>
            </a:r>
          </a:p>
        </p:txBody>
      </p:sp>
      <p:pic>
        <p:nvPicPr>
          <p:cNvPr id="14" name="Content Placeholder 13">
            <a:extLst>
              <a:ext uri="{FF2B5EF4-FFF2-40B4-BE49-F238E27FC236}">
                <a16:creationId xmlns:a16="http://schemas.microsoft.com/office/drawing/2014/main" xmlns="" id="{3B9F7063-875C-410D-A3FF-0F347D1EA1D1}"/>
              </a:ext>
            </a:extLst>
          </p:cNvPr>
          <p:cNvPicPr>
            <a:picLocks noGrp="1" noChangeAspect="1"/>
          </p:cNvPicPr>
          <p:nvPr>
            <p:ph sz="quarter" idx="4"/>
          </p:nvPr>
        </p:nvPicPr>
        <p:blipFill>
          <a:blip r:embed="rId3"/>
          <a:stretch>
            <a:fillRect/>
          </a:stretch>
        </p:blipFill>
        <p:spPr>
          <a:xfrm>
            <a:off x="4420210" y="1541253"/>
            <a:ext cx="4274825" cy="3567114"/>
          </a:xfrm>
        </p:spPr>
      </p:pic>
      <p:sp>
        <p:nvSpPr>
          <p:cNvPr id="15" name="TextBox 14">
            <a:extLst>
              <a:ext uri="{FF2B5EF4-FFF2-40B4-BE49-F238E27FC236}">
                <a16:creationId xmlns:a16="http://schemas.microsoft.com/office/drawing/2014/main" xmlns="" id="{B356AC32-817F-49D0-A5F3-362CCD4937E5}"/>
              </a:ext>
            </a:extLst>
          </p:cNvPr>
          <p:cNvSpPr txBox="1"/>
          <p:nvPr/>
        </p:nvSpPr>
        <p:spPr>
          <a:xfrm>
            <a:off x="6557622" y="2060310"/>
            <a:ext cx="902368" cy="600164"/>
          </a:xfrm>
          <a:prstGeom prst="rect">
            <a:avLst/>
          </a:prstGeom>
          <a:noFill/>
        </p:spPr>
        <p:txBody>
          <a:bodyPr wrap="square" rtlCol="0">
            <a:spAutoFit/>
          </a:bodyPr>
          <a:lstStyle/>
          <a:p>
            <a:r>
              <a:rPr lang="en-US" sz="3300" dirty="0">
                <a:solidFill>
                  <a:srgbClr val="FF0000"/>
                </a:solidFill>
              </a:rPr>
              <a:t>G</a:t>
            </a:r>
          </a:p>
        </p:txBody>
      </p:sp>
      <p:sp>
        <p:nvSpPr>
          <p:cNvPr id="16" name="TextBox 15">
            <a:extLst>
              <a:ext uri="{FF2B5EF4-FFF2-40B4-BE49-F238E27FC236}">
                <a16:creationId xmlns:a16="http://schemas.microsoft.com/office/drawing/2014/main" xmlns="" id="{FFE959AB-0FC1-4858-9246-80F6EABE20CA}"/>
              </a:ext>
            </a:extLst>
          </p:cNvPr>
          <p:cNvSpPr txBox="1"/>
          <p:nvPr/>
        </p:nvSpPr>
        <p:spPr>
          <a:xfrm>
            <a:off x="1886570" y="2066041"/>
            <a:ext cx="759939" cy="600164"/>
          </a:xfrm>
          <a:prstGeom prst="rect">
            <a:avLst/>
          </a:prstGeom>
          <a:noFill/>
        </p:spPr>
        <p:txBody>
          <a:bodyPr wrap="square" rtlCol="0">
            <a:spAutoFit/>
          </a:bodyPr>
          <a:lstStyle/>
          <a:p>
            <a:r>
              <a:rPr lang="en-US" sz="3300" dirty="0">
                <a:solidFill>
                  <a:srgbClr val="FF0000"/>
                </a:solidFill>
              </a:rPr>
              <a:t>G</a:t>
            </a:r>
          </a:p>
        </p:txBody>
      </p:sp>
      <p:sp>
        <p:nvSpPr>
          <p:cNvPr id="17" name="TextBox 16">
            <a:extLst>
              <a:ext uri="{FF2B5EF4-FFF2-40B4-BE49-F238E27FC236}">
                <a16:creationId xmlns:a16="http://schemas.microsoft.com/office/drawing/2014/main" xmlns="" id="{0172C938-89E8-4A1B-AAD7-0C0CED55844E}"/>
              </a:ext>
            </a:extLst>
          </p:cNvPr>
          <p:cNvSpPr txBox="1"/>
          <p:nvPr/>
        </p:nvSpPr>
        <p:spPr>
          <a:xfrm>
            <a:off x="6734486" y="3844305"/>
            <a:ext cx="548640" cy="553998"/>
          </a:xfrm>
          <a:prstGeom prst="rect">
            <a:avLst/>
          </a:prstGeom>
          <a:noFill/>
        </p:spPr>
        <p:txBody>
          <a:bodyPr wrap="square" rtlCol="0">
            <a:spAutoFit/>
          </a:bodyPr>
          <a:lstStyle/>
          <a:p>
            <a:r>
              <a:rPr lang="en-US" sz="3000" dirty="0">
                <a:solidFill>
                  <a:srgbClr val="FFFF00"/>
                </a:solidFill>
              </a:rPr>
              <a:t>H</a:t>
            </a:r>
          </a:p>
        </p:txBody>
      </p:sp>
      <p:sp>
        <p:nvSpPr>
          <p:cNvPr id="18" name="TextBox 17">
            <a:extLst>
              <a:ext uri="{FF2B5EF4-FFF2-40B4-BE49-F238E27FC236}">
                <a16:creationId xmlns:a16="http://schemas.microsoft.com/office/drawing/2014/main" xmlns="" id="{779C68D8-38A5-4156-8DA4-942FD6D299F3}"/>
              </a:ext>
            </a:extLst>
          </p:cNvPr>
          <p:cNvSpPr txBox="1"/>
          <p:nvPr/>
        </p:nvSpPr>
        <p:spPr>
          <a:xfrm>
            <a:off x="2018810" y="4054882"/>
            <a:ext cx="512546" cy="553998"/>
          </a:xfrm>
          <a:prstGeom prst="rect">
            <a:avLst/>
          </a:prstGeom>
          <a:noFill/>
        </p:spPr>
        <p:txBody>
          <a:bodyPr wrap="square" rtlCol="0">
            <a:spAutoFit/>
          </a:bodyPr>
          <a:lstStyle/>
          <a:p>
            <a:r>
              <a:rPr lang="en-US" sz="3000" dirty="0">
                <a:solidFill>
                  <a:srgbClr val="FFFF00"/>
                </a:solidFill>
              </a:rPr>
              <a:t>H</a:t>
            </a:r>
          </a:p>
        </p:txBody>
      </p:sp>
      <p:sp>
        <p:nvSpPr>
          <p:cNvPr id="4" name="Slide Number Placeholder 3">
            <a:extLst>
              <a:ext uri="{FF2B5EF4-FFF2-40B4-BE49-F238E27FC236}">
                <a16:creationId xmlns:a16="http://schemas.microsoft.com/office/drawing/2014/main" xmlns="" id="{940FF747-D4AD-47B9-A4ED-F9B0F5267BE1}"/>
              </a:ext>
            </a:extLst>
          </p:cNvPr>
          <p:cNvSpPr>
            <a:spLocks noGrp="1"/>
          </p:cNvSpPr>
          <p:nvPr>
            <p:ph type="sldNum" sz="quarter" idx="12"/>
          </p:nvPr>
        </p:nvSpPr>
        <p:spPr/>
        <p:txBody>
          <a:bodyPr/>
          <a:lstStyle/>
          <a:p>
            <a:r>
              <a:rPr lang="en-US" dirty="0"/>
              <a:t>     </a:t>
            </a:r>
            <a:fld id="{B82CCC60-E8CD-4174-8B1A-7DF615B22EEF}" type="slidenum">
              <a:rPr lang="en-US" smtClean="0"/>
              <a:pPr/>
              <a:t>7</a:t>
            </a:fld>
            <a:endParaRPr lang="en-US" dirty="0"/>
          </a:p>
        </p:txBody>
      </p:sp>
    </p:spTree>
    <p:extLst>
      <p:ext uri="{BB962C8B-B14F-4D97-AF65-F5344CB8AC3E}">
        <p14:creationId xmlns:p14="http://schemas.microsoft.com/office/powerpoint/2010/main" val="4096004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FD4AC-34E5-4E11-B0B3-7045EE7DFD44}"/>
              </a:ext>
            </a:extLst>
          </p:cNvPr>
          <p:cNvSpPr>
            <a:spLocks noGrp="1"/>
          </p:cNvSpPr>
          <p:nvPr>
            <p:ph type="title"/>
          </p:nvPr>
        </p:nvSpPr>
        <p:spPr/>
        <p:txBody>
          <a:bodyPr/>
          <a:lstStyle/>
          <a:p>
            <a:r>
              <a:rPr lang="en-US" dirty="0"/>
              <a:t>CLOUD TYPE IDENTIFICATION</a:t>
            </a:r>
          </a:p>
        </p:txBody>
      </p:sp>
      <p:sp>
        <p:nvSpPr>
          <p:cNvPr id="3" name="Content Placeholder 2">
            <a:extLst>
              <a:ext uri="{FF2B5EF4-FFF2-40B4-BE49-F238E27FC236}">
                <a16:creationId xmlns:a16="http://schemas.microsoft.com/office/drawing/2014/main" xmlns="" id="{EA529C71-4E3C-4FA1-9F79-4D982892C229}"/>
              </a:ext>
            </a:extLst>
          </p:cNvPr>
          <p:cNvSpPr>
            <a:spLocks noGrp="1"/>
          </p:cNvSpPr>
          <p:nvPr>
            <p:ph idx="1"/>
          </p:nvPr>
        </p:nvSpPr>
        <p:spPr/>
        <p:txBody>
          <a:bodyPr>
            <a:normAutofit fontScale="85000" lnSpcReduction="10000"/>
          </a:bodyPr>
          <a:lstStyle/>
          <a:p>
            <a:r>
              <a:rPr lang="en-US" dirty="0">
                <a:solidFill>
                  <a:srgbClr val="FFC000"/>
                </a:solidFill>
              </a:rPr>
              <a:t>POINT G</a:t>
            </a:r>
            <a:r>
              <a:rPr lang="en-US" dirty="0">
                <a:solidFill>
                  <a:schemeClr val="bg1"/>
                </a:solidFill>
              </a:rPr>
              <a:t>: </a:t>
            </a:r>
            <a:r>
              <a:rPr lang="en-US" dirty="0"/>
              <a:t>There are no clouds displaying on the visible imagery due to the absence of sun but note that the area is not cloud free. On the infrared imagery they appear bright and whiter due to their cold cloud tops and hence can be assumed as cirrus cloud.</a:t>
            </a:r>
          </a:p>
          <a:p>
            <a:r>
              <a:rPr lang="en-US" dirty="0">
                <a:solidFill>
                  <a:srgbClr val="FFC000"/>
                </a:solidFill>
              </a:rPr>
              <a:t>POINT H</a:t>
            </a:r>
            <a:r>
              <a:rPr lang="en-US" dirty="0">
                <a:solidFill>
                  <a:schemeClr val="bg1"/>
                </a:solidFill>
              </a:rPr>
              <a:t>: </a:t>
            </a:r>
            <a:r>
              <a:rPr lang="en-US" dirty="0"/>
              <a:t>There are no clouds displaying on the visible imagery due to the absence of sun but note that the area is not cloud free but on the infrared imagery they look patchy and gray with warm cloud tops indicating a low stratus or fog.</a:t>
            </a:r>
            <a:endParaRPr lang="en-US" dirty="0">
              <a:solidFill>
                <a:schemeClr val="bg1"/>
              </a:solidFill>
            </a:endParaRPr>
          </a:p>
          <a:p>
            <a:endParaRPr lang="en-US" dirty="0"/>
          </a:p>
        </p:txBody>
      </p:sp>
      <p:sp>
        <p:nvSpPr>
          <p:cNvPr id="5" name="Slide Number Placeholder 4">
            <a:extLst>
              <a:ext uri="{FF2B5EF4-FFF2-40B4-BE49-F238E27FC236}">
                <a16:creationId xmlns:a16="http://schemas.microsoft.com/office/drawing/2014/main" xmlns="" id="{8734D5C5-80BD-482A-8CEB-EF471F419076}"/>
              </a:ext>
            </a:extLst>
          </p:cNvPr>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234368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3005C3-7403-4FE8-B35A-BD05EEC22966}"/>
              </a:ext>
            </a:extLst>
          </p:cNvPr>
          <p:cNvSpPr>
            <a:spLocks noGrp="1"/>
          </p:cNvSpPr>
          <p:nvPr>
            <p:ph type="title"/>
          </p:nvPr>
        </p:nvSpPr>
        <p:spPr>
          <a:xfrm>
            <a:off x="381000" y="0"/>
            <a:ext cx="8229600" cy="686016"/>
          </a:xfrm>
        </p:spPr>
        <p:txBody>
          <a:bodyPr>
            <a:normAutofit/>
          </a:bodyPr>
          <a:lstStyle/>
          <a:p>
            <a:r>
              <a:rPr lang="en-US" sz="3200" dirty="0">
                <a:solidFill>
                  <a:schemeClr val="bg1"/>
                </a:solidFill>
              </a:rPr>
              <a:t>IMPACT OF CLOUD TYPE OVER STUDY AREA</a:t>
            </a:r>
          </a:p>
        </p:txBody>
      </p:sp>
      <p:pic>
        <p:nvPicPr>
          <p:cNvPr id="11" name="Content Placeholder 10">
            <a:extLst>
              <a:ext uri="{FF2B5EF4-FFF2-40B4-BE49-F238E27FC236}">
                <a16:creationId xmlns:a16="http://schemas.microsoft.com/office/drawing/2014/main" xmlns="" id="{6DE63044-B173-4906-BD09-3C6F88428C06}"/>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298896" y="739775"/>
            <a:ext cx="4679790" cy="4275138"/>
          </a:xfrm>
        </p:spPr>
      </p:pic>
      <p:pic>
        <p:nvPicPr>
          <p:cNvPr id="9" name="Content Placeholder 13">
            <a:extLst>
              <a:ext uri="{FF2B5EF4-FFF2-40B4-BE49-F238E27FC236}">
                <a16:creationId xmlns:a16="http://schemas.microsoft.com/office/drawing/2014/main" xmlns="" id="{129ED417-225F-4DB1-B78C-51D94F3983D4}"/>
              </a:ext>
            </a:extLst>
          </p:cNvPr>
          <p:cNvPicPr>
            <a:picLocks noGrp="1" noChangeAspect="1"/>
          </p:cNvPicPr>
          <p:nvPr>
            <p:ph sz="half" idx="1"/>
          </p:nvPr>
        </p:nvPicPr>
        <p:blipFill>
          <a:blip r:embed="rId3"/>
          <a:stretch>
            <a:fillRect/>
          </a:stretch>
        </p:blipFill>
        <p:spPr>
          <a:xfrm>
            <a:off x="-9150" y="739290"/>
            <a:ext cx="4308045" cy="4275740"/>
          </a:xfrm>
        </p:spPr>
      </p:pic>
      <p:sp>
        <p:nvSpPr>
          <p:cNvPr id="13" name="TextBox 12">
            <a:extLst>
              <a:ext uri="{FF2B5EF4-FFF2-40B4-BE49-F238E27FC236}">
                <a16:creationId xmlns:a16="http://schemas.microsoft.com/office/drawing/2014/main" xmlns="" id="{321F1C21-FC75-4C29-B346-2B6A5C8B7D9B}"/>
              </a:ext>
            </a:extLst>
          </p:cNvPr>
          <p:cNvSpPr txBox="1"/>
          <p:nvPr/>
        </p:nvSpPr>
        <p:spPr>
          <a:xfrm>
            <a:off x="754375" y="1655520"/>
            <a:ext cx="2290575" cy="646331"/>
          </a:xfrm>
          <a:prstGeom prst="rect">
            <a:avLst/>
          </a:prstGeom>
          <a:noFill/>
        </p:spPr>
        <p:txBody>
          <a:bodyPr wrap="square" rtlCol="0">
            <a:spAutoFit/>
          </a:bodyPr>
          <a:lstStyle/>
          <a:p>
            <a:r>
              <a:rPr lang="en-US" dirty="0">
                <a:solidFill>
                  <a:srgbClr val="FFFF00"/>
                </a:solidFill>
              </a:rPr>
              <a:t>CUMULONIMBUS OR NIMBOSTRATUS</a:t>
            </a:r>
          </a:p>
        </p:txBody>
      </p:sp>
      <p:sp>
        <p:nvSpPr>
          <p:cNvPr id="14" name="TextBox 13">
            <a:extLst>
              <a:ext uri="{FF2B5EF4-FFF2-40B4-BE49-F238E27FC236}">
                <a16:creationId xmlns:a16="http://schemas.microsoft.com/office/drawing/2014/main" xmlns="" id="{4B2AA03E-4C0A-4CCC-BC49-101BE764FFDE}"/>
              </a:ext>
            </a:extLst>
          </p:cNvPr>
          <p:cNvSpPr txBox="1"/>
          <p:nvPr/>
        </p:nvSpPr>
        <p:spPr>
          <a:xfrm>
            <a:off x="2144872" y="2939307"/>
            <a:ext cx="1527050" cy="369332"/>
          </a:xfrm>
          <a:prstGeom prst="rect">
            <a:avLst/>
          </a:prstGeom>
          <a:noFill/>
        </p:spPr>
        <p:txBody>
          <a:bodyPr wrap="square" rtlCol="0">
            <a:spAutoFit/>
          </a:bodyPr>
          <a:lstStyle/>
          <a:p>
            <a:r>
              <a:rPr lang="en-US" dirty="0">
                <a:solidFill>
                  <a:srgbClr val="FFFF00"/>
                </a:solidFill>
              </a:rPr>
              <a:t>CIRRUS</a:t>
            </a:r>
            <a:r>
              <a:rPr lang="en-US" dirty="0"/>
              <a:t> </a:t>
            </a:r>
          </a:p>
        </p:txBody>
      </p:sp>
      <p:sp>
        <p:nvSpPr>
          <p:cNvPr id="15" name="TextBox 14">
            <a:extLst>
              <a:ext uri="{FF2B5EF4-FFF2-40B4-BE49-F238E27FC236}">
                <a16:creationId xmlns:a16="http://schemas.microsoft.com/office/drawing/2014/main" xmlns="" id="{F1930A93-B89A-4E7C-A859-ABB2B3D8BA18}"/>
              </a:ext>
            </a:extLst>
          </p:cNvPr>
          <p:cNvSpPr txBox="1"/>
          <p:nvPr/>
        </p:nvSpPr>
        <p:spPr>
          <a:xfrm>
            <a:off x="754375" y="3946095"/>
            <a:ext cx="1985165" cy="646331"/>
          </a:xfrm>
          <a:prstGeom prst="rect">
            <a:avLst/>
          </a:prstGeom>
          <a:noFill/>
        </p:spPr>
        <p:txBody>
          <a:bodyPr wrap="square" rtlCol="0">
            <a:spAutoFit/>
          </a:bodyPr>
          <a:lstStyle/>
          <a:p>
            <a:r>
              <a:rPr lang="en-US" dirty="0">
                <a:solidFill>
                  <a:srgbClr val="FFFF00"/>
                </a:solidFill>
              </a:rPr>
              <a:t>STRATUS OR STATOCUMULUS</a:t>
            </a:r>
          </a:p>
        </p:txBody>
      </p:sp>
      <p:sp>
        <p:nvSpPr>
          <p:cNvPr id="4" name="Slide Number Placeholder 3">
            <a:extLst>
              <a:ext uri="{FF2B5EF4-FFF2-40B4-BE49-F238E27FC236}">
                <a16:creationId xmlns:a16="http://schemas.microsoft.com/office/drawing/2014/main" xmlns="" id="{6D3D4C72-AF49-49A7-8CF4-2F15C3A013C0}"/>
              </a:ext>
            </a:extLst>
          </p:cNvPr>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1014252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591</Words>
  <Application>Microsoft Office PowerPoint</Application>
  <PresentationFormat>On-screen Show (16:9)</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MINI PROJECT</vt:lpstr>
      <vt:lpstr>OUTLINE OF PRESENTATION</vt:lpstr>
      <vt:lpstr>INTRODUCTION</vt:lpstr>
      <vt:lpstr>METHODOLOGY AND DATA SOURCES </vt:lpstr>
      <vt:lpstr>RESULTS AND DISCUSSION</vt:lpstr>
      <vt:lpstr>CLOUD TYPE IDENTIFICATION</vt:lpstr>
      <vt:lpstr>CLOUD TYPE IDENTIFICATION AT 0600 UTC</vt:lpstr>
      <vt:lpstr>CLOUD TYPE IDENTIFICATION</vt:lpstr>
      <vt:lpstr>IMPACT OF CLOUD TYPE OVER STUDY AREA</vt:lpstr>
      <vt:lpstr>IMPACT OF CLOUD TYPE OVER STUDY AREA</vt:lpstr>
      <vt:lpstr>IMPACT OF CLOUD TYPE OVER STUDY AREA</vt:lpstr>
      <vt:lpstr>CONCLUSION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OB</cp:lastModifiedBy>
  <cp:revision>127</cp:revision>
  <dcterms:created xsi:type="dcterms:W3CDTF">2013-08-21T19:17:07Z</dcterms:created>
  <dcterms:modified xsi:type="dcterms:W3CDTF">2024-11-02T15:44:26Z</dcterms:modified>
</cp:coreProperties>
</file>