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19871-D0B2-4E2B-B934-871E8F1F6026}" v="570" dt="2019-12-13T05:40:09.760"/>
    <p1510:client id="{0B75A55D-FBBA-46C8-AA6E-6E43D21DFB62}" v="34" dt="2019-12-18T08:12:28.860"/>
    <p1510:client id="{853D56B7-65DB-4F23-AD24-3D9B4DC08B2F}" v="1595" dt="2019-12-18T08:10:10.541"/>
    <p1510:client id="{C00C4293-8593-4F2D-B2E5-2CDDB323876A}" v="321" dt="2019-12-13T05:24:32.898"/>
    <p1510:client id="{F872920C-F525-4755-9C5A-BC9BEDB6AE4C}" v="2762" dt="2019-12-12T22:13:28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96434-746C-48B7-B939-8E993DAC8FEA}" type="datetimeFigureOut">
              <a:rPr lang="hu-HU"/>
              <a:t>2019. 12. 18.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E86D-2749-4153-B7A7-9E1135EBF79F}" type="slidenum">
              <a:rPr lang="hu-HU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00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ERD = event related desynchronization </a:t>
            </a:r>
          </a:p>
          <a:p>
            <a:r>
              <a:rPr lang="en-US">
                <a:cs typeface="Calibri"/>
              </a:rPr>
              <a:t>ERS = event related syncronization </a:t>
            </a:r>
          </a:p>
          <a:p>
            <a:r>
              <a:rPr lang="en-US">
                <a:cs typeface="Calibri"/>
              </a:rPr>
              <a:t>Vagyis egyik oldalt intenzívebb lesz a spektrum másik oldalt meg gyengébb</a:t>
            </a:r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35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Először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időtartományból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szedni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megfelelő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jeleket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Szerencsére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fel</a:t>
            </a:r>
            <a:r>
              <a:rPr lang="en-US" dirty="0">
                <a:cs typeface="Calibri"/>
              </a:rPr>
              <a:t> van </a:t>
            </a:r>
            <a:r>
              <a:rPr lang="en-US" dirty="0" err="1">
                <a:cs typeface="Calibri"/>
              </a:rPr>
              <a:t>labelezve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mikor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meddig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mi </a:t>
            </a:r>
            <a:r>
              <a:rPr lang="en-US" dirty="0" err="1">
                <a:cs typeface="Calibri"/>
              </a:rPr>
              <a:t>történik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cikkben</a:t>
            </a:r>
            <a:r>
              <a:rPr lang="en-US" dirty="0">
                <a:cs typeface="Calibri"/>
              </a:rPr>
              <a:t> a + </a:t>
            </a:r>
            <a:r>
              <a:rPr lang="en-US" dirty="0" err="1">
                <a:cs typeface="Calibri"/>
              </a:rPr>
              <a:t>jel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kezdetétől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ami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trial 0.5s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2.5 s-</a:t>
            </a:r>
            <a:r>
              <a:rPr lang="en-US" dirty="0" err="1">
                <a:cs typeface="Calibri"/>
              </a:rPr>
              <a:t>nyi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intervallumot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fogunk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felhasználni</a:t>
            </a:r>
            <a:r>
              <a:rPr lang="en-US" dirty="0">
                <a:cs typeface="Calibri"/>
              </a:rPr>
              <a:t>. Itt </a:t>
            </a:r>
            <a:r>
              <a:rPr lang="en-US" dirty="0" err="1">
                <a:cs typeface="Calibri"/>
              </a:rPr>
              <a:t>történt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mozgatás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Ezután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áttérünk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frekvenciatartományba</a:t>
            </a:r>
            <a:r>
              <a:rPr lang="en-US" dirty="0">
                <a:cs typeface="Calibri"/>
              </a:rPr>
              <a:t> STFT-vel. Hamming </a:t>
            </a:r>
            <a:r>
              <a:rPr lang="en-US" dirty="0" err="1">
                <a:cs typeface="Calibri"/>
              </a:rPr>
              <a:t>ablak</a:t>
            </a:r>
            <a:r>
              <a:rPr lang="en-US" dirty="0">
                <a:cs typeface="Calibri"/>
              </a:rPr>
              <a:t> , 64-14 = 50 </a:t>
            </a:r>
            <a:r>
              <a:rPr lang="en-US" dirty="0" err="1">
                <a:cs typeface="Calibri"/>
              </a:rPr>
              <a:t>elem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lesz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egybeolvasztva</a:t>
            </a:r>
            <a:r>
              <a:rPr lang="en-US" dirty="0">
                <a:cs typeface="Calibri"/>
              </a:rPr>
              <a:t>, 1 </a:t>
            </a:r>
            <a:r>
              <a:rPr lang="en-US" dirty="0" err="1">
                <a:cs typeface="Calibri"/>
              </a:rPr>
              <a:t>segmens</a:t>
            </a:r>
            <a:r>
              <a:rPr lang="en-US" dirty="0">
                <a:cs typeface="Calibri"/>
              </a:rPr>
              <a:t> 63, </a:t>
            </a:r>
            <a:r>
              <a:rPr lang="en-US" dirty="0" err="1">
                <a:cs typeface="Calibri"/>
              </a:rPr>
              <a:t>nfft</a:t>
            </a:r>
            <a:r>
              <a:rPr lang="en-US" dirty="0">
                <a:cs typeface="Calibri"/>
              </a:rPr>
              <a:t> 512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Az alfa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beta </a:t>
            </a:r>
            <a:r>
              <a:rPr lang="en-US" dirty="0" err="1">
                <a:cs typeface="Calibri"/>
              </a:rPr>
              <a:t>bandek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amik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minket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érdekelnek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csak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így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azt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két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kiszedni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Mivel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béta</a:t>
            </a:r>
            <a:r>
              <a:rPr lang="en-US" dirty="0">
                <a:cs typeface="Calibri"/>
              </a:rPr>
              <a:t> bandwidth </a:t>
            </a:r>
            <a:r>
              <a:rPr lang="en-US" dirty="0" err="1">
                <a:cs typeface="Calibri"/>
              </a:rPr>
              <a:t>nagyobb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ezért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bicubicos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interpolációt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hajtottunk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végre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vagyis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lezsugorítottuk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megőrizze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adatokat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Ezután</a:t>
            </a:r>
            <a:r>
              <a:rPr lang="en-US" dirty="0">
                <a:cs typeface="Calibri"/>
              </a:rPr>
              <a:t> a C3, </a:t>
            </a:r>
            <a:r>
              <a:rPr lang="en-US" dirty="0" err="1">
                <a:cs typeface="Calibri"/>
              </a:rPr>
              <a:t>Cz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C4 </a:t>
            </a:r>
            <a:r>
              <a:rPr lang="en-US" dirty="0" err="1">
                <a:cs typeface="Calibri"/>
              </a:rPr>
              <a:t>channaleket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egymásra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stackeljük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hstack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-ben)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lesz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kép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Paraméterezéssel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ablakokkal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kellett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kicsit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boxolni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Sokat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kellett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küszködni</a:t>
            </a:r>
            <a:r>
              <a:rPr lang="en-US" dirty="0">
                <a:cs typeface="Calibri"/>
              </a:rPr>
              <a:t> a window size-al,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milyen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ablakot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használnak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illetve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volt </a:t>
            </a:r>
            <a:r>
              <a:rPr lang="en-US" dirty="0" err="1">
                <a:cs typeface="Calibri"/>
              </a:rPr>
              <a:t>megadva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cikkben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mennyi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overlappolt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száma</a:t>
            </a:r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3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nagyon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egyszerű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architektúráról</a:t>
            </a:r>
            <a:r>
              <a:rPr lang="en-US" dirty="0">
                <a:cs typeface="Calibri"/>
              </a:rPr>
              <a:t> van </a:t>
            </a:r>
            <a:r>
              <a:rPr lang="en-US" dirty="0" err="1">
                <a:cs typeface="Calibri"/>
              </a:rPr>
              <a:t>szó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esetben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jövőbeni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fejlesztésnek</a:t>
            </a:r>
            <a:r>
              <a:rPr lang="en-US" dirty="0">
                <a:cs typeface="Calibri"/>
              </a:rPr>
              <a:t> be </a:t>
            </a:r>
            <a:r>
              <a:rPr lang="en-US" dirty="0" err="1">
                <a:cs typeface="Calibri"/>
              </a:rPr>
              <a:t>lehetne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valami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combosabbat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Végén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 layer optimizer </a:t>
            </a:r>
            <a:r>
              <a:rPr lang="en-US" dirty="0" err="1">
                <a:cs typeface="Calibri"/>
              </a:rPr>
              <a:t>adam</a:t>
            </a:r>
            <a:r>
              <a:rPr lang="en-US" dirty="0">
                <a:cs typeface="Calibri"/>
              </a:rPr>
              <a:t> loss </a:t>
            </a:r>
            <a:r>
              <a:rPr lang="en-US" dirty="0" err="1">
                <a:cs typeface="Calibri"/>
              </a:rPr>
              <a:t>pedig</a:t>
            </a:r>
            <a:r>
              <a:rPr lang="en-US" dirty="0">
                <a:cs typeface="Calibri"/>
              </a:rPr>
              <a:t> categorical </a:t>
            </a:r>
            <a:r>
              <a:rPr lang="en-US" dirty="0" err="1">
                <a:cs typeface="Calibri"/>
              </a:rPr>
              <a:t>crossentropy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28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Rengeteg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helyen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használják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autóencodereket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alkalmazási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területe</a:t>
            </a:r>
            <a:r>
              <a:rPr lang="en-US" dirty="0">
                <a:cs typeface="Calibri"/>
              </a:rPr>
              <a:t> van.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Image denoising, Image creation, PCA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Léteznek</a:t>
            </a:r>
            <a:r>
              <a:rPr lang="en-US" dirty="0">
                <a:cs typeface="Calibri"/>
              </a:rPr>
              <a:t> Deep </a:t>
            </a:r>
            <a:r>
              <a:rPr lang="en-US" dirty="0" err="1">
                <a:cs typeface="Calibri"/>
              </a:rPr>
              <a:t>autoencoderek</a:t>
            </a:r>
            <a:r>
              <a:rPr lang="en-US" dirty="0">
                <a:cs typeface="Calibri"/>
              </a:rPr>
              <a:t>, Variational </a:t>
            </a:r>
            <a:r>
              <a:rPr lang="en-US" dirty="0" err="1">
                <a:cs typeface="Calibri"/>
              </a:rPr>
              <a:t>autoencoderek</a:t>
            </a:r>
            <a:r>
              <a:rPr lang="en-US" dirty="0">
                <a:cs typeface="Calibri"/>
              </a:rPr>
              <a:t>, sparse </a:t>
            </a:r>
            <a:r>
              <a:rPr lang="en-US" dirty="0" err="1">
                <a:cs typeface="Calibri"/>
              </a:rPr>
              <a:t>autoencoderek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stb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olyan</a:t>
            </a:r>
            <a:r>
              <a:rPr lang="en-US" dirty="0">
                <a:cs typeface="Calibri"/>
              </a:rPr>
              <a:t> training </a:t>
            </a:r>
            <a:r>
              <a:rPr lang="en-US" dirty="0" err="1">
                <a:cs typeface="Calibri"/>
              </a:rPr>
              <a:t>ahol</a:t>
            </a:r>
            <a:r>
              <a:rPr lang="en-US" dirty="0">
                <a:cs typeface="Calibri"/>
              </a:rPr>
              <a:t> a training data van </a:t>
            </a:r>
            <a:r>
              <a:rPr lang="en-US" dirty="0" err="1">
                <a:cs typeface="Calibri"/>
              </a:rPr>
              <a:t>mindkét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oldalt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Loss </a:t>
            </a:r>
            <a:r>
              <a:rPr lang="en-US" dirty="0" err="1">
                <a:cs typeface="Calibri"/>
              </a:rPr>
              <a:t>adadelta</a:t>
            </a:r>
            <a:r>
              <a:rPr lang="en-US" dirty="0">
                <a:cs typeface="Calibri"/>
              </a:rPr>
              <a:t>, mean squared error loss function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Minden </a:t>
            </a:r>
            <a:r>
              <a:rPr lang="en-US" dirty="0" err="1">
                <a:cs typeface="Calibri"/>
              </a:rPr>
              <a:t>layert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egyesével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Legegyszerűbb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eset</a:t>
            </a:r>
            <a:r>
              <a:rPr lang="en-US" dirty="0">
                <a:cs typeface="Calibri"/>
              </a:rPr>
              <a:t> -&gt; 1 input 1 hidden 1 output -&gt; input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output </a:t>
            </a:r>
            <a:r>
              <a:rPr lang="en-US" dirty="0" err="1">
                <a:cs typeface="Calibri"/>
              </a:rPr>
              <a:t>mérete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megegyezik</a:t>
            </a:r>
            <a:r>
              <a:rPr lang="en-US" dirty="0">
                <a:cs typeface="Calibri"/>
              </a:rPr>
              <a:t> hidden layer a bottleneck -&gt; </a:t>
            </a:r>
            <a:r>
              <a:rPr lang="en-US" dirty="0" err="1">
                <a:cs typeface="Calibri"/>
              </a:rPr>
              <a:t>cél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állítsa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vissza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kimenetén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bemenetet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Mi </a:t>
            </a:r>
            <a:r>
              <a:rPr lang="en-US" dirty="0" err="1">
                <a:cs typeface="Calibri"/>
              </a:rPr>
              <a:t>úgy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használjuk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osztályozásra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ilyeneket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fogunk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összestackelni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a hidden </a:t>
            </a:r>
            <a:r>
              <a:rPr lang="en-US" dirty="0" err="1">
                <a:cs typeface="Calibri"/>
              </a:rPr>
              <a:t>méret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mindig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akkor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legyen</a:t>
            </a:r>
            <a:r>
              <a:rPr lang="en-US" dirty="0">
                <a:cs typeface="Calibri"/>
              </a:rPr>
              <a:t> mint a </a:t>
            </a:r>
            <a:r>
              <a:rPr lang="en-US" dirty="0" err="1">
                <a:cs typeface="Calibri"/>
              </a:rPr>
              <a:t>következő</a:t>
            </a:r>
            <a:r>
              <a:rPr lang="en-US" dirty="0">
                <a:cs typeface="Calibri"/>
              </a:rPr>
              <a:t> autoencoder input </a:t>
            </a:r>
            <a:r>
              <a:rPr lang="en-US" dirty="0" err="1">
                <a:cs typeface="Calibri"/>
              </a:rPr>
              <a:t>layere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Ezekt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összekötjük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győztünk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Sok </a:t>
            </a:r>
            <a:r>
              <a:rPr lang="en-US" dirty="0" err="1">
                <a:cs typeface="Calibri"/>
              </a:rPr>
              <a:t>vakvágányom</a:t>
            </a:r>
            <a:r>
              <a:rPr lang="en-US" dirty="0">
                <a:cs typeface="Calibri"/>
              </a:rPr>
              <a:t> volt </a:t>
            </a:r>
            <a:r>
              <a:rPr lang="en-US" dirty="0" err="1">
                <a:cs typeface="Calibri"/>
              </a:rPr>
              <a:t>ezzel</a:t>
            </a:r>
            <a:r>
              <a:rPr lang="en-US" dirty="0">
                <a:cs typeface="Calibri"/>
              </a:rPr>
              <a:t> .</a:t>
            </a:r>
          </a:p>
          <a:p>
            <a:r>
              <a:rPr lang="en-US" dirty="0" err="1">
                <a:cs typeface="Calibri"/>
              </a:rPr>
              <a:t>Össze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állítani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deep </a:t>
            </a:r>
            <a:r>
              <a:rPr lang="en-US" dirty="0" err="1">
                <a:cs typeface="Calibri"/>
              </a:rPr>
              <a:t>autoencodert</a:t>
            </a:r>
            <a:r>
              <a:rPr lang="en-US" dirty="0">
                <a:cs typeface="Calibri"/>
              </a:rPr>
              <a:t> is, ha </a:t>
            </a:r>
            <a:r>
              <a:rPr lang="en-US" dirty="0" err="1">
                <a:cs typeface="Calibri"/>
              </a:rPr>
              <a:t>már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úgyis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megcsináltom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4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ilyen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képet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hamarabb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keresek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kérdés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elillant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volna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95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Miért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jó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sae</a:t>
            </a:r>
            <a:r>
              <a:rPr lang="en-US" dirty="0">
                <a:cs typeface="Calibri"/>
              </a:rPr>
              <a:t>? Zajra </a:t>
            </a:r>
            <a:r>
              <a:rPr lang="en-US" dirty="0" err="1">
                <a:cs typeface="Calibri"/>
              </a:rPr>
              <a:t>kevésbé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lesz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érzékeny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900 </a:t>
            </a:r>
            <a:r>
              <a:rPr lang="en-US" dirty="0" err="1">
                <a:cs typeface="Calibri"/>
              </a:rPr>
              <a:t>layerből</a:t>
            </a:r>
            <a:r>
              <a:rPr lang="en-US" dirty="0">
                <a:cs typeface="Calibri"/>
              </a:rPr>
              <a:t> 2-be </a:t>
            </a:r>
            <a:r>
              <a:rPr lang="en-US" dirty="0" err="1">
                <a:cs typeface="Calibri"/>
              </a:rPr>
              <a:t>lemenni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egyből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elég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lépés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Ne random </a:t>
            </a:r>
            <a:r>
              <a:rPr lang="en-US" dirty="0" err="1">
                <a:cs typeface="Calibri"/>
              </a:rPr>
              <a:t>képből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legyen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használjuk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convoluciós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hálónkat</a:t>
            </a:r>
            <a:r>
              <a:rPr lang="en-US" dirty="0">
                <a:cs typeface="Calibri"/>
              </a:rPr>
              <a:t> </a:t>
            </a:r>
            <a:endParaRPr lang="en-US"/>
          </a:p>
          <a:p>
            <a:r>
              <a:rPr lang="en-US" dirty="0" err="1">
                <a:cs typeface="Calibri"/>
              </a:rPr>
              <a:t>Kiszedjük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belőle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maxpool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layert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a flatten 900-as </a:t>
            </a:r>
            <a:r>
              <a:rPr lang="en-US" dirty="0" err="1">
                <a:cs typeface="Calibri"/>
              </a:rPr>
              <a:t>outputját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használjuk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Szétvágott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modell</a:t>
            </a:r>
            <a:r>
              <a:rPr lang="en-US" dirty="0">
                <a:cs typeface="Calibri"/>
              </a:rPr>
              <a:t> -&gt; predict -&gt; </a:t>
            </a:r>
            <a:r>
              <a:rPr lang="en-US" dirty="0" err="1">
                <a:cs typeface="Calibri"/>
              </a:rPr>
              <a:t>adat</a:t>
            </a:r>
            <a:r>
              <a:rPr lang="en-US" dirty="0">
                <a:cs typeface="Calibri"/>
              </a:rPr>
              <a:t> be stacked autoencoder </a:t>
            </a:r>
            <a:r>
              <a:rPr lang="en-US" dirty="0" err="1">
                <a:cs typeface="Calibri"/>
              </a:rPr>
              <a:t>nek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layerwise</a:t>
            </a:r>
            <a:r>
              <a:rPr lang="en-US" dirty="0">
                <a:cs typeface="Calibri"/>
              </a:rPr>
              <a:t> pretrain </a:t>
            </a:r>
            <a:r>
              <a:rPr lang="en-US" dirty="0" err="1">
                <a:cs typeface="Calibri"/>
              </a:rPr>
              <a:t>majd</a:t>
            </a:r>
            <a:r>
              <a:rPr lang="en-US" dirty="0">
                <a:cs typeface="Calibri"/>
              </a:rPr>
              <a:t> finetune</a:t>
            </a:r>
          </a:p>
          <a:p>
            <a:r>
              <a:rPr lang="en-US" dirty="0" err="1">
                <a:cs typeface="Calibri"/>
              </a:rPr>
              <a:t>Én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kihagytam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autoencoder </a:t>
            </a:r>
            <a:r>
              <a:rPr lang="en-US" dirty="0" err="1">
                <a:cs typeface="Calibri"/>
              </a:rPr>
              <a:t>tanítását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engem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meggyőztek</a:t>
            </a:r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05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Kiértékelésnek</a:t>
            </a:r>
            <a:r>
              <a:rPr lang="en-US" dirty="0">
                <a:cs typeface="Calibri"/>
              </a:rPr>
              <a:t> accuracy-t </a:t>
            </a:r>
            <a:r>
              <a:rPr lang="en-US" dirty="0" err="1">
                <a:cs typeface="Calibri"/>
              </a:rPr>
              <a:t>használtunk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10fold cross </a:t>
            </a:r>
            <a:r>
              <a:rPr lang="en-US" dirty="0" err="1">
                <a:cs typeface="Calibri"/>
              </a:rPr>
              <a:t>validatont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Ami </a:t>
            </a:r>
            <a:r>
              <a:rPr lang="en-US" dirty="0" err="1">
                <a:cs typeface="Calibri"/>
              </a:rPr>
              <a:t>azt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jelenti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 10 </a:t>
            </a:r>
            <a:r>
              <a:rPr lang="en-US" dirty="0" err="1">
                <a:cs typeface="Calibri"/>
              </a:rPr>
              <a:t>iterációban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eltesszük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adathalmaz</a:t>
            </a:r>
            <a:r>
              <a:rPr lang="en-US" dirty="0">
                <a:cs typeface="Calibri"/>
              </a:rPr>
              <a:t> 10%-</a:t>
            </a:r>
            <a:r>
              <a:rPr lang="en-US" dirty="0" err="1">
                <a:cs typeface="Calibri"/>
              </a:rPr>
              <a:t>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tesztelésre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többin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tanítunk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nézzük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eredményeket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Subjectenként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kijött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eredménytömb</a:t>
            </a:r>
          </a:p>
          <a:p>
            <a:r>
              <a:rPr lang="en-US" dirty="0" err="1">
                <a:cs typeface="Calibri"/>
              </a:rPr>
              <a:t>Sokszor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előfordult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minding 87-90%, </a:t>
            </a:r>
            <a:r>
              <a:rPr lang="en-US" dirty="0" err="1">
                <a:cs typeface="Calibri"/>
              </a:rPr>
              <a:t>aztán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egyszer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csak</a:t>
            </a:r>
            <a:r>
              <a:rPr lang="en-US" dirty="0">
                <a:cs typeface="Calibri"/>
              </a:rPr>
              <a:t> 49 </a:t>
            </a:r>
            <a:r>
              <a:rPr lang="en-US" dirty="0" err="1">
                <a:cs typeface="Calibri"/>
              </a:rPr>
              <a:t>rosszabb</a:t>
            </a:r>
            <a:r>
              <a:rPr lang="en-US" dirty="0">
                <a:cs typeface="Calibri"/>
              </a:rPr>
              <a:t> mint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dobokocka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ebbe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ásnom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magam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88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Note: </a:t>
            </a:r>
            <a:r>
              <a:rPr lang="en-US" dirty="0" err="1">
                <a:cs typeface="Calibri"/>
              </a:rPr>
              <a:t>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tanítottam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annyi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ideig</a:t>
            </a:r>
            <a:r>
              <a:rPr lang="en-US" dirty="0">
                <a:cs typeface="Calibri"/>
              </a:rPr>
              <a:t>, mint a </a:t>
            </a:r>
            <a:r>
              <a:rPr lang="en-US" dirty="0" err="1">
                <a:cs typeface="Calibri"/>
              </a:rPr>
              <a:t>cikkben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hiányába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lehet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eredmént</a:t>
            </a:r>
            <a:r>
              <a:rPr lang="en-US" dirty="0">
                <a:cs typeface="Calibri"/>
              </a:rPr>
              <a:t> is </a:t>
            </a:r>
            <a:r>
              <a:rPr lang="en-US" dirty="0" err="1">
                <a:cs typeface="Calibri"/>
              </a:rPr>
              <a:t>kapni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Illetve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igazsághoz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annyi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hozzátartozik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ezek</a:t>
            </a:r>
            <a:r>
              <a:rPr lang="en-US" dirty="0">
                <a:cs typeface="Calibri"/>
              </a:rPr>
              <a:t> a 10 fold cv </a:t>
            </a:r>
            <a:r>
              <a:rPr lang="en-US" dirty="0" err="1">
                <a:cs typeface="Calibri"/>
              </a:rPr>
              <a:t>legjobb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értékei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vannak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közel</a:t>
            </a:r>
            <a:r>
              <a:rPr lang="en-US" dirty="0">
                <a:cs typeface="Calibri"/>
              </a:rPr>
              <a:t> 0.5-ös </a:t>
            </a:r>
            <a:r>
              <a:rPr lang="en-US" dirty="0" err="1">
                <a:cs typeface="Calibri"/>
              </a:rPr>
              <a:t>értékek</a:t>
            </a:r>
            <a:r>
              <a:rPr lang="en-US" dirty="0">
                <a:cs typeface="Calibri"/>
              </a:rPr>
              <a:t> is, de </a:t>
            </a:r>
            <a:r>
              <a:rPr lang="en-US" dirty="0" err="1">
                <a:cs typeface="Calibri"/>
              </a:rPr>
              <a:t>amennyiben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tovább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tanítom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hogy</a:t>
            </a:r>
            <a:r>
              <a:rPr lang="en-US" dirty="0">
                <a:cs typeface="Calibri"/>
              </a:rPr>
              <a:t> a subject9-nál </a:t>
            </a:r>
            <a:r>
              <a:rPr lang="en-US" dirty="0" err="1">
                <a:cs typeface="Calibri"/>
              </a:rPr>
              <a:t>tettem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úgy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eredményt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kapni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Ezeke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értékek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alacsonyabbak</a:t>
            </a:r>
            <a:r>
              <a:rPr lang="en-US" dirty="0">
                <a:cs typeface="Calibri"/>
              </a:rPr>
              <a:t> mint a </a:t>
            </a:r>
            <a:r>
              <a:rPr lang="en-US" dirty="0" err="1">
                <a:cs typeface="Calibri"/>
              </a:rPr>
              <a:t>cikkben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kapott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értékek</a:t>
            </a:r>
            <a:r>
              <a:rPr lang="en-US" dirty="0">
                <a:cs typeface="Calibri"/>
              </a:rPr>
              <a:t>, de </a:t>
            </a:r>
            <a:r>
              <a:rPr lang="en-US" dirty="0" err="1">
                <a:cs typeface="Calibri"/>
              </a:rPr>
              <a:t>hiperparaméter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optimalizálással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illetve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fejlettebb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előfeldolgozással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jobban</a:t>
            </a:r>
            <a:r>
              <a:rPr lang="en-US" dirty="0">
                <a:cs typeface="Calibri"/>
              </a:rPr>
              <a:t> meg </a:t>
            </a:r>
            <a:r>
              <a:rPr lang="en-US" dirty="0" err="1">
                <a:cs typeface="Calibri"/>
              </a:rPr>
              <a:t>tudnám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közelíteni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79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 </a:t>
            </a:r>
            <a:r>
              <a:rPr lang="en-US" dirty="0" err="1">
                <a:cs typeface="Calibri"/>
              </a:rPr>
              <a:t>tudunk</a:t>
            </a:r>
            <a:r>
              <a:rPr lang="en-US" dirty="0">
                <a:cs typeface="Calibri"/>
              </a:rPr>
              <a:t>-e </a:t>
            </a:r>
            <a:r>
              <a:rPr lang="en-US" dirty="0" err="1">
                <a:cs typeface="Calibri"/>
              </a:rPr>
              <a:t>találni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olyan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modellt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amivel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nulláról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kéne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új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alanyokat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tanítani</a:t>
            </a:r>
          </a:p>
          <a:p>
            <a:r>
              <a:rPr lang="en-US" dirty="0">
                <a:cs typeface="Calibri"/>
              </a:rPr>
              <a:t>2. </a:t>
            </a:r>
            <a:r>
              <a:rPr lang="en-US" dirty="0" err="1">
                <a:cs typeface="Calibri"/>
              </a:rPr>
              <a:t>Jelfeldolgozás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javítása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stft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helyett</a:t>
            </a:r>
            <a:r>
              <a:rPr lang="en-US" dirty="0">
                <a:cs typeface="Calibri"/>
              </a:rPr>
              <a:t> wavelet </a:t>
            </a:r>
            <a:r>
              <a:rPr lang="en-US" dirty="0" err="1">
                <a:cs typeface="Calibri"/>
              </a:rPr>
              <a:t>egyből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tartalmazza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időbeliséget</a:t>
            </a: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Léteznek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jól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működő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osztályozó</a:t>
            </a:r>
            <a:r>
              <a:rPr lang="en-US" dirty="0">
                <a:cs typeface="Calibri"/>
              </a:rPr>
              <a:t> CNN-</a:t>
            </a:r>
            <a:r>
              <a:rPr lang="en-US" dirty="0" err="1">
                <a:cs typeface="Calibri"/>
              </a:rPr>
              <a:t>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amiket</a:t>
            </a:r>
            <a:r>
              <a:rPr lang="en-US" dirty="0">
                <a:cs typeface="Calibri"/>
              </a:rPr>
              <a:t> google </a:t>
            </a:r>
            <a:r>
              <a:rPr lang="en-US" dirty="0" err="1">
                <a:cs typeface="Calibri"/>
              </a:rPr>
              <a:t>facebook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stb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cég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készített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ezekkel</a:t>
            </a:r>
            <a:r>
              <a:rPr lang="en-US" dirty="0">
                <a:cs typeface="Calibri"/>
              </a:rPr>
              <a:t> is </a:t>
            </a:r>
            <a:r>
              <a:rPr lang="en-US" dirty="0" err="1">
                <a:cs typeface="Calibri"/>
              </a:rPr>
              <a:t>lehetne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kisérletezni</a:t>
            </a:r>
            <a:r>
              <a:rPr lang="en-US" dirty="0">
                <a:cs typeface="Calibri"/>
              </a:rPr>
              <a:t> mint </a:t>
            </a:r>
            <a:r>
              <a:rPr lang="en-US" dirty="0" err="1">
                <a:cs typeface="Calibri"/>
              </a:rPr>
              <a:t>featurizer</a:t>
            </a:r>
            <a:r>
              <a:rPr lang="en-US" dirty="0">
                <a:cs typeface="Calibri"/>
              </a:rPr>
              <a:t> a stacked ae </a:t>
            </a:r>
            <a:r>
              <a:rPr lang="en-US" dirty="0" err="1">
                <a:cs typeface="Calibri"/>
              </a:rPr>
              <a:t>előtt</a:t>
            </a:r>
          </a:p>
          <a:p>
            <a:r>
              <a:rPr lang="en-US" dirty="0">
                <a:cs typeface="Calibri"/>
              </a:rPr>
              <a:t>4. </a:t>
            </a:r>
            <a:r>
              <a:rPr lang="en-US" dirty="0" err="1">
                <a:cs typeface="Calibri"/>
              </a:rPr>
              <a:t>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új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elem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ahol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kicsit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activation function</a:t>
            </a:r>
          </a:p>
          <a:p>
            <a:r>
              <a:rPr lang="en-US" dirty="0">
                <a:cs typeface="Calibri"/>
              </a:rPr>
              <a:t>5. Batch normalization </a:t>
            </a:r>
            <a:r>
              <a:rPr lang="en-US" dirty="0" err="1">
                <a:cs typeface="Calibri"/>
              </a:rPr>
              <a:t>stabilabbá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teszi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tanítást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gyorsabbá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kötegelve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tanítja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egyes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rétegeket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ahova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beszúrok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ilyet</a:t>
            </a:r>
            <a:r>
              <a:rPr lang="en-US" dirty="0">
                <a:cs typeface="Calibri"/>
              </a:rPr>
              <a:t>), ennek még nem néztem utána, ez egy 2015-ös paper </a:t>
            </a:r>
            <a:r>
              <a:rPr lang="en-US" dirty="0" err="1">
                <a:cs typeface="Calibri"/>
              </a:rPr>
              <a:t>nyomán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jött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E86D-2749-4153-B7A7-9E1135EBF79F}" type="slidenum">
              <a:rPr lang="hu-HU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2019. 12. 18.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philosophicaldisquisitions.blogspot.com/2013/10/new-paper-p300-memory-detection-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en.wikipedia.org/wiki/10-20_system_(EEG)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oftwarerecs.stackexchange.com/questions/28169/drawing-convolutional-neural-network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log.csdn.net/chary8088/article/details/90295215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cjme.springeropen.com/articles/10.1186/s10033-019-0388-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Deep </a:t>
            </a:r>
            <a:r>
              <a:rPr lang="hu-HU" dirty="0" err="1">
                <a:cs typeface="Calibri Light"/>
              </a:rPr>
              <a:t>learning</a:t>
            </a:r>
            <a:r>
              <a:rPr lang="hu-HU" dirty="0">
                <a:cs typeface="Calibri Light"/>
              </a:rPr>
              <a:t> alapú jelfeldolgozás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hu-HU" dirty="0" err="1">
                <a:cs typeface="Calibri"/>
              </a:rPr>
              <a:t>Dámsa</a:t>
            </a:r>
            <a:r>
              <a:rPr lang="hu-HU" dirty="0">
                <a:cs typeface="Calibri"/>
              </a:rPr>
              <a:t> Levente</a:t>
            </a:r>
          </a:p>
          <a:p>
            <a:r>
              <a:rPr lang="hu-HU" dirty="0" err="1">
                <a:cs typeface="Calibri"/>
              </a:rPr>
              <a:t>MSc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Vill</a:t>
            </a:r>
            <a:r>
              <a:rPr lang="hu-HU" dirty="0">
                <a:cs typeface="Calibri"/>
              </a:rPr>
              <a:t>.</a:t>
            </a:r>
          </a:p>
          <a:p>
            <a:r>
              <a:rPr lang="hu-HU" dirty="0">
                <a:cs typeface="Calibri"/>
              </a:rPr>
              <a:t>Konzulens:</a:t>
            </a:r>
          </a:p>
          <a:p>
            <a:r>
              <a:rPr lang="hu-HU" b="1" dirty="0">
                <a:cs typeface="Calibri"/>
              </a:rPr>
              <a:t>Szegletes Luca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190A44B6-026B-417E-BACD-69DB64C6E19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C4382C-3834-4E77-8F01-8ED10CE52CA7}"/>
              </a:ext>
            </a:extLst>
          </p:cNvPr>
          <p:cNvSpPr txBox="1"/>
          <p:nvPr/>
        </p:nvSpPr>
        <p:spPr>
          <a:xfrm>
            <a:off x="285538" y="365080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 sz="140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6B416E-2940-4581-B153-A05F31216FC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640AED51-C283-4034-B17D-8D354154B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89984"/>
              </p:ext>
            </p:extLst>
          </p:nvPr>
        </p:nvGraphicFramePr>
        <p:xfrm>
          <a:off x="296037" y="3008389"/>
          <a:ext cx="3887818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3909">
                  <a:extLst>
                    <a:ext uri="{9D8B030D-6E8A-4147-A177-3AD203B41FA5}">
                      <a16:colId xmlns:a16="http://schemas.microsoft.com/office/drawing/2014/main" val="2741391949"/>
                    </a:ext>
                  </a:extLst>
                </a:gridCol>
                <a:gridCol w="1943909">
                  <a:extLst>
                    <a:ext uri="{9D8B030D-6E8A-4147-A177-3AD203B41FA5}">
                      <a16:colId xmlns:a16="http://schemas.microsoft.com/office/drawing/2014/main" val="23549975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0.5833333134651184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9215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0.5416666865348816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4864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0.6666666865348816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603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0.692307710647583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9425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0.6153846383094788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506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0.6818181872367859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5533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 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0.695652186870575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0216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0.7200000286102295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494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0.8799999952316284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91553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DACD54AD-FEE8-4AA8-8560-EB71D6B8F60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40C54338-7EFB-448D-9F31-46EA11A9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39173"/>
              </p:ext>
            </p:extLst>
          </p:nvPr>
        </p:nvGraphicFramePr>
        <p:xfrm>
          <a:off x="4286720" y="3019267"/>
          <a:ext cx="4785000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2500">
                  <a:extLst>
                    <a:ext uri="{9D8B030D-6E8A-4147-A177-3AD203B41FA5}">
                      <a16:colId xmlns:a16="http://schemas.microsoft.com/office/drawing/2014/main" val="1885339594"/>
                    </a:ext>
                  </a:extLst>
                </a:gridCol>
                <a:gridCol w="2392500">
                  <a:extLst>
                    <a:ext uri="{9D8B030D-6E8A-4147-A177-3AD203B41FA5}">
                      <a16:colId xmlns:a16="http://schemas.microsoft.com/office/drawing/2014/main" val="8191011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0.8230957984924316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8840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0.8071253299713135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75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0.7948402762413025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636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4 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0.5319410562515259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0382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5 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0.735872209072113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1779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0.837837815284729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359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0.8292383551597595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183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0.5147420167922974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1876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0.8648648858070374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247320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5A2FDF9C-6707-4C5D-ABEA-F02BDAAA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CNN </a:t>
            </a:r>
            <a:r>
              <a:rPr lang="hu-HU" dirty="0" err="1">
                <a:cs typeface="Calibri Light"/>
              </a:rPr>
              <a:t>vs</a:t>
            </a:r>
            <a:r>
              <a:rPr lang="hu-HU" dirty="0">
                <a:cs typeface="Calibri Light"/>
              </a:rPr>
              <a:t> CNN-SAE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753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F0A820-5F6F-4F53-8D6F-6A7A5403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Jövőbeli fejlesztések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21123-0FB2-4C43-AEA8-844BFAE8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Transfer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learning</a:t>
            </a:r>
            <a:r>
              <a:rPr lang="hu-HU" dirty="0">
                <a:cs typeface="Calibri"/>
              </a:rPr>
              <a:t> -&gt; </a:t>
            </a:r>
            <a:r>
              <a:rPr lang="hu-HU" dirty="0" err="1">
                <a:cs typeface="Calibri"/>
              </a:rPr>
              <a:t>subject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subject</a:t>
            </a:r>
          </a:p>
          <a:p>
            <a:r>
              <a:rPr lang="hu-HU" dirty="0">
                <a:cs typeface="Calibri"/>
              </a:rPr>
              <a:t>STFT helyett </a:t>
            </a:r>
            <a:r>
              <a:rPr lang="hu-HU" dirty="0" err="1">
                <a:cs typeface="Calibri"/>
              </a:rPr>
              <a:t>Wavelet</a:t>
            </a:r>
            <a:r>
              <a:rPr lang="hu-HU" dirty="0">
                <a:cs typeface="Calibri"/>
              </a:rPr>
              <a:t> transzformáció</a:t>
            </a:r>
          </a:p>
          <a:p>
            <a:r>
              <a:rPr lang="hu-HU" dirty="0">
                <a:cs typeface="Calibri"/>
              </a:rPr>
              <a:t>VGG16, egyéb Neurális hálók használata </a:t>
            </a:r>
          </a:p>
          <a:p>
            <a:r>
              <a:rPr lang="hu-HU" dirty="0" err="1">
                <a:cs typeface="Calibri"/>
              </a:rPr>
              <a:t>Swish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activation</a:t>
            </a:r>
            <a:endParaRPr lang="hu-HU" dirty="0">
              <a:cs typeface="Calibri"/>
            </a:endParaRPr>
          </a:p>
          <a:p>
            <a:r>
              <a:rPr lang="hu-HU" dirty="0" err="1">
                <a:cs typeface="Calibri"/>
              </a:rPr>
              <a:t>Batchnormalization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AB6F9A-C885-4802-9246-4DB21A05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Feladat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38E1E3-46AF-4254-A1D8-24044AD0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924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Meglévő cikk reprodukálása</a:t>
            </a:r>
          </a:p>
          <a:p>
            <a:pPr lvl="1"/>
            <a:r>
              <a:rPr lang="hu-HU" dirty="0">
                <a:cs typeface="Calibri"/>
              </a:rPr>
              <a:t>Agyi jelek klasszifikációja</a:t>
            </a:r>
          </a:p>
          <a:p>
            <a:pPr lvl="1"/>
            <a:r>
              <a:rPr lang="hu-HU" dirty="0">
                <a:cs typeface="Calibri"/>
              </a:rPr>
              <a:t>Jelfeldolgozás</a:t>
            </a:r>
          </a:p>
          <a:p>
            <a:pPr lvl="1"/>
            <a:r>
              <a:rPr lang="hu-HU" dirty="0">
                <a:cs typeface="Calibri"/>
              </a:rPr>
              <a:t>CNN háló</a:t>
            </a:r>
          </a:p>
          <a:p>
            <a:pPr lvl="1"/>
            <a:r>
              <a:rPr lang="hu-HU" dirty="0">
                <a:cs typeface="Calibri"/>
              </a:rPr>
              <a:t>CNN-SAE háló</a:t>
            </a:r>
          </a:p>
        </p:txBody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887F914E-8412-4ABC-A684-BD31FA94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59" y="2450551"/>
            <a:ext cx="4121063" cy="1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FFF0-01AC-413B-9F3F-3955D382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Miből indulunk ki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BBC0DB-7558-4796-997A-BF23EFDD3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0994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dirty="0">
                <a:cs typeface="Calibri"/>
              </a:rPr>
              <a:t>BCI </a:t>
            </a:r>
            <a:r>
              <a:rPr lang="hu-HU" dirty="0" err="1">
                <a:cs typeface="Calibri"/>
              </a:rPr>
              <a:t>competition</a:t>
            </a:r>
            <a:endParaRPr lang="hu-HU" dirty="0" err="1"/>
          </a:p>
          <a:p>
            <a:r>
              <a:rPr lang="hu-HU" dirty="0">
                <a:cs typeface="Calibri"/>
              </a:rPr>
              <a:t>EEG jelek </a:t>
            </a:r>
            <a:endParaRPr lang="hu-HU" dirty="0"/>
          </a:p>
          <a:p>
            <a:pPr lvl="1"/>
            <a:r>
              <a:rPr lang="hu-HU" dirty="0">
                <a:cs typeface="Calibri"/>
              </a:rPr>
              <a:t>3 elektróda ( C3 </a:t>
            </a:r>
            <a:r>
              <a:rPr lang="hu-HU" dirty="0" err="1">
                <a:cs typeface="Calibri"/>
              </a:rPr>
              <a:t>Cz</a:t>
            </a:r>
            <a:r>
              <a:rPr lang="hu-HU" dirty="0">
                <a:cs typeface="Calibri"/>
              </a:rPr>
              <a:t> C4)</a:t>
            </a:r>
          </a:p>
          <a:p>
            <a:r>
              <a:rPr lang="hu-HU" dirty="0">
                <a:cs typeface="Calibri"/>
              </a:rPr>
              <a:t>9 alany</a:t>
            </a:r>
          </a:p>
          <a:p>
            <a:r>
              <a:rPr lang="hu-HU" dirty="0">
                <a:cs typeface="Calibri"/>
              </a:rPr>
              <a:t>Feladat:</a:t>
            </a:r>
          </a:p>
          <a:p>
            <a:pPr lvl="1"/>
            <a:r>
              <a:rPr lang="hu-HU" dirty="0">
                <a:cs typeface="Calibri"/>
              </a:rPr>
              <a:t>jobb vagy bal kéz mozgatásra gondolt</a:t>
            </a:r>
            <a:endParaRPr lang="hu-HU" dirty="0"/>
          </a:p>
          <a:p>
            <a:pPr lvl="1"/>
            <a:r>
              <a:rPr lang="hu-HU" dirty="0">
                <a:cs typeface="Calibri"/>
              </a:rPr>
              <a:t>Elméleti háttér: ERD ERS </a:t>
            </a: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F20A5A42-F01D-426B-8079-0EDB9B4E7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25818" y="4164512"/>
            <a:ext cx="2342644" cy="2101782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D772BA8-F875-44E5-9306-297251BC6095}"/>
              </a:ext>
            </a:extLst>
          </p:cNvPr>
          <p:cNvSpPr txBox="1"/>
          <p:nvPr/>
        </p:nvSpPr>
        <p:spPr>
          <a:xfrm>
            <a:off x="4158765" y="6485097"/>
            <a:ext cx="1840283" cy="244432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Cím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Fénykép</a:t>
            </a:r>
            <a:r>
              <a:rPr lang="en-US" dirty="0"/>
              <a:t>, </a:t>
            </a:r>
            <a:r>
              <a:rPr lang="en-US" dirty="0" err="1"/>
              <a:t>készítette</a:t>
            </a:r>
            <a:r>
              <a:rPr lang="en-US" dirty="0"/>
              <a:t>: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szerző</a:t>
            </a:r>
            <a:r>
              <a:rPr lang="en-US" dirty="0"/>
              <a:t>, </a:t>
            </a:r>
            <a:r>
              <a:rPr lang="en-US" dirty="0" err="1"/>
              <a:t>licenc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CC BY-SA</a:t>
            </a:r>
            <a:r>
              <a:rPr lang="en-US" dirty="0"/>
              <a:t>.</a:t>
            </a:r>
          </a:p>
        </p:txBody>
      </p:sp>
      <p:pic>
        <p:nvPicPr>
          <p:cNvPr id="9" name="Kép 9" descr="A képen beltéri, asztal, nő, fehér látható&#10;&#10;A leírás teljesen megbízható">
            <a:extLst>
              <a:ext uri="{FF2B5EF4-FFF2-40B4-BE49-F238E27FC236}">
                <a16:creationId xmlns:a16="http://schemas.microsoft.com/office/drawing/2014/main" id="{2EDA4A6F-8181-4096-90E4-B16073981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95734" y="4710707"/>
            <a:ext cx="2116899" cy="158767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981BA397-9B91-46B0-B578-115AA47FD892}"/>
              </a:ext>
            </a:extLst>
          </p:cNvPr>
          <p:cNvSpPr txBox="1"/>
          <p:nvPr/>
        </p:nvSpPr>
        <p:spPr>
          <a:xfrm>
            <a:off x="6868803" y="6384838"/>
            <a:ext cx="1605420" cy="286185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Cím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Fénykép</a:t>
            </a:r>
            <a:r>
              <a:rPr lang="en-US" dirty="0"/>
              <a:t>, </a:t>
            </a:r>
            <a:r>
              <a:rPr lang="en-US" dirty="0" err="1"/>
              <a:t>készítette</a:t>
            </a:r>
            <a:r>
              <a:rPr lang="en-US" dirty="0"/>
              <a:t>: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szerző</a:t>
            </a:r>
            <a:r>
              <a:rPr lang="en-US" dirty="0"/>
              <a:t>, </a:t>
            </a:r>
            <a:r>
              <a:rPr lang="en-US" dirty="0" err="1"/>
              <a:t>licenc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CC BY-NC-ND</a:t>
            </a:r>
            <a:r>
              <a:rPr lang="en-US" dirty="0"/>
              <a:t>.</a:t>
            </a: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D015286B-C25B-47BE-B82B-AC29AC3E0F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30" y="5335962"/>
            <a:ext cx="3553427" cy="3034431"/>
          </a:xfrm>
          <a:prstGeom prst="rect">
            <a:avLst/>
          </a:prstGeom>
        </p:spPr>
      </p:pic>
      <p:pic>
        <p:nvPicPr>
          <p:cNvPr id="8" name="Kép 9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B74B396A-926B-4657-B44B-2F6015DF38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6867" y="1273400"/>
            <a:ext cx="4726487" cy="15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8FF8D-B22E-493B-8E56-410B15DE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Jelfeldolgozás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87564-D2FA-4922-BB48-999DC2FCE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903" y="1709879"/>
            <a:ext cx="3625770" cy="4380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Események kinyerése</a:t>
            </a:r>
          </a:p>
          <a:p>
            <a:r>
              <a:rPr lang="hu-HU" dirty="0">
                <a:cs typeface="Calibri"/>
              </a:rPr>
              <a:t>STFT -&gt; </a:t>
            </a:r>
            <a:r>
              <a:rPr lang="hu-HU" dirty="0" err="1">
                <a:cs typeface="Calibri"/>
              </a:rPr>
              <a:t>spektogram</a:t>
            </a:r>
          </a:p>
          <a:p>
            <a:r>
              <a:rPr lang="hu-HU" dirty="0">
                <a:cs typeface="Calibri"/>
              </a:rPr>
              <a:t>Alfa és béta </a:t>
            </a:r>
            <a:r>
              <a:rPr lang="hu-HU" dirty="0" err="1">
                <a:cs typeface="Calibri"/>
              </a:rPr>
              <a:t>band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3 </a:t>
            </a:r>
            <a:r>
              <a:rPr lang="hu-HU" dirty="0" err="1">
                <a:cs typeface="Calibri"/>
              </a:rPr>
              <a:t>channel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stackelése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+ </a:t>
            </a:r>
            <a:r>
              <a:rPr lang="hu-HU" dirty="0" err="1">
                <a:cs typeface="Calibri"/>
              </a:rPr>
              <a:t>label</a:t>
            </a:r>
            <a:r>
              <a:rPr lang="hu-HU" dirty="0">
                <a:cs typeface="Calibri"/>
              </a:rPr>
              <a:t> </a:t>
            </a: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5" name="Kép 5" descr="A képen állapot, függöny, világos, számítógép látható&#10;&#10;A leírás teljesen megbízható">
            <a:extLst>
              <a:ext uri="{FF2B5EF4-FFF2-40B4-BE49-F238E27FC236}">
                <a16:creationId xmlns:a16="http://schemas.microsoft.com/office/drawing/2014/main" id="{2D5471CA-04B4-4301-A188-3F2CB6596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8430" y="3889776"/>
            <a:ext cx="1027336" cy="2885212"/>
          </a:xfrm>
        </p:spPr>
      </p:pic>
      <p:pic>
        <p:nvPicPr>
          <p:cNvPr id="7" name="Kép 7">
            <a:extLst>
              <a:ext uri="{FF2B5EF4-FFF2-40B4-BE49-F238E27FC236}">
                <a16:creationId xmlns:a16="http://schemas.microsoft.com/office/drawing/2014/main" id="{1A8E57EC-7DE0-4E44-A9A6-9E35B176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121" y="308080"/>
            <a:ext cx="3833149" cy="2566878"/>
          </a:xfrm>
          <a:prstGeom prst="rect">
            <a:avLst/>
          </a:prstGeom>
        </p:spPr>
      </p:pic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F8C9AAF7-50A0-4397-A279-B95840136343}"/>
              </a:ext>
            </a:extLst>
          </p:cNvPr>
          <p:cNvSpPr/>
          <p:nvPr/>
        </p:nvSpPr>
        <p:spPr>
          <a:xfrm>
            <a:off x="5784357" y="2976569"/>
            <a:ext cx="376177" cy="71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Bal oldali kapcsos zárójel 10">
            <a:extLst>
              <a:ext uri="{FF2B5EF4-FFF2-40B4-BE49-F238E27FC236}">
                <a16:creationId xmlns:a16="http://schemas.microsoft.com/office/drawing/2014/main" id="{CCFC5123-0AB9-4A3A-8082-52A322D37E25}"/>
              </a:ext>
            </a:extLst>
          </p:cNvPr>
          <p:cNvSpPr/>
          <p:nvPr/>
        </p:nvSpPr>
        <p:spPr>
          <a:xfrm>
            <a:off x="5233367" y="3855574"/>
            <a:ext cx="154329" cy="916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Bal oldali kapcsos zárójel 11">
            <a:extLst>
              <a:ext uri="{FF2B5EF4-FFF2-40B4-BE49-F238E27FC236}">
                <a16:creationId xmlns:a16="http://schemas.microsoft.com/office/drawing/2014/main" id="{5DB54CDA-14BF-4644-A99D-760E1372A5BA}"/>
              </a:ext>
            </a:extLst>
          </p:cNvPr>
          <p:cNvSpPr/>
          <p:nvPr/>
        </p:nvSpPr>
        <p:spPr>
          <a:xfrm>
            <a:off x="5233366" y="4820130"/>
            <a:ext cx="154329" cy="916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Bal oldali kapcsos zárójel 12">
            <a:extLst>
              <a:ext uri="{FF2B5EF4-FFF2-40B4-BE49-F238E27FC236}">
                <a16:creationId xmlns:a16="http://schemas.microsoft.com/office/drawing/2014/main" id="{A51A2F7A-7726-4FD7-A9A4-AF3964CC3511}"/>
              </a:ext>
            </a:extLst>
          </p:cNvPr>
          <p:cNvSpPr/>
          <p:nvPr/>
        </p:nvSpPr>
        <p:spPr>
          <a:xfrm>
            <a:off x="5233367" y="5794333"/>
            <a:ext cx="154329" cy="916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79D0F7C-85C4-4966-B8D4-73E538F91D51}"/>
              </a:ext>
            </a:extLst>
          </p:cNvPr>
          <p:cNvSpPr txBox="1"/>
          <p:nvPr/>
        </p:nvSpPr>
        <p:spPr>
          <a:xfrm>
            <a:off x="4497125" y="6059708"/>
            <a:ext cx="650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C3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C99BF0A-1CC8-4C4A-A837-E32E2DC9C551}"/>
              </a:ext>
            </a:extLst>
          </p:cNvPr>
          <p:cNvSpPr txBox="1"/>
          <p:nvPr/>
        </p:nvSpPr>
        <p:spPr>
          <a:xfrm>
            <a:off x="4497124" y="5085505"/>
            <a:ext cx="650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cs typeface="Calibri"/>
              </a:rPr>
              <a:t>Cz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27294C5-1B43-44E6-8AA4-19C229CF7968}"/>
              </a:ext>
            </a:extLst>
          </p:cNvPr>
          <p:cNvSpPr txBox="1"/>
          <p:nvPr/>
        </p:nvSpPr>
        <p:spPr>
          <a:xfrm>
            <a:off x="4497125" y="4313860"/>
            <a:ext cx="650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C4</a:t>
            </a:r>
          </a:p>
        </p:txBody>
      </p: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391FD6E2-8735-47E8-8B9C-F681362BAFCA}"/>
              </a:ext>
            </a:extLst>
          </p:cNvPr>
          <p:cNvSpPr/>
          <p:nvPr/>
        </p:nvSpPr>
        <p:spPr>
          <a:xfrm>
            <a:off x="6946661" y="3909831"/>
            <a:ext cx="106102" cy="2797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690F6FD-5F4F-42E0-8AD7-2AD3CA350DB0}"/>
              </a:ext>
            </a:extLst>
          </p:cNvPr>
          <p:cNvSpPr txBox="1"/>
          <p:nvPr/>
        </p:nvSpPr>
        <p:spPr>
          <a:xfrm>
            <a:off x="7130365" y="5085505"/>
            <a:ext cx="650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93px</a:t>
            </a:r>
          </a:p>
        </p:txBody>
      </p:sp>
      <p:sp>
        <p:nvSpPr>
          <p:cNvPr id="19" name="Bal oldali kapcsos zárójel 18">
            <a:extLst>
              <a:ext uri="{FF2B5EF4-FFF2-40B4-BE49-F238E27FC236}">
                <a16:creationId xmlns:a16="http://schemas.microsoft.com/office/drawing/2014/main" id="{093419C9-13C0-416B-BDCE-F6A9D4D5D8D3}"/>
              </a:ext>
            </a:extLst>
          </p:cNvPr>
          <p:cNvSpPr/>
          <p:nvPr/>
        </p:nvSpPr>
        <p:spPr>
          <a:xfrm rot="5340000">
            <a:off x="6009232" y="3319642"/>
            <a:ext cx="154329" cy="916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7549609D-8B5B-4BA0-8F7F-3D36B4502640}"/>
              </a:ext>
            </a:extLst>
          </p:cNvPr>
          <p:cNvSpPr txBox="1"/>
          <p:nvPr/>
        </p:nvSpPr>
        <p:spPr>
          <a:xfrm>
            <a:off x="6127225" y="3426466"/>
            <a:ext cx="650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30px</a:t>
            </a:r>
          </a:p>
        </p:txBody>
      </p:sp>
    </p:spTree>
    <p:extLst>
      <p:ext uri="{BB962C8B-B14F-4D97-AF65-F5344CB8AC3E}">
        <p14:creationId xmlns:p14="http://schemas.microsoft.com/office/powerpoint/2010/main" val="26154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B0BDE-309F-4619-BA62-9C9ADD5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CNN architektúra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CE2EA1-D5AB-4313-B974-634E25BA2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1 </a:t>
            </a:r>
            <a:r>
              <a:rPr lang="hu-HU" dirty="0" err="1">
                <a:ea typeface="+mn-lt"/>
                <a:cs typeface="+mn-lt"/>
              </a:rPr>
              <a:t>conv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layer</a:t>
            </a:r>
            <a:endParaRPr lang="hu-HU" dirty="0">
              <a:ea typeface="+mn-lt"/>
              <a:cs typeface="+mn-lt"/>
            </a:endParaRPr>
          </a:p>
          <a:p>
            <a:pPr lvl="1"/>
            <a:r>
              <a:rPr lang="hu-HU" dirty="0">
                <a:ea typeface="+mn-lt"/>
                <a:cs typeface="+mn-lt"/>
              </a:rPr>
              <a:t>30@93,3s:1,z:0</a:t>
            </a:r>
            <a:endParaRPr lang="hu-HU" dirty="0">
              <a:cs typeface="Calibri"/>
            </a:endParaRPr>
          </a:p>
          <a:p>
            <a:r>
              <a:rPr lang="hu-HU" dirty="0" err="1">
                <a:ea typeface="+mn-lt"/>
                <a:cs typeface="+mn-lt"/>
              </a:rPr>
              <a:t>Maxpool</a:t>
            </a:r>
            <a:endParaRPr lang="hu-HU" dirty="0">
              <a:ea typeface="+mn-lt"/>
              <a:cs typeface="+mn-lt"/>
            </a:endParaRPr>
          </a:p>
          <a:p>
            <a:r>
              <a:rPr lang="hu-HU" dirty="0">
                <a:ea typeface="+mn-lt"/>
                <a:cs typeface="+mn-lt"/>
              </a:rPr>
              <a:t>Végén </a:t>
            </a:r>
            <a:r>
              <a:rPr lang="hu-HU" dirty="0" err="1">
                <a:ea typeface="+mn-lt"/>
                <a:cs typeface="+mn-lt"/>
              </a:rPr>
              <a:t>fully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connected</a:t>
            </a:r>
            <a:r>
              <a:rPr lang="hu-HU" dirty="0">
                <a:ea typeface="+mn-lt"/>
                <a:cs typeface="+mn-lt"/>
              </a:rPr>
              <a:t> osztályok számával (2)</a:t>
            </a:r>
          </a:p>
          <a:p>
            <a:endParaRPr lang="hu-HU" dirty="0">
              <a:ea typeface="+mn-lt"/>
              <a:cs typeface="+mn-lt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564C73B2-D725-46EB-BEBD-793365E37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9150" y="1830783"/>
            <a:ext cx="3886200" cy="1235148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8C784D7-80FE-431E-A245-803C00589932}"/>
              </a:ext>
            </a:extLst>
          </p:cNvPr>
          <p:cNvSpPr txBox="1"/>
          <p:nvPr/>
        </p:nvSpPr>
        <p:spPr>
          <a:xfrm>
            <a:off x="4629150" y="3066688"/>
            <a:ext cx="3886200" cy="317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/>
              <a:t>Cím: </a:t>
            </a:r>
            <a:r>
              <a:rPr lang="en-US">
                <a:hlinkClick r:id="rId4"/>
              </a:rPr>
              <a:t>Fénykép</a:t>
            </a:r>
            <a:r>
              <a:rPr lang="en-US"/>
              <a:t>, készítette: Ismeretlen szerző, licenc: </a:t>
            </a:r>
            <a:r>
              <a:rPr lang="en-US">
                <a:hlinkClick r:id="rId5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9" name="Kép 9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08C25554-AE7B-4782-854E-95641B5E7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909" y="3428800"/>
            <a:ext cx="2743200" cy="30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5719-718E-4CAB-AF76-26743078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Autoencoder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1A61AB-CDDE-45A7-A159-D4AD774D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335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Sok féle </a:t>
            </a:r>
            <a:r>
              <a:rPr lang="hu-HU" dirty="0" err="1">
                <a:cs typeface="Calibri"/>
              </a:rPr>
              <a:t>autoencoder</a:t>
            </a:r>
            <a:r>
              <a:rPr lang="hu-HU" dirty="0">
                <a:cs typeface="Calibri"/>
              </a:rPr>
              <a:t> </a:t>
            </a:r>
            <a:endParaRPr lang="hu-HU">
              <a:cs typeface="Calibri"/>
            </a:endParaRPr>
          </a:p>
          <a:p>
            <a:r>
              <a:rPr lang="hu-HU" dirty="0">
                <a:cs typeface="Calibri"/>
              </a:rPr>
              <a:t>Legegyszerűbb eset</a:t>
            </a:r>
          </a:p>
          <a:p>
            <a:r>
              <a:rPr lang="hu-HU" dirty="0">
                <a:cs typeface="Calibri"/>
              </a:rPr>
              <a:t>Itt: legegyszerűbb eset </a:t>
            </a:r>
            <a:r>
              <a:rPr lang="hu-HU" dirty="0" err="1">
                <a:cs typeface="Calibri"/>
              </a:rPr>
              <a:t>összestackelve</a:t>
            </a:r>
            <a:r>
              <a:rPr lang="hu-HU" dirty="0">
                <a:cs typeface="Calibri"/>
              </a:rPr>
              <a:t>(ld. Később)</a:t>
            </a:r>
          </a:p>
        </p:txBody>
      </p:sp>
      <p:pic>
        <p:nvPicPr>
          <p:cNvPr id="5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3DC6F09-1231-4697-BD17-8865FF7D9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8734" y="802280"/>
            <a:ext cx="3438525" cy="2809875"/>
          </a:xfrm>
        </p:spPr>
      </p:pic>
      <p:pic>
        <p:nvPicPr>
          <p:cNvPr id="4" name="Kép 5">
            <a:extLst>
              <a:ext uri="{FF2B5EF4-FFF2-40B4-BE49-F238E27FC236}">
                <a16:creationId xmlns:a16="http://schemas.microsoft.com/office/drawing/2014/main" id="{37929073-B650-4945-9732-1BFAD5D5B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3893" y="4257531"/>
            <a:ext cx="5135300" cy="199861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9C85161-155F-4EF2-AF2E-8BFFECE9D986}"/>
              </a:ext>
            </a:extLst>
          </p:cNvPr>
          <p:cNvSpPr txBox="1"/>
          <p:nvPr/>
        </p:nvSpPr>
        <p:spPr>
          <a:xfrm>
            <a:off x="248855" y="6092485"/>
            <a:ext cx="3688465" cy="520056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r>
              <a:rPr lang="en-US" dirty="0" err="1"/>
              <a:t>Cím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Fénykép</a:t>
            </a:r>
            <a:r>
              <a:rPr lang="en-US" dirty="0"/>
              <a:t>, </a:t>
            </a:r>
            <a:r>
              <a:rPr lang="en-US" dirty="0" err="1"/>
              <a:t>forrás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  <a:hlinkClick r:id="rId5"/>
              </a:rPr>
              <a:t>https://blog.csdn.net/chary8088/article/details/90295215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42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6E0BD-D39E-42A0-983F-CE7A732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Stacked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autoencoder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F970E-D402-4EF5-A7ED-719E32964C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dirty="0">
                <a:cs typeface="Calibri"/>
              </a:rPr>
              <a:t>Egyszerű </a:t>
            </a:r>
            <a:r>
              <a:rPr lang="hu-HU" dirty="0" err="1">
                <a:cs typeface="Calibri"/>
              </a:rPr>
              <a:t>autóencoderek</a:t>
            </a:r>
            <a:r>
              <a:rPr lang="hu-HU" dirty="0">
                <a:cs typeface="Calibri"/>
              </a:rPr>
              <a:t> egymás utáni betanítása</a:t>
            </a:r>
          </a:p>
          <a:p>
            <a:r>
              <a:rPr lang="hu-HU" dirty="0">
                <a:cs typeface="Calibri"/>
              </a:rPr>
              <a:t>Előző </a:t>
            </a:r>
            <a:r>
              <a:rPr lang="hu-HU" dirty="0" err="1">
                <a:cs typeface="Calibri"/>
              </a:rPr>
              <a:t>hidden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layer</a:t>
            </a:r>
            <a:r>
              <a:rPr lang="hu-HU" dirty="0">
                <a:cs typeface="Calibri"/>
              </a:rPr>
              <a:t> -&gt; következő output</a:t>
            </a:r>
          </a:p>
          <a:p>
            <a:r>
              <a:rPr lang="hu-HU" dirty="0">
                <a:cs typeface="Calibri"/>
              </a:rPr>
              <a:t>Tanítási idő nő</a:t>
            </a:r>
          </a:p>
          <a:p>
            <a:r>
              <a:rPr lang="hu-HU" dirty="0">
                <a:cs typeface="Calibri"/>
              </a:rPr>
              <a:t>Végén csak a </a:t>
            </a:r>
            <a:r>
              <a:rPr lang="hu-HU" dirty="0" err="1">
                <a:cs typeface="Calibri"/>
              </a:rPr>
              <a:t>Hidden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layerekből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classifier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model</a:t>
            </a:r>
            <a:r>
              <a:rPr lang="hu-HU" dirty="0">
                <a:cs typeface="Calibri"/>
              </a:rPr>
              <a:t> készítése</a:t>
            </a:r>
          </a:p>
          <a:p>
            <a:r>
              <a:rPr lang="hu-HU" dirty="0" err="1">
                <a:cs typeface="Calibri"/>
              </a:rPr>
              <a:t>Pretraining</a:t>
            </a:r>
            <a:r>
              <a:rPr lang="hu-HU" dirty="0">
                <a:cs typeface="Calibri"/>
              </a:rPr>
              <a:t> + </a:t>
            </a:r>
            <a:r>
              <a:rPr lang="hu-HU" dirty="0" err="1">
                <a:cs typeface="Calibri"/>
              </a:rPr>
              <a:t>fine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tuning</a:t>
            </a:r>
          </a:p>
        </p:txBody>
      </p:sp>
      <p:pic>
        <p:nvPicPr>
          <p:cNvPr id="9" name="Kép 9" descr="A képen rajz látható&#10;&#10;A leírás teljesen megbízható">
            <a:extLst>
              <a:ext uri="{FF2B5EF4-FFF2-40B4-BE49-F238E27FC236}">
                <a16:creationId xmlns:a16="http://schemas.microsoft.com/office/drawing/2014/main" id="{CB4A95D6-67BF-41ED-AEB5-AFB25C844F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9150" y="2359995"/>
            <a:ext cx="4127339" cy="3099333"/>
          </a:xfr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3B3FA90-502E-4C9C-84C6-C34BD71661DF}"/>
              </a:ext>
            </a:extLst>
          </p:cNvPr>
          <p:cNvSpPr txBox="1"/>
          <p:nvPr/>
        </p:nvSpPr>
        <p:spPr>
          <a:xfrm>
            <a:off x="4629150" y="5440122"/>
            <a:ext cx="3712580" cy="33679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/>
              <a:t>Cím: </a:t>
            </a:r>
            <a:r>
              <a:rPr lang="en-US">
                <a:hlinkClick r:id="rId4"/>
              </a:rPr>
              <a:t>Fénykép</a:t>
            </a:r>
            <a:r>
              <a:rPr lang="en-US"/>
              <a:t>, készítette: Ismeretlen szerző, licenc: </a:t>
            </a:r>
            <a:r>
              <a:rPr lang="en-US">
                <a:hlinkClick r:id="rId5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9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F11E9-ED07-44A8-B8B8-1D43DD7A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CNN-SAE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6E2944-F48B-4215-ADEC-C5CE6FC58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Kettő kombinálása</a:t>
            </a:r>
          </a:p>
          <a:p>
            <a:r>
              <a:rPr lang="hu-HU" dirty="0">
                <a:cs typeface="Calibri"/>
              </a:rPr>
              <a:t>Jobb eredmény, mint sima CNN vagy SAE</a:t>
            </a:r>
          </a:p>
          <a:p>
            <a:endParaRPr lang="hu-HU" dirty="0">
              <a:cs typeface="Calibri"/>
            </a:endParaRPr>
          </a:p>
        </p:txBody>
      </p:sp>
      <p:pic>
        <p:nvPicPr>
          <p:cNvPr id="5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70709E25-07BC-4497-BBB1-B4C00B9B1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1034" y="166587"/>
            <a:ext cx="2538886" cy="6772376"/>
          </a:xfrm>
        </p:spPr>
      </p:pic>
      <p:pic>
        <p:nvPicPr>
          <p:cNvPr id="4" name="Kép 5">
            <a:extLst>
              <a:ext uri="{FF2B5EF4-FFF2-40B4-BE49-F238E27FC236}">
                <a16:creationId xmlns:a16="http://schemas.microsoft.com/office/drawing/2014/main" id="{674E189D-2BE9-43A0-A7BB-A381B4691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94670"/>
            <a:ext cx="5202820" cy="28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D6C17-3CAF-4C60-BE25-701B500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Kiértékelés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B4E92-CAC0-4C76-8017-8A9EC81DD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Accuracy</a:t>
            </a:r>
            <a:r>
              <a:rPr lang="hu-HU" dirty="0">
                <a:cs typeface="Calibri"/>
              </a:rPr>
              <a:t> </a:t>
            </a:r>
          </a:p>
          <a:p>
            <a:r>
              <a:rPr lang="hu-HU" dirty="0">
                <a:cs typeface="Calibri"/>
              </a:rPr>
              <a:t>10 fold </a:t>
            </a:r>
            <a:r>
              <a:rPr lang="hu-HU" dirty="0" err="1">
                <a:cs typeface="Calibri"/>
              </a:rPr>
              <a:t>cross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validation</a:t>
            </a:r>
          </a:p>
          <a:p>
            <a:r>
              <a:rPr lang="hu-HU" dirty="0">
                <a:cs typeface="Calibri"/>
              </a:rPr>
              <a:t>Maximum </a:t>
            </a:r>
            <a:r>
              <a:rPr lang="hu-HU" dirty="0" err="1">
                <a:cs typeface="Calibri"/>
              </a:rPr>
              <a:t>accuracy</a:t>
            </a:r>
            <a:r>
              <a:rPr lang="hu-HU" dirty="0">
                <a:cs typeface="Calibri"/>
              </a:rPr>
              <a:t> </a:t>
            </a:r>
          </a:p>
          <a:p>
            <a:r>
              <a:rPr lang="hu-HU" dirty="0">
                <a:cs typeface="Calibri"/>
              </a:rPr>
              <a:t>SVM </a:t>
            </a:r>
            <a:r>
              <a:rPr lang="hu-HU" dirty="0" err="1">
                <a:cs typeface="Calibri"/>
              </a:rPr>
              <a:t>baseline</a:t>
            </a:r>
            <a:r>
              <a:rPr lang="hu-HU" dirty="0">
                <a:cs typeface="Calibri"/>
              </a:rPr>
              <a:t> 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D3F967B-31AC-4A71-BC63-ED7DCD8BE49D}"/>
              </a:ext>
            </a:extLst>
          </p:cNvPr>
          <p:cNvSpPr txBox="1"/>
          <p:nvPr/>
        </p:nvSpPr>
        <p:spPr>
          <a:xfrm>
            <a:off x="3628373" y="6116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9A43BC1E-4794-415C-874B-69C4EA0E09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8533950"/>
              </p:ext>
            </p:extLst>
          </p:nvPr>
        </p:nvGraphicFramePr>
        <p:xfrm>
          <a:off x="4602974" y="3110709"/>
          <a:ext cx="3886200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85618895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3455499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7042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2 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37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 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020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586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0.5384615384615384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663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0.47619047619047616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8071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11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0.4583333333333333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8902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hu-HU" sz="1400" dirty="0" err="1"/>
                        <a:t>Subject</a:t>
                      </a:r>
                      <a:r>
                        <a:rPr lang="hu-HU" sz="1400" dirty="0"/>
                        <a:t>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459748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26FE5508-6E6F-46CF-AB97-8D0F0BCF4FCA}"/>
              </a:ext>
            </a:extLst>
          </p:cNvPr>
          <p:cNvSpPr txBox="1"/>
          <p:nvPr/>
        </p:nvSpPr>
        <p:spPr>
          <a:xfrm>
            <a:off x="1088020" y="37694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498EDE-C927-4D9D-BDF8-0B6D596E60AA}"/>
              </a:ext>
            </a:extLst>
          </p:cNvPr>
          <p:cNvSpPr txBox="1"/>
          <p:nvPr/>
        </p:nvSpPr>
        <p:spPr>
          <a:xfrm>
            <a:off x="4734044" y="26216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10948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Diavetítés a képernyőre (4:3 oldalarány)</PresentationFormat>
  <Paragraphs>0</Paragraphs>
  <Slides>11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Deep learning alapú jelfeldolgozás</vt:lpstr>
      <vt:lpstr>Feladat</vt:lpstr>
      <vt:lpstr>Miből indulunk ki</vt:lpstr>
      <vt:lpstr>Jelfeldolgozás</vt:lpstr>
      <vt:lpstr>CNN architektúra</vt:lpstr>
      <vt:lpstr>Autoencoder</vt:lpstr>
      <vt:lpstr>Stacked autoencoder</vt:lpstr>
      <vt:lpstr>CNN-SAE</vt:lpstr>
      <vt:lpstr>Kiértékelés</vt:lpstr>
      <vt:lpstr>CNN vs CNN-SAE</vt:lpstr>
      <vt:lpstr>Jövőbeli fejlesztések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662</cp:revision>
  <dcterms:created xsi:type="dcterms:W3CDTF">2019-12-12T20:59:10Z</dcterms:created>
  <dcterms:modified xsi:type="dcterms:W3CDTF">2019-12-18T08:12:30Z</dcterms:modified>
</cp:coreProperties>
</file>