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4.png" ContentType="image/png"/>
  <Override PartName="/ppt/media/image5.png" ContentType="image/png"/>
  <Override PartName="/ppt/media/image12.png" ContentType="image/png"/>
  <Override PartName="/ppt/media/image7.png" ContentType="image/png"/>
  <Override PartName="/ppt/media/image14.png" ContentType="image/png"/>
  <Override PartName="/ppt/media/image13.png" ContentType="image/png"/>
  <Override PartName="/ppt/media/image1.png" ContentType="image/png"/>
  <Override PartName="/ppt/media/image3.jpeg" ContentType="image/jpeg"/>
  <Override PartName="/ppt/media/image2.png" ContentType="image/png"/>
  <Override PartName="/ppt/media/image6.png" ContentType="image/png"/>
  <Override PartName="/ppt/media/image11.png" ContentType="image/png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A dia áthelyezéséhez kattintson ide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2000" spc="-1" strike="noStrike">
                <a:latin typeface="Arial"/>
              </a:rPr>
              <a:t>A jegyzetformátum szerkesztéséhez kattintson ide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Times New Roman"/>
              </a:rPr>
              <a:t>&lt;élőfej&gt;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hu-HU" sz="1400" spc="-1" strike="noStrike">
                <a:latin typeface="Times New Roman"/>
              </a:rPr>
              <a:t>&lt;dátum/idő&gt;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hu-HU" sz="1400" spc="-1" strike="noStrike">
                <a:latin typeface="Times New Roman"/>
              </a:rPr>
              <a:t>&lt;élőláb&gt;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37D8CCC-022C-456F-B538-A7CA740A7210}" type="slidenum">
              <a:rPr b="0" lang="hu-HU" sz="1400" spc="-1" strike="noStrike">
                <a:latin typeface="Times New Roman"/>
              </a:rPr>
              <a:t>&lt;szám&gt;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Note: nem tanítottam annyi ideig, mint a cikkben idő hiányába, lehet jobb eredmént is kapni.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Illetve az igazsághoz annyi hozzátartozik, hogy ezek a 10 fold cv legjobb értékei, vannak közel 0.5-ös értékek is, de amennyiben tovább tanítom, hogy a subject9-nál tettem, úgy jobb eredményt lehet kapni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Ezeke az értékek alacsonyabbak mint a cikkben kapott értékek, de hiperparaméter optimalizálással, illetve fejlettebb előfeldolgozással jobban meg tudnám közelíteni.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860EC9-A661-4034-B89E-80DD3C55AD26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1. tudunk-e találni olyan modellt, amivel nem nulláról kéne új alanyokat tanítani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2. Jelfeldolgozás javítása -&gt; stft helyett wavelet egyből tartalmazza az időbeliséget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3. Léteznek jól működő osztályozó CNN-ek amiket google facebook, stb nagy cég készített, ezekkel is lehetne kisérletezni mint featurizer a stacked ae előtt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4. Ez egy új elem, ahol kicsit más az activation function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5. Batch normalization stabilabbá teszi a tanítást, és gyorsabbá, kötegelve tanítja az egyes rétegeket(ahova beszúrok ilyet), ennek még nem néztem utána, ez egy 2015-ös paper nyomán jött ki.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8C169B-0646-4BF6-812E-693E1ABA3317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ERD = event related desynchronization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ERS = event related syncronization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Vagyis egyik oldalt intenzívebb lesz a spektrum másik oldalt meg gyengébb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9ECD00-DF8D-483B-BE8A-DC63C5E6F15D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Először időtartományból ki kell szedni a megfelelő jeleket. Szerencsére fel van labelezve az adat hogy mikor meddig és mi történik.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A cikkben a + jel kezdetétől, ami egy trial 0.5s és 2.5 s-nyi intervallumot fogunk felhasználni. Itt történt a mozgatás.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Ezután áttérünk frekvenciatartományba STFT-vel. Hamming ablak , 64-14 = 50 elem lesz egybeolvasztva, 1 segmens 63, nfft 512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Az alfa és beta bandek azok amik minket érdekelnek csak, így azt a két elemet kell kiszedni. Mivel a béta bandwidth nagyobb, ezért azon egy bicubicos interpolációt hajtottunk végre, vagyis lezsugorítottuk úgy hogy megőrizze a az adatokat.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Ezután a C3, Cz és C4 channaleket egymásra stackeljük (hstack numpy-ben)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Ez lesz egy kép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Paraméterezéssel, ablakokkal kellett kicsit boxolni.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Sokat kellett küszködni a window size-al, hogy milyen ablakot használnak illetve az volt megadva a cikkben hogy mennyi az overlappolt elemek száma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E53CEA-DD7E-4CED-ABD1-9712BF352790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Egy nagyon egyszerű architektúráról van szó jelen esetben, jövőbeni fejlesztésnek be lehetne tenni valami combosabbat.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Végén softmax layer optimizer adam loss pedig categorical crossentropy 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4A4A01-2FF7-400D-A45B-95A6C16C40B3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Rengeteg helyen használják az autóencodereket, sok alkalmazási területe van.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Image denoising, Image creation, PCA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Léteznek Deep autoencoderek, Variational autoencoderek, sparse autoencoderek stb.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Fontos hogy ez egy olyan training ahol a training data van mindkét oldalt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Loss adadelta, mean squared error loss function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Minden layert egyesével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Legegyszerűbb eset -&gt; 1 input 1 hidden 1 output -&gt; input és output mérete megegyezik hidden layer a bottleneck -&gt; cél, állítsa vissza a kimenetén a bemenetet.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Mi úgy használjuk osztályozásra hogy ilyeneket fogunk összestackelni, hogy a hidden méret mindig akkor legyen mint a következő autoencoder input layere. Ezekt összekötjük és győztünk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Sok vakvágányom volt ezzel .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Össze lehet állítani egy deep autoencodert is, ha már úgyis megcsináltom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3E455A-CF9A-4B59-9BDF-4F9BD4657831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Ha egy ilyen képet hamarabb keresek, sok kérdés elillant volna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hu-HU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A7C55A-0380-4FDF-90E6-1A638A61A30B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Miért jó a sae? Zajra kevésbé lesz érzékeny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900 layerből 2-be lemenni egyből elég durva lépés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Ne random képből legyen az init, használjuk ki a convoluciós hálónkat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Kiszedjük belőle a maxpool layert és a flatten 900-as outputját használjuk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Szétvágott modell -&gt; predict -&gt; adat be stacked autoencoder nek -&gt; layerwise pretrain majd finetune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Én kihagytam az autoencoder tanítását, engem meggyőztek. 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27EE6D-62B7-45F0-B369-84063FA00102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Kiértékelésnek accuracy-t használtunk és egy 10fold cross validatont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Ami azt jelenti hogy 10 iterációban eltesszük az adathalmaz 10%-át tesztelésre, többin tanítunk és úgy nézzük za eredményeket 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Subjectenként kijött egy eredménytömb</a:t>
            </a:r>
            <a:endParaRPr b="0" lang="hu-H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hu-HU" sz="2000" spc="-1" strike="noStrike">
                <a:latin typeface="Arial"/>
              </a:rPr>
              <a:t>Sokszor előfordult hogy minding 87-90%, aztán egyszer csak 49 rosszabb mint egy dobokocka ebbe még bele kell ásnom magam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6CC84E-0A29-49C6-B831-CA4072E0882B}" type="slidenum">
              <a:rPr b="0" lang="hu-HU" sz="1200" spc="-1" strike="noStrike">
                <a:latin typeface="Times New Roman"/>
              </a:rPr>
              <a:t>&lt;szám&gt;</a:t>
            </a:fld>
            <a:endParaRPr b="0" lang="hu-H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hu-HU" sz="4500" spc="-1" strike="noStrike">
                <a:solidFill>
                  <a:srgbClr val="000000"/>
                </a:solidFill>
                <a:latin typeface="Calibri Light"/>
              </a:rPr>
              <a:t>Mintací</a:t>
            </a:r>
            <a:r>
              <a:rPr b="0" lang="hu-HU" sz="4500" spc="-1" strike="noStrike">
                <a:solidFill>
                  <a:srgbClr val="000000"/>
                </a:solidFill>
                <a:latin typeface="Calibri Light"/>
              </a:rPr>
              <a:t>m </a:t>
            </a:r>
            <a:r>
              <a:rPr b="0" lang="hu-HU" sz="4500" spc="-1" strike="noStrike">
                <a:solidFill>
                  <a:srgbClr val="000000"/>
                </a:solidFill>
                <a:latin typeface="Calibri Light"/>
              </a:rPr>
              <a:t>szerkes</a:t>
            </a:r>
            <a:r>
              <a:rPr b="0" lang="hu-HU" sz="4500" spc="-1" strike="noStrike">
                <a:solidFill>
                  <a:srgbClr val="000000"/>
                </a:solidFill>
                <a:latin typeface="Calibri Light"/>
              </a:rPr>
              <a:t>ztése</a:t>
            </a:r>
            <a:endParaRPr b="0" lang="hu-HU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BCA3958-5174-47CF-B2BE-AEDA3111DB85}" type="datetime">
              <a:rPr b="0" lang="hu-HU" sz="900" spc="-1" strike="noStrike">
                <a:solidFill>
                  <a:srgbClr val="8b8b8b"/>
                </a:solidFill>
                <a:latin typeface="Calibri"/>
              </a:rPr>
              <a:t>2019. 12. 18.</a:t>
            </a:fld>
            <a:endParaRPr b="0" lang="hu-HU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4F8221-BBEF-41A5-BF3C-07E48D7AE0C9}" type="slidenum">
              <a:rPr b="0" lang="hu-HU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hu-HU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Vázlatszöveg formátumának szerkesztése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Második vázlatszint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Harmadik vázlatszint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vázlatszint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Minta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cím 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szerk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eszté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2B8286F-4FC6-4D48-BEBC-7699D8E82955}" type="datetime">
              <a:rPr b="0" lang="hu-HU" sz="900" spc="-1" strike="noStrike">
                <a:solidFill>
                  <a:srgbClr val="8b8b8b"/>
                </a:solidFill>
                <a:latin typeface="Calibri"/>
              </a:rPr>
              <a:t>2019. 12. 18.</a:t>
            </a:fld>
            <a:endParaRPr b="0" lang="hu-HU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40AD43-6688-469E-855F-274D510E8C88}" type="slidenum">
              <a:rPr b="0" lang="hu-HU" sz="900" spc="-1" strike="noStrike">
                <a:solidFill>
                  <a:srgbClr val="8b8b8b"/>
                </a:solidFill>
                <a:latin typeface="Calibri"/>
              </a:rPr>
              <a:t>&lt;szám&gt;</a:t>
            </a:fld>
            <a:endParaRPr b="0" lang="hu-H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Minta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cím 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szerk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eszté</a:t>
            </a: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Mintaszöveg szerkesztése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Második szint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bri"/>
              </a:rPr>
              <a:t>Harmadik szint</a:t>
            </a:r>
            <a:endParaRPr b="0" lang="hu-H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Negyedik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Ötödik szint</a:t>
            </a:r>
            <a:endParaRPr b="0" lang="hu-H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426C80-7611-4A5C-A2FF-B2189A6D3B91}" type="datetime">
              <a:rPr b="0" lang="hu-HU" sz="900" spc="-1" strike="noStrike">
                <a:solidFill>
                  <a:srgbClr val="8b8b8b"/>
                </a:solidFill>
                <a:latin typeface="Calibri"/>
              </a:rPr>
              <a:t>2019. 12. 18.</a:t>
            </a:fld>
            <a:endParaRPr b="0" lang="hu-HU" sz="9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537DF4-5035-4C5E-8091-6F817A401BD8}" type="slidenum">
              <a:rPr b="0" lang="hu-HU" sz="900" spc="-1" strike="noStrike">
                <a:solidFill>
                  <a:srgbClr val="8b8b8b"/>
                </a:solidFill>
                <a:latin typeface="Calibri"/>
              </a:rPr>
              <a:t>&lt;szám&gt;</a:t>
            </a:fld>
            <a:endParaRPr b="0" lang="hu-H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en.wikipedia.org/wiki/10-20_system_(EEG)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jpeg"/><Relationship Id="rId5" Type="http://schemas.openxmlformats.org/officeDocument/2006/relationships/hyperlink" Target="http://philosophicaldisquisitions.blogspot.com/2013/10/new-paper-p300-memory-detection-test.html" TargetMode="External"/><Relationship Id="rId6" Type="http://schemas.openxmlformats.org/officeDocument/2006/relationships/hyperlink" Target="https://creativecommons.org/licenses/by-nc-nd/3.0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28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softwarerecs.stackexchange.com/questions/28169/drawing-convolutional-neural-networks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hyperlink" Target="https://blog.csdn.net/chary8088/article/details/90295215" TargetMode="External"/><Relationship Id="rId4" Type="http://schemas.openxmlformats.org/officeDocument/2006/relationships/hyperlink" Target="https://blog.csdn.net/chary8088/article/details/90295215" TargetMode="External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cjme.springeropen.com/articles/10.1186/s10033-019-0388-9" TargetMode="External"/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hu-HU" sz="4500" spc="-1" strike="noStrike">
                <a:solidFill>
                  <a:srgbClr val="000000"/>
                </a:solidFill>
                <a:latin typeface="Calibri Light"/>
              </a:rPr>
              <a:t>Deep learning alapú jelfeldolgozás</a:t>
            </a:r>
            <a:endParaRPr b="0" lang="hu-HU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Dámsa Levente</a:t>
            </a:r>
            <a:endParaRPr b="0" lang="hu-HU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MSc Vill.</a:t>
            </a:r>
            <a:endParaRPr b="0" lang="hu-HU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Konzulens:</a:t>
            </a:r>
            <a:endParaRPr b="0" lang="hu-HU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hu-HU" sz="1800" spc="-1" strike="noStrike">
                <a:solidFill>
                  <a:srgbClr val="000000"/>
                </a:solidFill>
                <a:latin typeface="Calibri"/>
              </a:rPr>
              <a:t>Szegletes Luca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20040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285480" y="3650760"/>
            <a:ext cx="2742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320040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5" name="Table 4"/>
          <p:cNvGraphicFramePr/>
          <p:nvPr/>
        </p:nvGraphicFramePr>
        <p:xfrm>
          <a:off x="255960" y="1937880"/>
          <a:ext cx="3887280" cy="1456920"/>
        </p:xfrm>
        <a:graphic>
          <a:graphicData uri="http://schemas.openxmlformats.org/drawingml/2006/table">
            <a:tbl>
              <a:tblPr/>
              <a:tblGrid>
                <a:gridCol w="1943640"/>
                <a:gridCol w="1943640"/>
              </a:tblGrid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1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0.5833333134651184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2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0.5416666865348816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 3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0.6666666865348816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0.692307710647583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0.6153846383094788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0.6818181872367859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 7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0.695652186870575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8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0.7200000286102295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0.8799999952316284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86" name="CustomShape 5"/>
          <p:cNvSpPr/>
          <p:nvPr/>
        </p:nvSpPr>
        <p:spPr>
          <a:xfrm>
            <a:off x="320040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7" name="Table 6"/>
          <p:cNvGraphicFramePr/>
          <p:nvPr/>
        </p:nvGraphicFramePr>
        <p:xfrm>
          <a:off x="4286880" y="3019320"/>
          <a:ext cx="4784760" cy="1456920"/>
        </p:xfrm>
        <a:graphic>
          <a:graphicData uri="http://schemas.openxmlformats.org/drawingml/2006/table">
            <a:tbl>
              <a:tblPr/>
              <a:tblGrid>
                <a:gridCol w="2392200"/>
                <a:gridCol w="2392560"/>
              </a:tblGrid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1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0.8230957984924316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2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0.8071253299713135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3 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0.7948402762413025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4 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0.5319410562515259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5 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0.735872209072113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0.837837815284729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7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0.8292383551597595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8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0.5147420167922974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0.8648648858070374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88" name="TextShape 7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CNN vs CNN-SAE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Jövőbeli fejlesztések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Transfer learning -&gt; subject to subject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STFT helyett Wavelet transzformáció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VGG16, egyéb Neurális hálók használata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Swish activation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Batchnormalization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Feladat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28560" y="1825560"/>
            <a:ext cx="41922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Meglévő cikk reprodukálása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Agyi jelek klasszifikációja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Jelfeldolgozás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CNN háló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CNN-SAE háló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Kép 4" descr="A képen képernyőkép látható&#10;&#10;A leírás teljesen megbízható"/>
          <p:cNvPicPr/>
          <p:nvPr/>
        </p:nvPicPr>
        <p:blipFill>
          <a:blip r:embed="rId1"/>
          <a:stretch/>
        </p:blipFill>
        <p:spPr>
          <a:xfrm>
            <a:off x="4985280" y="2450520"/>
            <a:ext cx="4120560" cy="184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Miből indulunk ki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825560"/>
            <a:ext cx="3885840" cy="309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BCI competition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EEG jelek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3 elektróda ( C3 Cz C4)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9 alany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Feladat: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jobb vagy bal kéz mozgatásra gondolt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</a:rPr>
              <a:t>Elméleti háttér: ERD ERS 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Kép 5" descr=""/>
          <p:cNvPicPr/>
          <p:nvPr/>
        </p:nvPicPr>
        <p:blipFill>
          <a:blip r:embed="rId1"/>
          <a:stretch/>
        </p:blipFill>
        <p:spPr>
          <a:xfrm>
            <a:off x="4225680" y="4164480"/>
            <a:ext cx="2342160" cy="21013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158720" y="6485040"/>
            <a:ext cx="18399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"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Cím: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Fénykép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, készítette: Ismeretlen szerző, licenc: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CC BY-SA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139" name="Kép 9" descr="A képen beltéri, asztal, nő, fehér látható&#10;&#10;A leírás teljesen megbízható"/>
          <p:cNvPicPr/>
          <p:nvPr/>
        </p:nvPicPr>
        <p:blipFill>
          <a:blip r:embed="rId4"/>
          <a:stretch/>
        </p:blipFill>
        <p:spPr>
          <a:xfrm>
            <a:off x="6795720" y="4710600"/>
            <a:ext cx="2116440" cy="158724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6868800" y="6384960"/>
            <a:ext cx="160524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Cím: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Fénykép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, készítette: Ismeretlen szerző, licenc: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CC BY-NC-ND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141" name="Kép 5" descr=""/>
          <p:cNvPicPr/>
          <p:nvPr/>
        </p:nvPicPr>
        <p:blipFill>
          <a:blip r:embed="rId7"/>
          <a:stretch/>
        </p:blipFill>
        <p:spPr>
          <a:xfrm>
            <a:off x="412920" y="5335920"/>
            <a:ext cx="3553200" cy="3034080"/>
          </a:xfrm>
          <a:prstGeom prst="rect">
            <a:avLst/>
          </a:prstGeom>
          <a:ln>
            <a:noFill/>
          </a:ln>
        </p:spPr>
      </p:pic>
      <p:pic>
        <p:nvPicPr>
          <p:cNvPr id="142" name="Kép 9" descr="A képen képernyőkép látható&#10;&#10;A leírás teljesen megbízható"/>
          <p:cNvPicPr/>
          <p:nvPr/>
        </p:nvPicPr>
        <p:blipFill>
          <a:blip r:embed="rId8"/>
          <a:stretch/>
        </p:blipFill>
        <p:spPr>
          <a:xfrm>
            <a:off x="4307040" y="1273320"/>
            <a:ext cx="4726080" cy="153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4000" y="365040"/>
            <a:ext cx="41760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Jelfeldolgozás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13000" y="1710000"/>
            <a:ext cx="3625560" cy="437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Események kinyerése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STFT -&gt; spektrogram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Alfa és béta band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3 channel stackelése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+ label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Kép 5" descr="A képen állapot, függöny, világos, számítógép látható&#10;&#10;A leírás teljesen megbízható"/>
          <p:cNvPicPr/>
          <p:nvPr/>
        </p:nvPicPr>
        <p:blipFill>
          <a:blip r:embed="rId1"/>
          <a:stretch/>
        </p:blipFill>
        <p:spPr>
          <a:xfrm>
            <a:off x="5518440" y="3889800"/>
            <a:ext cx="1027080" cy="2884680"/>
          </a:xfrm>
          <a:prstGeom prst="rect">
            <a:avLst/>
          </a:prstGeom>
          <a:ln>
            <a:noFill/>
          </a:ln>
        </p:spPr>
      </p:pic>
      <p:pic>
        <p:nvPicPr>
          <p:cNvPr id="146" name="Kép 7" descr=""/>
          <p:cNvPicPr/>
          <p:nvPr/>
        </p:nvPicPr>
        <p:blipFill>
          <a:blip r:embed="rId2"/>
          <a:stretch/>
        </p:blipFill>
        <p:spPr>
          <a:xfrm>
            <a:off x="4735080" y="360000"/>
            <a:ext cx="3832920" cy="25664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5784480" y="2976480"/>
            <a:ext cx="375840" cy="7135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5233320" y="3855600"/>
            <a:ext cx="154080" cy="915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5233320" y="4820040"/>
            <a:ext cx="154080" cy="915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5233320" y="5794200"/>
            <a:ext cx="154080" cy="915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4497120" y="6059880"/>
            <a:ext cx="649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4497120" y="5085360"/>
            <a:ext cx="649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Cz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4497120" y="4313880"/>
            <a:ext cx="649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6946560" y="3909960"/>
            <a:ext cx="105840" cy="27968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>
            <a:off x="7130520" y="5085360"/>
            <a:ext cx="649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93px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 rot="5340000">
            <a:off x="6009120" y="3319560"/>
            <a:ext cx="154080" cy="91584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>
            <a:off x="6127200" y="3426480"/>
            <a:ext cx="649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30px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CNN architektúra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  <a:ea typeface="Calibri"/>
              </a:rPr>
              <a:t>1 conv layer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latin typeface="Calibri"/>
                <a:ea typeface="Calibri"/>
              </a:rPr>
              <a:t>30@93,3s:1,z:0</a:t>
            </a:r>
            <a:endParaRPr b="0" lang="hu-H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  <a:ea typeface="Calibri"/>
              </a:rPr>
              <a:t>Maxpool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  <a:ea typeface="Calibri"/>
              </a:rPr>
              <a:t>Végén fully connected osztályok számával (2)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Kép 5" descr=""/>
          <p:cNvPicPr/>
          <p:nvPr/>
        </p:nvPicPr>
        <p:blipFill>
          <a:blip r:embed="rId1"/>
          <a:stretch/>
        </p:blipFill>
        <p:spPr>
          <a:xfrm>
            <a:off x="4629240" y="1830960"/>
            <a:ext cx="3885840" cy="12348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4629240" y="3066840"/>
            <a:ext cx="38858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4000"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Cím: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Fénykép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, készítette: Ismeretlen szerző, licenc: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CC BY-SA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162" name="Kép 9" descr="A képen képernyőkép látható&#10;&#10;A leírás teljesen megbízható"/>
          <p:cNvPicPr/>
          <p:nvPr/>
        </p:nvPicPr>
        <p:blipFill>
          <a:blip r:embed="rId4"/>
          <a:stretch/>
        </p:blipFill>
        <p:spPr>
          <a:xfrm>
            <a:off x="4781880" y="3428640"/>
            <a:ext cx="2742840" cy="30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Autoencoder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28560" y="1825560"/>
            <a:ext cx="3885840" cy="2334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Sok féle autoencoder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Legegyszerűbb eset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Itt: legegyszerűbb eset összestackelve(ld. Később)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Kép 5" descr="A képen képernyőkép látható&#10;&#10;A leírás teljesen megbízható"/>
          <p:cNvPicPr/>
          <p:nvPr/>
        </p:nvPicPr>
        <p:blipFill>
          <a:blip r:embed="rId1"/>
          <a:stretch/>
        </p:blipFill>
        <p:spPr>
          <a:xfrm>
            <a:off x="4968720" y="802440"/>
            <a:ext cx="3438000" cy="2809440"/>
          </a:xfrm>
          <a:prstGeom prst="rect">
            <a:avLst/>
          </a:prstGeom>
          <a:ln>
            <a:noFill/>
          </a:ln>
        </p:spPr>
      </p:pic>
      <p:pic>
        <p:nvPicPr>
          <p:cNvPr id="166" name="Kép 5" descr=""/>
          <p:cNvPicPr/>
          <p:nvPr/>
        </p:nvPicPr>
        <p:blipFill>
          <a:blip r:embed="rId2"/>
          <a:stretch/>
        </p:blipFill>
        <p:spPr>
          <a:xfrm>
            <a:off x="383760" y="4257360"/>
            <a:ext cx="5135040" cy="199836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248760" y="6092640"/>
            <a:ext cx="368820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Cím: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Fénykép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, forrás: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https://blog.csdn.net/chary8088/article/details/90295215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Stacked autoencoder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Egyszerű autóencoderek egymás utáni betanítása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Előző hidden layer -&gt; következő output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Tanítási idő nő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Végén csak a Hidden layerekből classifier model készítése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Pretraining + fine tuning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Kép 9" descr="A képen rajz látható&#10;&#10;A leírás teljesen megbízható"/>
          <p:cNvPicPr/>
          <p:nvPr/>
        </p:nvPicPr>
        <p:blipFill>
          <a:blip r:embed="rId1"/>
          <a:stretch/>
        </p:blipFill>
        <p:spPr>
          <a:xfrm>
            <a:off x="4629240" y="2360160"/>
            <a:ext cx="4127040" cy="309888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4629240" y="5439960"/>
            <a:ext cx="371232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6000"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Cím: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Fénykép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, készítette: Ismeretlen szerző, licenc: </a:t>
            </a:r>
            <a:r>
              <a:rPr b="0" lang="hu-HU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CC BY</a:t>
            </a: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CNN-SAE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Kettő kombinálása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Jobb eredmény, mint sima CNN vagy SAE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Kép 5" descr="A képen képernyőkép látható&#10;&#10;A leírás teljesen megbízható"/>
          <p:cNvPicPr/>
          <p:nvPr/>
        </p:nvPicPr>
        <p:blipFill>
          <a:blip r:embed="rId1"/>
          <a:stretch/>
        </p:blipFill>
        <p:spPr>
          <a:xfrm>
            <a:off x="5351040" y="166680"/>
            <a:ext cx="2538360" cy="6771960"/>
          </a:xfrm>
          <a:prstGeom prst="rect">
            <a:avLst/>
          </a:prstGeom>
          <a:ln>
            <a:noFill/>
          </a:ln>
        </p:spPr>
      </p:pic>
      <p:pic>
        <p:nvPicPr>
          <p:cNvPr id="175" name="Kép 5" descr=""/>
          <p:cNvPicPr/>
          <p:nvPr/>
        </p:nvPicPr>
        <p:blipFill>
          <a:blip r:embed="rId2"/>
          <a:stretch/>
        </p:blipFill>
        <p:spPr>
          <a:xfrm>
            <a:off x="152280" y="3894840"/>
            <a:ext cx="5202360" cy="287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latin typeface="Calibri Light"/>
              </a:rPr>
              <a:t>Kiértékelés</a:t>
            </a:r>
            <a:endParaRPr b="0" lang="hu-H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Accuracy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10 fold cross validation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Maximum accuracy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bri"/>
              </a:rPr>
              <a:t>SVM baseline </a:t>
            </a:r>
            <a:endParaRPr b="0" lang="hu-H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28440" y="61164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9" name="Table 4"/>
          <p:cNvGraphicFramePr/>
          <p:nvPr/>
        </p:nvGraphicFramePr>
        <p:xfrm>
          <a:off x="4602960" y="3110760"/>
          <a:ext cx="3885840" cy="1456920"/>
        </p:xfrm>
        <a:graphic>
          <a:graphicData uri="http://schemas.openxmlformats.org/drawingml/2006/table">
            <a:tbl>
              <a:tblPr/>
              <a:tblGrid>
                <a:gridCol w="1942920"/>
                <a:gridCol w="1942920"/>
              </a:tblGrid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1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2 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 3 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0.5384615384615384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0.47619047619047616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7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0.625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9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8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0.4583333333333333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00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 9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hu-H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b="0" lang="hu-H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80" name="CustomShape 5"/>
          <p:cNvSpPr/>
          <p:nvPr/>
        </p:nvSpPr>
        <p:spPr>
          <a:xfrm>
            <a:off x="1087920" y="376956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4734000" y="26215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hu-HU" sz="1800" spc="-1" strike="noStrike">
                <a:solidFill>
                  <a:srgbClr val="000000"/>
                </a:solidFill>
                <a:latin typeface="Calibri"/>
              </a:rPr>
              <a:t>SVM</a:t>
            </a: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LibreOffice/6.3.3.2$Linux_X86_64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2019-12-12T20:59:10Z</dcterms:created>
  <dc:creator/>
  <dc:description/>
  <dc:language>hu-HU</dc:language>
  <cp:lastModifiedBy/>
  <dcterms:modified xsi:type="dcterms:W3CDTF">2019-12-18T09:17:35Z</dcterms:modified>
  <cp:revision>663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Diavetítés a képernyőre (4:3 oldalarány)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