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9" r:id="rId3"/>
    <p:sldId id="263" r:id="rId4"/>
    <p:sldId id="297" r:id="rId5"/>
    <p:sldId id="296" r:id="rId6"/>
    <p:sldId id="300" r:id="rId7"/>
    <p:sldId id="298" r:id="rId8"/>
    <p:sldId id="299" r:id="rId9"/>
    <p:sldId id="301" r:id="rId10"/>
    <p:sldId id="302" r:id="rId11"/>
    <p:sldId id="304" r:id="rId12"/>
    <p:sldId id="306" r:id="rId13"/>
    <p:sldId id="307" r:id="rId14"/>
    <p:sldId id="308" r:id="rId15"/>
    <p:sldId id="309" r:id="rId16"/>
    <p:sldId id="310" r:id="rId17"/>
    <p:sldId id="313" r:id="rId18"/>
    <p:sldId id="312" r:id="rId19"/>
    <p:sldId id="269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nter" panose="020B0604020202020204" charset="0"/>
      <p:regular r:id="rId27"/>
      <p:bold r:id="rId28"/>
      <p:italic r:id="rId29"/>
      <p:boldItalic r:id="rId30"/>
    </p:embeddedFont>
    <p:embeddedFont>
      <p:font typeface="Passion One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4813F8-F456-477B-8555-8D5444B58DF7}">
  <a:tblStyle styleId="{634813F8-F456-477B-8555-8D5444B58D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32037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904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54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569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56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794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68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928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895850" y="1517700"/>
            <a:ext cx="4740900" cy="210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6985175" y="3093975"/>
            <a:ext cx="2823515" cy="282351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-1120800" y="-666912"/>
            <a:ext cx="2412822" cy="2412822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50782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8"/>
          <p:cNvGrpSpPr/>
          <p:nvPr/>
        </p:nvGrpSpPr>
        <p:grpSpPr>
          <a:xfrm>
            <a:off x="971933" y="-362459"/>
            <a:ext cx="901968" cy="901968"/>
            <a:chOff x="1350404" y="-3124999"/>
            <a:chExt cx="1570279" cy="1570279"/>
          </a:xfrm>
        </p:grpSpPr>
        <p:sp>
          <p:nvSpPr>
            <p:cNvPr id="95" name="Google Shape;95;p8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8"/>
          <p:cNvSpPr/>
          <p:nvPr/>
        </p:nvSpPr>
        <p:spPr>
          <a:xfrm rot="-2700000">
            <a:off x="6424797" y="47018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 rot="-2700000">
            <a:off x="253681" y="2719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 rot="-2700000">
            <a:off x="4685702" y="2017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8"/>
          <p:cNvSpPr/>
          <p:nvPr/>
        </p:nvSpPr>
        <p:spPr>
          <a:xfrm rot="-2700000">
            <a:off x="8557898" y="4708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"/>
          <p:cNvSpPr/>
          <p:nvPr/>
        </p:nvSpPr>
        <p:spPr>
          <a:xfrm rot="-2700000">
            <a:off x="2831331" y="4799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8723635" y="23877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82401" y="-1443476"/>
            <a:ext cx="1810973" cy="1810973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20075" y="1229900"/>
            <a:ext cx="4149300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ubTitle" idx="2"/>
          </p:nvPr>
        </p:nvSpPr>
        <p:spPr>
          <a:xfrm>
            <a:off x="5258200" y="1229900"/>
            <a:ext cx="3165900" cy="3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-1066000" y="4148624"/>
            <a:ext cx="2318705" cy="2318705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 rot="-2700000">
            <a:off x="8725469" y="453535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 rot="5400000">
            <a:off x="7832400" y="51681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 rot="-2700000">
            <a:off x="248002" y="22297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3253647" y="48010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-1253581" y="-1661857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-2700000">
            <a:off x="2499794" y="131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3780475" y="1545650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2"/>
          </p:nvPr>
        </p:nvSpPr>
        <p:spPr>
          <a:xfrm>
            <a:off x="3780475" y="1212500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3"/>
          </p:nvPr>
        </p:nvSpPr>
        <p:spPr>
          <a:xfrm>
            <a:off x="3780475" y="2716013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3780475" y="2382863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780475" y="3886375"/>
            <a:ext cx="465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3780475" y="3553225"/>
            <a:ext cx="465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1159675" y="3421300"/>
            <a:ext cx="2592501" cy="2592501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4591750" y="-4122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/>
          <p:nvPr/>
        </p:nvSpPr>
        <p:spPr>
          <a:xfrm rot="-2700000">
            <a:off x="8806072" y="412724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 rot="-2700000">
            <a:off x="8737815" y="5679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/>
          <p:nvPr/>
        </p:nvSpPr>
        <p:spPr>
          <a:xfrm rot="-2700000">
            <a:off x="2888948" y="47421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 rot="-2700000">
            <a:off x="180556" y="2793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346285" y="22530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4121021" y="-456934"/>
            <a:ext cx="901968" cy="901968"/>
            <a:chOff x="1350404" y="-3124999"/>
            <a:chExt cx="1570279" cy="1570279"/>
          </a:xfrm>
        </p:grpSpPr>
        <p:sp>
          <p:nvSpPr>
            <p:cNvPr id="251" name="Google Shape;251;p22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29013" y="-162037"/>
            <a:ext cx="1262488" cy="1194310"/>
            <a:chOff x="-172017" y="-216050"/>
            <a:chExt cx="1683317" cy="1592413"/>
          </a:xfrm>
        </p:grpSpPr>
        <p:grpSp>
          <p:nvGrpSpPr>
            <p:cNvPr id="8" name="Group 7"/>
            <p:cNvGrpSpPr/>
            <p:nvPr/>
          </p:nvGrpSpPr>
          <p:grpSpPr>
            <a:xfrm>
              <a:off x="572219" y="-216050"/>
              <a:ext cx="530326" cy="432100"/>
              <a:chOff x="10904028" y="556378"/>
              <a:chExt cx="530326" cy="4321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0904028" y="556378"/>
                <a:ext cx="432100" cy="432100"/>
              </a:xfrm>
              <a:prstGeom prst="ellipse">
                <a:avLst/>
              </a:prstGeom>
              <a:solidFill>
                <a:srgbClr val="294F9E">
                  <a:alpha val="7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002254" y="556378"/>
                <a:ext cx="432100" cy="432100"/>
              </a:xfrm>
              <a:prstGeom prst="ellipse">
                <a:avLst/>
              </a:prstGeom>
              <a:noFill/>
              <a:ln>
                <a:solidFill>
                  <a:srgbClr val="294F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-172017" y="661710"/>
              <a:ext cx="532798" cy="536718"/>
              <a:chOff x="6226986" y="303773"/>
              <a:chExt cx="598136" cy="602537"/>
            </a:xfrm>
          </p:grpSpPr>
          <p:sp>
            <p:nvSpPr>
              <p:cNvPr id="11" name="Right Triangle 10"/>
              <p:cNvSpPr/>
              <p:nvPr/>
            </p:nvSpPr>
            <p:spPr>
              <a:xfrm>
                <a:off x="6287112" y="303773"/>
                <a:ext cx="538010" cy="538010"/>
              </a:xfrm>
              <a:prstGeom prst="rtTriangle">
                <a:avLst/>
              </a:prstGeom>
              <a:solidFill>
                <a:srgbClr val="FECA4A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Right Triangle 11"/>
              <p:cNvSpPr/>
              <p:nvPr/>
            </p:nvSpPr>
            <p:spPr>
              <a:xfrm>
                <a:off x="6226986" y="368300"/>
                <a:ext cx="538010" cy="538010"/>
              </a:xfrm>
              <a:prstGeom prst="rtTriangle">
                <a:avLst/>
              </a:prstGeom>
              <a:noFill/>
              <a:ln>
                <a:solidFill>
                  <a:srgbClr val="FECA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0" y="0"/>
              <a:ext cx="1511300" cy="1376363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6" name="Group 15"/>
          <p:cNvGrpSpPr/>
          <p:nvPr/>
        </p:nvGrpSpPr>
        <p:grpSpPr>
          <a:xfrm flipV="1">
            <a:off x="8377552" y="4719507"/>
            <a:ext cx="359033" cy="356038"/>
            <a:chOff x="9267259" y="4605992"/>
            <a:chExt cx="563750" cy="559046"/>
          </a:xfrm>
        </p:grpSpPr>
        <p:sp>
          <p:nvSpPr>
            <p:cNvPr id="21" name="Rectangle 20"/>
            <p:cNvSpPr/>
            <p:nvPr/>
          </p:nvSpPr>
          <p:spPr>
            <a:xfrm>
              <a:off x="9267259" y="4681647"/>
              <a:ext cx="483391" cy="483391"/>
            </a:xfrm>
            <a:prstGeom prst="rect">
              <a:avLst/>
            </a:prstGeom>
            <a:noFill/>
            <a:ln>
              <a:solidFill>
                <a:srgbClr val="20A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47618" y="4605992"/>
              <a:ext cx="483391" cy="483391"/>
            </a:xfrm>
            <a:prstGeom prst="rect">
              <a:avLst/>
            </a:prstGeom>
            <a:solidFill>
              <a:srgbClr val="20A6EE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61671" y="4111228"/>
            <a:ext cx="341084" cy="344581"/>
            <a:chOff x="6281151" y="4458549"/>
            <a:chExt cx="454778" cy="459441"/>
          </a:xfrm>
        </p:grpSpPr>
        <p:sp>
          <p:nvSpPr>
            <p:cNvPr id="19" name="Right Triangle 18"/>
            <p:cNvSpPr/>
            <p:nvPr/>
          </p:nvSpPr>
          <p:spPr>
            <a:xfrm flipH="1" flipV="1">
              <a:off x="6337300" y="4458549"/>
              <a:ext cx="398629" cy="398629"/>
            </a:xfrm>
            <a:prstGeom prst="rtTriangle">
              <a:avLst/>
            </a:prstGeom>
            <a:noFill/>
            <a:ln>
              <a:solidFill>
                <a:srgbClr val="294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ight Triangle 19"/>
            <p:cNvSpPr/>
            <p:nvPr/>
          </p:nvSpPr>
          <p:spPr>
            <a:xfrm flipH="1" flipV="1">
              <a:off x="6281151" y="4519361"/>
              <a:ext cx="398629" cy="398629"/>
            </a:xfrm>
            <a:prstGeom prst="rtTriangle">
              <a:avLst/>
            </a:prstGeom>
            <a:solidFill>
              <a:srgbClr val="294F9E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532809" y="4111228"/>
            <a:ext cx="1611191" cy="1032272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9164" y="280316"/>
            <a:ext cx="8285672" cy="483125"/>
          </a:xfrm>
        </p:spPr>
        <p:txBody>
          <a:bodyPr>
            <a:normAutofit/>
          </a:bodyPr>
          <a:lstStyle>
            <a:lvl1pPr>
              <a:defRPr sz="2700" b="1">
                <a:solidFill>
                  <a:srgbClr val="182F5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9164" y="1035170"/>
            <a:ext cx="8285672" cy="3597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29164" y="4767263"/>
            <a:ext cx="2057400" cy="273844"/>
          </a:xfrm>
        </p:spPr>
        <p:txBody>
          <a:bodyPr/>
          <a:lstStyle/>
          <a:p>
            <a:fld id="{FF003606-F7F7-450F-B83B-F8E52EF168EB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657436" y="4767263"/>
            <a:ext cx="2057400" cy="273844"/>
          </a:xfrm>
        </p:spPr>
        <p:txBody>
          <a:bodyPr/>
          <a:lstStyle>
            <a:lvl1pPr>
              <a:defRPr sz="825">
                <a:solidFill>
                  <a:srgbClr val="294F9E"/>
                </a:solidFill>
              </a:defRPr>
            </a:lvl1pPr>
          </a:lstStyle>
          <a:p>
            <a:fld id="{DC30B90C-FB27-42EE-827D-4DD2EE7B27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5" r:id="rId5"/>
    <p:sldLayoutId id="2147483668" r:id="rId6"/>
    <p:sldLayoutId id="2147483672" r:id="rId7"/>
    <p:sldLayoutId id="2147483673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600" b="1" dirty="0" err="1"/>
              <a:t>Intermediete</a:t>
            </a:r>
            <a:r>
              <a:rPr lang="en-ID" sz="6600" b="1" dirty="0"/>
              <a:t> Data Analysis </a:t>
            </a:r>
            <a:endParaRPr dirty="0"/>
          </a:p>
        </p:txBody>
      </p:sp>
      <p:sp>
        <p:nvSpPr>
          <p:cNvPr id="395" name="Google Shape;395;p31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</a:t>
            </a:r>
            <a:r>
              <a:rPr lang="en-ID" b="1" dirty="0"/>
              <a:t>dam Maulana</a:t>
            </a:r>
            <a:endParaRPr dirty="0"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31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Batch #26</a:t>
            </a:r>
            <a:endParaRPr dirty="0"/>
          </a:p>
        </p:txBody>
      </p:sp>
      <p:grpSp>
        <p:nvGrpSpPr>
          <p:cNvPr id="440" name="Google Shape;440;p3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439;p31">
            <a:extLst>
              <a:ext uri="{FF2B5EF4-FFF2-40B4-BE49-F238E27FC236}">
                <a16:creationId xmlns:a16="http://schemas.microsoft.com/office/drawing/2014/main" id="{EF05F113-FB8B-4BA4-B7C3-483C756A90C5}"/>
              </a:ext>
            </a:extLst>
          </p:cNvPr>
          <p:cNvSpPr txBox="1">
            <a:spLocks/>
          </p:cNvSpPr>
          <p:nvPr/>
        </p:nvSpPr>
        <p:spPr>
          <a:xfrm>
            <a:off x="3825894" y="4175459"/>
            <a:ext cx="14922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assion One"/>
              <a:buNone/>
              <a:defRPr sz="1800" b="0" i="0" u="none" strike="noStrike" cap="none">
                <a:solidFill>
                  <a:srgbClr val="191919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assion One"/>
              <a:buNone/>
              <a:defRPr sz="1800" b="0" i="0" u="none" strike="noStrike" cap="none">
                <a:solidFill>
                  <a:srgbClr val="191919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assion One"/>
              <a:buNone/>
              <a:defRPr sz="1800" b="0" i="0" u="none" strike="noStrike" cap="none">
                <a:solidFill>
                  <a:srgbClr val="191919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assion One"/>
              <a:buNone/>
              <a:defRPr sz="1800" b="0" i="0" u="none" strike="noStrike" cap="none">
                <a:solidFill>
                  <a:srgbClr val="191919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assion One"/>
              <a:buNone/>
              <a:defRPr sz="1800" b="0" i="0" u="none" strike="noStrike" cap="none">
                <a:solidFill>
                  <a:srgbClr val="191919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assion One"/>
              <a:buNone/>
              <a:defRPr sz="1800" b="0" i="0" u="none" strike="noStrike" cap="none">
                <a:solidFill>
                  <a:srgbClr val="191919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assion One"/>
              <a:buNone/>
              <a:defRPr sz="1800" b="0" i="0" u="none" strike="noStrike" cap="none">
                <a:solidFill>
                  <a:srgbClr val="191919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Font typeface="Passion One"/>
              <a:buNone/>
              <a:defRPr sz="1800" b="0" i="0" u="none" strike="noStrike" cap="none">
                <a:solidFill>
                  <a:srgbClr val="191919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-US" sz="1100" dirty="0">
                <a:latin typeface="Inter" panose="020B0604020202020204" charset="0"/>
                <a:ea typeface="Inter" panose="020B0604020202020204" charset="0"/>
              </a:rPr>
              <a:t>R</a:t>
            </a:r>
            <a:r>
              <a:rPr lang="en-ID" sz="1100" dirty="0" err="1">
                <a:latin typeface="Inter" panose="020B0604020202020204" charset="0"/>
                <a:ea typeface="Inter" panose="020B0604020202020204" charset="0"/>
              </a:rPr>
              <a:t>esertifikasi</a:t>
            </a:r>
            <a:r>
              <a:rPr lang="en-ID" sz="11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100" dirty="0" err="1">
                <a:latin typeface="Inter" panose="020B0604020202020204" charset="0"/>
                <a:ea typeface="Inter" panose="020B0604020202020204" charset="0"/>
              </a:rPr>
              <a:t>ke</a:t>
            </a:r>
            <a:r>
              <a:rPr lang="en-ID" sz="1100" dirty="0">
                <a:latin typeface="Inter" panose="020B0604020202020204" charset="0"/>
                <a:ea typeface="Inter" panose="020B0604020202020204" charset="0"/>
              </a:rPr>
              <a:t>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Tren Pertumbuhan Customer Baru</a:t>
            </a:r>
            <a:endParaRPr lang="en-ID" dirty="0"/>
          </a:p>
        </p:txBody>
      </p:sp>
      <p:sp>
        <p:nvSpPr>
          <p:cNvPr id="13" name="Google Shape;661;p38">
            <a:extLst>
              <a:ext uri="{FF2B5EF4-FFF2-40B4-BE49-F238E27FC236}">
                <a16:creationId xmlns:a16="http://schemas.microsoft.com/office/drawing/2014/main" id="{8EC8D5FB-1677-4ED2-B4EF-F3477C4A66D5}"/>
              </a:ext>
            </a:extLst>
          </p:cNvPr>
          <p:cNvSpPr txBox="1">
            <a:spLocks/>
          </p:cNvSpPr>
          <p:nvPr/>
        </p:nvSpPr>
        <p:spPr>
          <a:xfrm>
            <a:off x="5078328" y="835195"/>
            <a:ext cx="3988329" cy="41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 algn="l"/>
            <a:r>
              <a:rPr lang="en-US" b="0" i="0" dirty="0">
                <a:effectLst/>
                <a:latin typeface="system-ui"/>
              </a:rPr>
              <a:t> </a:t>
            </a:r>
            <a:endParaRPr lang="en-ID" b="0" i="0" dirty="0">
              <a:effectLst/>
              <a:latin typeface="system-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11F8F-0CBB-4BCE-9B54-6F88716C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5339994" cy="2995436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95D7DD4-F036-4D86-800B-8A5495510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994" y="1017725"/>
            <a:ext cx="380400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Rekomendasi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Replikasi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Pendekatan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Januari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v-SE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Telusuri strategi dan fitur sukses di Januari 2019, dan terapkan kembali elemen yang berhasil.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Manfaatkan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Pertumbuhan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Pertengahan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Tahun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Evaluasi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perkuat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strategi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berhasil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Juni-Agustus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,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terapkan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konsisten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sepanjang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tahun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Perbaiki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pengalaman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onboarding agar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pengguna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cepat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memahami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manfaat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BBCF8-3F42-4A5B-AA04-9E67D420A21D}"/>
              </a:ext>
            </a:extLst>
          </p:cNvPr>
          <p:cNvSpPr txBox="1"/>
          <p:nvPr/>
        </p:nvSpPr>
        <p:spPr>
          <a:xfrm>
            <a:off x="183940" y="4018053"/>
            <a:ext cx="7763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Optimalkan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Strategi Akhir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Tahun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momentum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September-November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memperkenalkan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program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loyalitas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promosi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meningkatkan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serta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evaluasi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kembali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iklan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menarik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pengguna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berkualitas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FE284-2E60-44B9-AB60-E11A2741A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8125"/>
            <a:ext cx="5354099" cy="30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5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41" y="2162"/>
            <a:ext cx="8285672" cy="48312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effectLst/>
                <a:latin typeface="Passion One" panose="020B0604020202020204" charset="0"/>
                <a:ea typeface="Calibri" panose="020F0502020204030204" pitchFamily="34" charset="0"/>
              </a:rPr>
              <a:t>Super Popular Products: July 2019 vs November 2019</a:t>
            </a:r>
            <a:endParaRPr lang="en-US" dirty="0">
              <a:latin typeface="Passion One" panose="020B0604020202020204" charset="0"/>
            </a:endParaRPr>
          </a:p>
        </p:txBody>
      </p:sp>
      <p:sp>
        <p:nvSpPr>
          <p:cNvPr id="539" name="Freeform 538"/>
          <p:cNvSpPr/>
          <p:nvPr/>
        </p:nvSpPr>
        <p:spPr>
          <a:xfrm>
            <a:off x="1611190" y="3506264"/>
            <a:ext cx="3316899" cy="1134480"/>
          </a:xfrm>
          <a:custGeom>
            <a:avLst/>
            <a:gdLst>
              <a:gd name="connsiteX0" fmla="*/ 0 w 4422532"/>
              <a:gd name="connsiteY0" fmla="*/ 0 h 1512640"/>
              <a:gd name="connsiteX1" fmla="*/ 4422531 w 4422532"/>
              <a:gd name="connsiteY1" fmla="*/ 0 h 1512640"/>
              <a:gd name="connsiteX2" fmla="*/ 4422531 w 4422532"/>
              <a:gd name="connsiteY2" fmla="*/ 826834 h 1512640"/>
              <a:gd name="connsiteX3" fmla="*/ 4422532 w 4422532"/>
              <a:gd name="connsiteY3" fmla="*/ 826840 h 1512640"/>
              <a:gd name="connsiteX4" fmla="*/ 4422531 w 4422532"/>
              <a:gd name="connsiteY4" fmla="*/ 826846 h 1512640"/>
              <a:gd name="connsiteX5" fmla="*/ 4422531 w 4422532"/>
              <a:gd name="connsiteY5" fmla="*/ 848624 h 1512640"/>
              <a:gd name="connsiteX6" fmla="*/ 4418985 w 4422532"/>
              <a:gd name="connsiteY6" fmla="*/ 848624 h 1512640"/>
              <a:gd name="connsiteX7" fmla="*/ 4411116 w 4422532"/>
              <a:gd name="connsiteY7" fmla="*/ 896959 h 1512640"/>
              <a:gd name="connsiteX8" fmla="*/ 2211266 w 4422532"/>
              <a:gd name="connsiteY8" fmla="*/ 1512640 h 1512640"/>
              <a:gd name="connsiteX9" fmla="*/ 11417 w 4422532"/>
              <a:gd name="connsiteY9" fmla="*/ 896959 h 1512640"/>
              <a:gd name="connsiteX10" fmla="*/ 3547 w 4422532"/>
              <a:gd name="connsiteY10" fmla="*/ 848624 h 1512640"/>
              <a:gd name="connsiteX11" fmla="*/ 0 w 4422532"/>
              <a:gd name="connsiteY11" fmla="*/ 848624 h 1512640"/>
              <a:gd name="connsiteX12" fmla="*/ 0 w 4422532"/>
              <a:gd name="connsiteY12" fmla="*/ 826840 h 151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532" h="1512640">
                <a:moveTo>
                  <a:pt x="0" y="0"/>
                </a:moveTo>
                <a:lnTo>
                  <a:pt x="4422531" y="0"/>
                </a:lnTo>
                <a:lnTo>
                  <a:pt x="4422531" y="826834"/>
                </a:lnTo>
                <a:lnTo>
                  <a:pt x="4422532" y="826840"/>
                </a:lnTo>
                <a:lnTo>
                  <a:pt x="4422531" y="826846"/>
                </a:lnTo>
                <a:lnTo>
                  <a:pt x="4422531" y="848624"/>
                </a:lnTo>
                <a:lnTo>
                  <a:pt x="4418985" y="848624"/>
                </a:lnTo>
                <a:lnTo>
                  <a:pt x="4411116" y="896959"/>
                </a:lnTo>
                <a:cubicBezTo>
                  <a:pt x="4297877" y="1242778"/>
                  <a:pt x="3356186" y="1512640"/>
                  <a:pt x="2211266" y="1512640"/>
                </a:cubicBezTo>
                <a:cubicBezTo>
                  <a:pt x="1066346" y="1512640"/>
                  <a:pt x="124656" y="1242778"/>
                  <a:pt x="11417" y="896959"/>
                </a:cubicBezTo>
                <a:lnTo>
                  <a:pt x="3547" y="848624"/>
                </a:lnTo>
                <a:lnTo>
                  <a:pt x="0" y="848624"/>
                </a:lnTo>
                <a:lnTo>
                  <a:pt x="0" y="826840"/>
                </a:lnTo>
                <a:close/>
              </a:path>
            </a:pathLst>
          </a:custGeom>
          <a:solidFill>
            <a:srgbClr val="FF463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0" name="Oval 179"/>
          <p:cNvSpPr/>
          <p:nvPr/>
        </p:nvSpPr>
        <p:spPr>
          <a:xfrm>
            <a:off x="1611191" y="3608394"/>
            <a:ext cx="3316898" cy="1028700"/>
          </a:xfrm>
          <a:prstGeom prst="ellipse">
            <a:avLst/>
          </a:prstGeom>
          <a:solidFill>
            <a:schemeClr val="tx1">
              <a:alpha val="11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38" name="Freeform 537"/>
          <p:cNvSpPr/>
          <p:nvPr/>
        </p:nvSpPr>
        <p:spPr>
          <a:xfrm>
            <a:off x="4215911" y="3506264"/>
            <a:ext cx="3316899" cy="1134480"/>
          </a:xfrm>
          <a:custGeom>
            <a:avLst/>
            <a:gdLst>
              <a:gd name="connsiteX0" fmla="*/ 0 w 4422532"/>
              <a:gd name="connsiteY0" fmla="*/ 0 h 1512640"/>
              <a:gd name="connsiteX1" fmla="*/ 4422531 w 4422532"/>
              <a:gd name="connsiteY1" fmla="*/ 0 h 1512640"/>
              <a:gd name="connsiteX2" fmla="*/ 4422531 w 4422532"/>
              <a:gd name="connsiteY2" fmla="*/ 826834 h 1512640"/>
              <a:gd name="connsiteX3" fmla="*/ 4422532 w 4422532"/>
              <a:gd name="connsiteY3" fmla="*/ 826840 h 1512640"/>
              <a:gd name="connsiteX4" fmla="*/ 4422531 w 4422532"/>
              <a:gd name="connsiteY4" fmla="*/ 826846 h 1512640"/>
              <a:gd name="connsiteX5" fmla="*/ 4422531 w 4422532"/>
              <a:gd name="connsiteY5" fmla="*/ 848624 h 1512640"/>
              <a:gd name="connsiteX6" fmla="*/ 4418985 w 4422532"/>
              <a:gd name="connsiteY6" fmla="*/ 848624 h 1512640"/>
              <a:gd name="connsiteX7" fmla="*/ 4411116 w 4422532"/>
              <a:gd name="connsiteY7" fmla="*/ 896959 h 1512640"/>
              <a:gd name="connsiteX8" fmla="*/ 2211266 w 4422532"/>
              <a:gd name="connsiteY8" fmla="*/ 1512640 h 1512640"/>
              <a:gd name="connsiteX9" fmla="*/ 11417 w 4422532"/>
              <a:gd name="connsiteY9" fmla="*/ 896959 h 1512640"/>
              <a:gd name="connsiteX10" fmla="*/ 3547 w 4422532"/>
              <a:gd name="connsiteY10" fmla="*/ 848624 h 1512640"/>
              <a:gd name="connsiteX11" fmla="*/ 0 w 4422532"/>
              <a:gd name="connsiteY11" fmla="*/ 848624 h 1512640"/>
              <a:gd name="connsiteX12" fmla="*/ 0 w 4422532"/>
              <a:gd name="connsiteY12" fmla="*/ 826840 h 151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22532" h="1512640">
                <a:moveTo>
                  <a:pt x="0" y="0"/>
                </a:moveTo>
                <a:lnTo>
                  <a:pt x="4422531" y="0"/>
                </a:lnTo>
                <a:lnTo>
                  <a:pt x="4422531" y="826834"/>
                </a:lnTo>
                <a:lnTo>
                  <a:pt x="4422532" y="826840"/>
                </a:lnTo>
                <a:lnTo>
                  <a:pt x="4422531" y="826846"/>
                </a:lnTo>
                <a:lnTo>
                  <a:pt x="4422531" y="848624"/>
                </a:lnTo>
                <a:lnTo>
                  <a:pt x="4418985" y="848624"/>
                </a:lnTo>
                <a:lnTo>
                  <a:pt x="4411116" y="896959"/>
                </a:lnTo>
                <a:cubicBezTo>
                  <a:pt x="4297877" y="1242778"/>
                  <a:pt x="3356186" y="1512640"/>
                  <a:pt x="2211266" y="1512640"/>
                </a:cubicBezTo>
                <a:cubicBezTo>
                  <a:pt x="1066346" y="1512640"/>
                  <a:pt x="124656" y="1242778"/>
                  <a:pt x="11417" y="896959"/>
                </a:cubicBezTo>
                <a:lnTo>
                  <a:pt x="3547" y="848624"/>
                </a:lnTo>
                <a:lnTo>
                  <a:pt x="0" y="848624"/>
                </a:lnTo>
                <a:lnTo>
                  <a:pt x="0" y="826840"/>
                </a:lnTo>
                <a:close/>
              </a:path>
            </a:pathLst>
          </a:custGeom>
          <a:solidFill>
            <a:srgbClr val="FEB60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7" name="Oval 336"/>
          <p:cNvSpPr/>
          <p:nvPr/>
        </p:nvSpPr>
        <p:spPr>
          <a:xfrm>
            <a:off x="4215912" y="3608394"/>
            <a:ext cx="3316898" cy="1028700"/>
          </a:xfrm>
          <a:prstGeom prst="ellipse">
            <a:avLst/>
          </a:prstGeom>
          <a:solidFill>
            <a:schemeClr val="tx1">
              <a:alpha val="11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40" name="Freeform 539"/>
          <p:cNvSpPr/>
          <p:nvPr/>
        </p:nvSpPr>
        <p:spPr>
          <a:xfrm>
            <a:off x="4215912" y="3510734"/>
            <a:ext cx="712178" cy="937719"/>
          </a:xfrm>
          <a:custGeom>
            <a:avLst/>
            <a:gdLst>
              <a:gd name="connsiteX0" fmla="*/ 0 w 949571"/>
              <a:gd name="connsiteY0" fmla="*/ 0 h 1250292"/>
              <a:gd name="connsiteX1" fmla="*/ 949570 w 949571"/>
              <a:gd name="connsiteY1" fmla="*/ 0 h 1250292"/>
              <a:gd name="connsiteX2" fmla="*/ 949570 w 949571"/>
              <a:gd name="connsiteY2" fmla="*/ 826834 h 1250292"/>
              <a:gd name="connsiteX3" fmla="*/ 949571 w 949571"/>
              <a:gd name="connsiteY3" fmla="*/ 826840 h 1250292"/>
              <a:gd name="connsiteX4" fmla="*/ 949570 w 949571"/>
              <a:gd name="connsiteY4" fmla="*/ 826846 h 1250292"/>
              <a:gd name="connsiteX5" fmla="*/ 949570 w 949571"/>
              <a:gd name="connsiteY5" fmla="*/ 848624 h 1250292"/>
              <a:gd name="connsiteX6" fmla="*/ 946024 w 949571"/>
              <a:gd name="connsiteY6" fmla="*/ 848624 h 1250292"/>
              <a:gd name="connsiteX7" fmla="*/ 938155 w 949571"/>
              <a:gd name="connsiteY7" fmla="*/ 896959 h 1250292"/>
              <a:gd name="connsiteX8" fmla="*/ 494229 w 949571"/>
              <a:gd name="connsiteY8" fmla="*/ 1243736 h 1250292"/>
              <a:gd name="connsiteX9" fmla="*/ 474786 w 949571"/>
              <a:gd name="connsiteY9" fmla="*/ 1250292 h 1250292"/>
              <a:gd name="connsiteX10" fmla="*/ 455343 w 949571"/>
              <a:gd name="connsiteY10" fmla="*/ 1243736 h 1250292"/>
              <a:gd name="connsiteX11" fmla="*/ 11417 w 949571"/>
              <a:gd name="connsiteY11" fmla="*/ 896959 h 1250292"/>
              <a:gd name="connsiteX12" fmla="*/ 3547 w 949571"/>
              <a:gd name="connsiteY12" fmla="*/ 848624 h 1250292"/>
              <a:gd name="connsiteX13" fmla="*/ 0 w 949571"/>
              <a:gd name="connsiteY13" fmla="*/ 848624 h 1250292"/>
              <a:gd name="connsiteX14" fmla="*/ 0 w 949571"/>
              <a:gd name="connsiteY14" fmla="*/ 826840 h 125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9571" h="1250292">
                <a:moveTo>
                  <a:pt x="0" y="0"/>
                </a:moveTo>
                <a:lnTo>
                  <a:pt x="949570" y="0"/>
                </a:lnTo>
                <a:lnTo>
                  <a:pt x="949570" y="826834"/>
                </a:lnTo>
                <a:lnTo>
                  <a:pt x="949571" y="826840"/>
                </a:lnTo>
                <a:lnTo>
                  <a:pt x="949570" y="826846"/>
                </a:lnTo>
                <a:lnTo>
                  <a:pt x="949570" y="848624"/>
                </a:lnTo>
                <a:lnTo>
                  <a:pt x="946024" y="848624"/>
                </a:lnTo>
                <a:lnTo>
                  <a:pt x="938155" y="896959"/>
                </a:lnTo>
                <a:cubicBezTo>
                  <a:pt x="895691" y="1026641"/>
                  <a:pt x="736725" y="1145642"/>
                  <a:pt x="494229" y="1243736"/>
                </a:cubicBezTo>
                <a:lnTo>
                  <a:pt x="474786" y="1250292"/>
                </a:lnTo>
                <a:lnTo>
                  <a:pt x="455343" y="1243736"/>
                </a:lnTo>
                <a:cubicBezTo>
                  <a:pt x="212848" y="1145642"/>
                  <a:pt x="53882" y="1026641"/>
                  <a:pt x="11417" y="896959"/>
                </a:cubicBezTo>
                <a:lnTo>
                  <a:pt x="3547" y="848624"/>
                </a:lnTo>
                <a:lnTo>
                  <a:pt x="0" y="848624"/>
                </a:lnTo>
                <a:lnTo>
                  <a:pt x="0" y="826840"/>
                </a:lnTo>
                <a:close/>
              </a:path>
            </a:pathLst>
          </a:custGeom>
          <a:solidFill>
            <a:srgbClr val="203E7A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Oval 2"/>
          <p:cNvSpPr/>
          <p:nvPr/>
        </p:nvSpPr>
        <p:spPr>
          <a:xfrm>
            <a:off x="1611191" y="2967478"/>
            <a:ext cx="3316898" cy="1028700"/>
          </a:xfrm>
          <a:prstGeom prst="ellipse">
            <a:avLst/>
          </a:prstGeom>
          <a:solidFill>
            <a:srgbClr val="FF5E4C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Oval 6"/>
          <p:cNvSpPr/>
          <p:nvPr/>
        </p:nvSpPr>
        <p:spPr>
          <a:xfrm>
            <a:off x="4215912" y="2967478"/>
            <a:ext cx="3316898" cy="1028700"/>
          </a:xfrm>
          <a:prstGeom prst="ellipse">
            <a:avLst/>
          </a:prstGeom>
          <a:solidFill>
            <a:srgbClr val="FECA4A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Freeform 9"/>
          <p:cNvSpPr/>
          <p:nvPr/>
        </p:nvSpPr>
        <p:spPr>
          <a:xfrm>
            <a:off x="4215912" y="3166865"/>
            <a:ext cx="712178" cy="629925"/>
          </a:xfrm>
          <a:custGeom>
            <a:avLst/>
            <a:gdLst>
              <a:gd name="connsiteX0" fmla="*/ 474786 w 949571"/>
              <a:gd name="connsiteY0" fmla="*/ 0 h 839900"/>
              <a:gd name="connsiteX1" fmla="*/ 571922 w 949571"/>
              <a:gd name="connsiteY1" fmla="*/ 36513 h 839900"/>
              <a:gd name="connsiteX2" fmla="*/ 949571 w 949571"/>
              <a:gd name="connsiteY2" fmla="*/ 419950 h 839900"/>
              <a:gd name="connsiteX3" fmla="*/ 571922 w 949571"/>
              <a:gd name="connsiteY3" fmla="*/ 803387 h 839900"/>
              <a:gd name="connsiteX4" fmla="*/ 474786 w 949571"/>
              <a:gd name="connsiteY4" fmla="*/ 839900 h 839900"/>
              <a:gd name="connsiteX5" fmla="*/ 377650 w 949571"/>
              <a:gd name="connsiteY5" fmla="*/ 803387 h 839900"/>
              <a:gd name="connsiteX6" fmla="*/ 0 w 949571"/>
              <a:gd name="connsiteY6" fmla="*/ 419950 h 839900"/>
              <a:gd name="connsiteX7" fmla="*/ 377650 w 949571"/>
              <a:gd name="connsiteY7" fmla="*/ 36513 h 83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9571" h="839900">
                <a:moveTo>
                  <a:pt x="474786" y="0"/>
                </a:moveTo>
                <a:lnTo>
                  <a:pt x="571922" y="36513"/>
                </a:lnTo>
                <a:cubicBezTo>
                  <a:pt x="810350" y="145967"/>
                  <a:pt x="949571" y="277916"/>
                  <a:pt x="949571" y="419950"/>
                </a:cubicBezTo>
                <a:cubicBezTo>
                  <a:pt x="949571" y="561984"/>
                  <a:pt x="810350" y="693933"/>
                  <a:pt x="571922" y="803387"/>
                </a:cubicBezTo>
                <a:lnTo>
                  <a:pt x="474786" y="839900"/>
                </a:lnTo>
                <a:lnTo>
                  <a:pt x="377650" y="803387"/>
                </a:lnTo>
                <a:cubicBezTo>
                  <a:pt x="139222" y="693933"/>
                  <a:pt x="0" y="561984"/>
                  <a:pt x="0" y="419950"/>
                </a:cubicBezTo>
                <a:cubicBezTo>
                  <a:pt x="0" y="277916"/>
                  <a:pt x="139222" y="145967"/>
                  <a:pt x="377650" y="36513"/>
                </a:cubicBezTo>
                <a:close/>
              </a:path>
            </a:pathLst>
          </a:custGeom>
          <a:solidFill>
            <a:srgbClr val="294F9E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51" name="TextBox 1450"/>
          <p:cNvSpPr txBox="1"/>
          <p:nvPr/>
        </p:nvSpPr>
        <p:spPr>
          <a:xfrm>
            <a:off x="74430" y="1474489"/>
            <a:ext cx="261073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Di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Juli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2019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ada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371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yang sangat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populer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tetapi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muncul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November 2019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  <a:endParaRPr lang="en-US" sz="1050" dirty="0">
              <a:solidFill>
                <a:srgbClr val="17175A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505" name="TextBox 504"/>
          <p:cNvSpPr txBox="1"/>
          <p:nvPr/>
        </p:nvSpPr>
        <p:spPr>
          <a:xfrm>
            <a:off x="6464728" y="1474489"/>
            <a:ext cx="251978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Sebaliknya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di 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November 2019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ada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441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yang sangat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populer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yang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ada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Juli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2019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 </a:t>
            </a:r>
            <a:endParaRPr lang="en-US" sz="1050" dirty="0">
              <a:solidFill>
                <a:srgbClr val="17175A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422441" y="1144910"/>
            <a:ext cx="176000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a-DK" sz="1500" b="1" dirty="0">
                <a:solidFill>
                  <a:srgbClr val="FF4633"/>
                </a:solidFill>
                <a:latin typeface="+mj-lt"/>
              </a:rPr>
              <a:t>July 2019</a:t>
            </a:r>
            <a:endParaRPr lang="en-US" sz="1500" b="1" dirty="0">
              <a:solidFill>
                <a:srgbClr val="FF4633"/>
              </a:solidFill>
              <a:latin typeface="+mj-lt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6970847" y="1144910"/>
            <a:ext cx="176000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500" b="1" dirty="0">
                <a:solidFill>
                  <a:srgbClr val="FECA4A"/>
                </a:solidFill>
                <a:latin typeface="+mj-lt"/>
              </a:rPr>
              <a:t>November 2019</a:t>
            </a:r>
            <a:endParaRPr lang="en-US" sz="1500" b="1" dirty="0">
              <a:solidFill>
                <a:srgbClr val="FECA4A"/>
              </a:solidFill>
              <a:latin typeface="+mj-lt"/>
            </a:endParaRPr>
          </a:p>
        </p:txBody>
      </p:sp>
      <p:grpSp>
        <p:nvGrpSpPr>
          <p:cNvPr id="1455" name="Group 1454"/>
          <p:cNvGrpSpPr/>
          <p:nvPr/>
        </p:nvGrpSpPr>
        <p:grpSpPr>
          <a:xfrm>
            <a:off x="2335503" y="1266626"/>
            <a:ext cx="924670" cy="1841971"/>
            <a:chOff x="2886471" y="1964881"/>
            <a:chExt cx="2209404" cy="2209404"/>
          </a:xfrm>
        </p:grpSpPr>
        <p:cxnSp>
          <p:nvCxnSpPr>
            <p:cNvPr id="1454" name="Straight Connector 1453"/>
            <p:cNvCxnSpPr/>
            <p:nvPr/>
          </p:nvCxnSpPr>
          <p:spPr>
            <a:xfrm flipV="1">
              <a:off x="5095875" y="1964881"/>
              <a:ext cx="0" cy="2209404"/>
            </a:xfrm>
            <a:prstGeom prst="line">
              <a:avLst/>
            </a:prstGeom>
            <a:ln>
              <a:solidFill>
                <a:srgbClr val="FF5E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 rot="5400000" flipV="1">
              <a:off x="3991173" y="860179"/>
              <a:ext cx="0" cy="2209404"/>
            </a:xfrm>
            <a:prstGeom prst="line">
              <a:avLst/>
            </a:prstGeom>
            <a:ln>
              <a:solidFill>
                <a:srgbClr val="FF5E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/>
          <p:cNvCxnSpPr>
            <a:endCxn id="1458" idx="0"/>
          </p:cNvCxnSpPr>
          <p:nvPr/>
        </p:nvCxnSpPr>
        <p:spPr>
          <a:xfrm flipH="1" flipV="1">
            <a:off x="4572001" y="2144104"/>
            <a:ext cx="1" cy="1184109"/>
          </a:xfrm>
          <a:prstGeom prst="line">
            <a:avLst/>
          </a:prstGeom>
          <a:ln>
            <a:solidFill>
              <a:srgbClr val="294F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TextBox 520"/>
          <p:cNvSpPr txBox="1"/>
          <p:nvPr/>
        </p:nvSpPr>
        <p:spPr>
          <a:xfrm>
            <a:off x="3359160" y="1136772"/>
            <a:ext cx="2461749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Ada </a:t>
            </a:r>
            <a:r>
              <a:rPr lang="en-US" sz="105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201 </a:t>
            </a:r>
            <a:r>
              <a:rPr lang="en-US" sz="105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lang="en-US" sz="105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yang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termasuk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kategori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super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populer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baik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bulan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Juli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maupun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November,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bahwa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tersebut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konsisten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diminati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oleh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selama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dua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bulan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tersebut</a:t>
            </a:r>
            <a:r>
              <a:rPr lang="en-US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  <p:grpSp>
        <p:nvGrpSpPr>
          <p:cNvPr id="522" name="Group 521"/>
          <p:cNvGrpSpPr/>
          <p:nvPr/>
        </p:nvGrpSpPr>
        <p:grpSpPr>
          <a:xfrm flipH="1">
            <a:off x="5865326" y="1266626"/>
            <a:ext cx="924670" cy="1841971"/>
            <a:chOff x="2886471" y="1964881"/>
            <a:chExt cx="2209404" cy="2209404"/>
          </a:xfrm>
        </p:grpSpPr>
        <p:cxnSp>
          <p:nvCxnSpPr>
            <p:cNvPr id="523" name="Straight Connector 522"/>
            <p:cNvCxnSpPr/>
            <p:nvPr/>
          </p:nvCxnSpPr>
          <p:spPr>
            <a:xfrm flipV="1">
              <a:off x="5095875" y="1964881"/>
              <a:ext cx="0" cy="2209404"/>
            </a:xfrm>
            <a:prstGeom prst="line">
              <a:avLst/>
            </a:prstGeom>
            <a:ln>
              <a:solidFill>
                <a:srgbClr val="FEC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 rot="5400000" flipV="1">
              <a:off x="3991173" y="860179"/>
              <a:ext cx="0" cy="2209404"/>
            </a:xfrm>
            <a:prstGeom prst="line">
              <a:avLst/>
            </a:prstGeom>
            <a:ln>
              <a:solidFill>
                <a:srgbClr val="FECA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1" name="Group 1460"/>
          <p:cNvGrpSpPr/>
          <p:nvPr/>
        </p:nvGrpSpPr>
        <p:grpSpPr>
          <a:xfrm>
            <a:off x="4455389" y="2144104"/>
            <a:ext cx="233224" cy="233224"/>
            <a:chOff x="5876763" y="2727163"/>
            <a:chExt cx="438474" cy="438474"/>
          </a:xfrm>
        </p:grpSpPr>
        <p:sp>
          <p:nvSpPr>
            <p:cNvPr id="1458" name="Oval 1457"/>
            <p:cNvSpPr/>
            <p:nvPr/>
          </p:nvSpPr>
          <p:spPr>
            <a:xfrm>
              <a:off x="5876763" y="2727163"/>
              <a:ext cx="438474" cy="438474"/>
            </a:xfrm>
            <a:prstGeom prst="ellipse">
              <a:avLst/>
            </a:prstGeom>
            <a:noFill/>
            <a:ln w="6350">
              <a:solidFill>
                <a:srgbClr val="294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8" name="Oval 527"/>
            <p:cNvSpPr/>
            <p:nvPr/>
          </p:nvSpPr>
          <p:spPr>
            <a:xfrm>
              <a:off x="5960269" y="2810669"/>
              <a:ext cx="271462" cy="271462"/>
            </a:xfrm>
            <a:prstGeom prst="ellipse">
              <a:avLst/>
            </a:prstGeom>
            <a:solidFill>
              <a:srgbClr val="294F9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2334906" y="1151002"/>
            <a:ext cx="233224" cy="233224"/>
            <a:chOff x="5876763" y="2727163"/>
            <a:chExt cx="438474" cy="438474"/>
          </a:xfrm>
        </p:grpSpPr>
        <p:sp>
          <p:nvSpPr>
            <p:cNvPr id="544" name="Oval 543"/>
            <p:cNvSpPr/>
            <p:nvPr/>
          </p:nvSpPr>
          <p:spPr>
            <a:xfrm>
              <a:off x="5876763" y="2727163"/>
              <a:ext cx="438474" cy="438474"/>
            </a:xfrm>
            <a:prstGeom prst="ellipse">
              <a:avLst/>
            </a:prstGeom>
            <a:noFill/>
            <a:ln w="6350">
              <a:solidFill>
                <a:srgbClr val="FF5E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5" name="Oval 544"/>
            <p:cNvSpPr/>
            <p:nvPr/>
          </p:nvSpPr>
          <p:spPr>
            <a:xfrm>
              <a:off x="5960269" y="2810669"/>
              <a:ext cx="271462" cy="271462"/>
            </a:xfrm>
            <a:prstGeom prst="ellipse">
              <a:avLst/>
            </a:prstGeom>
            <a:solidFill>
              <a:srgbClr val="FF5E4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6560605" y="1151002"/>
            <a:ext cx="233224" cy="233224"/>
            <a:chOff x="5876763" y="2727163"/>
            <a:chExt cx="438474" cy="438474"/>
          </a:xfrm>
        </p:grpSpPr>
        <p:sp>
          <p:nvSpPr>
            <p:cNvPr id="547" name="Oval 546"/>
            <p:cNvSpPr/>
            <p:nvPr/>
          </p:nvSpPr>
          <p:spPr>
            <a:xfrm>
              <a:off x="5876763" y="2727163"/>
              <a:ext cx="438474" cy="438474"/>
            </a:xfrm>
            <a:prstGeom prst="ellipse">
              <a:avLst/>
            </a:prstGeom>
            <a:noFill/>
            <a:ln w="6350">
              <a:solidFill>
                <a:srgbClr val="FECA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8" name="Oval 547"/>
            <p:cNvSpPr/>
            <p:nvPr/>
          </p:nvSpPr>
          <p:spPr>
            <a:xfrm>
              <a:off x="5960269" y="2810669"/>
              <a:ext cx="271462" cy="271462"/>
            </a:xfrm>
            <a:prstGeom prst="ellipse">
              <a:avLst/>
            </a:prstGeom>
            <a:solidFill>
              <a:srgbClr val="FECA4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552" name="TextBox 551"/>
          <p:cNvSpPr txBox="1"/>
          <p:nvPr/>
        </p:nvSpPr>
        <p:spPr>
          <a:xfrm>
            <a:off x="3665474" y="847100"/>
            <a:ext cx="176000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500" b="1" dirty="0">
                <a:solidFill>
                  <a:srgbClr val="294F9E"/>
                </a:solidFill>
                <a:latin typeface="+mj-lt"/>
              </a:rPr>
              <a:t>July &amp; November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E03DD69-52D6-446B-BA4E-ADC4CA4B09FE}"/>
              </a:ext>
            </a:extLst>
          </p:cNvPr>
          <p:cNvSpPr txBox="1"/>
          <p:nvPr/>
        </p:nvSpPr>
        <p:spPr>
          <a:xfrm>
            <a:off x="2127166" y="3386025"/>
            <a:ext cx="22660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371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828B35-A7F4-4BCC-8275-5EC99C0168C5}"/>
              </a:ext>
            </a:extLst>
          </p:cNvPr>
          <p:cNvSpPr txBox="1"/>
          <p:nvPr/>
        </p:nvSpPr>
        <p:spPr>
          <a:xfrm>
            <a:off x="3438993" y="3355458"/>
            <a:ext cx="22660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201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E1C4618-7FB4-4D78-B6AC-DD8B3546A849}"/>
              </a:ext>
            </a:extLst>
          </p:cNvPr>
          <p:cNvSpPr txBox="1"/>
          <p:nvPr/>
        </p:nvSpPr>
        <p:spPr>
          <a:xfrm>
            <a:off x="4731887" y="3316459"/>
            <a:ext cx="22660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441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EA72EF5-5B97-4A8B-A5A7-B39A03E6F3CD}"/>
              </a:ext>
            </a:extLst>
          </p:cNvPr>
          <p:cNvSpPr txBox="1"/>
          <p:nvPr/>
        </p:nvSpPr>
        <p:spPr>
          <a:xfrm>
            <a:off x="2841858" y="4599553"/>
            <a:ext cx="340724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Hal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ini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bisa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adanya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tren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musiman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perubahan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preferensi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bulan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Juli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05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ke</a:t>
            </a:r>
            <a:r>
              <a:rPr lang="en-ID" sz="105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November.</a:t>
            </a:r>
            <a:endParaRPr lang="en-ID" sz="1050" dirty="0">
              <a:solidFill>
                <a:srgbClr val="17175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7CFBC6-158E-4057-9763-7AEE749AD19A}"/>
              </a:ext>
            </a:extLst>
          </p:cNvPr>
          <p:cNvSpPr txBox="1"/>
          <p:nvPr/>
        </p:nvSpPr>
        <p:spPr>
          <a:xfrm>
            <a:off x="641038" y="342476"/>
            <a:ext cx="8006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"Super Popular"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terbaik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dan paling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diminati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oleh </a:t>
            </a:r>
            <a:r>
              <a:rPr lang="en-ID" sz="1200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baik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sisi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kuantitas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pembelian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maupun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nilai</a:t>
            </a:r>
            <a:r>
              <a:rPr lang="en-ID" sz="1200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200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penjualannya</a:t>
            </a:r>
            <a:r>
              <a:rPr lang="en-ID" sz="1200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63464" cy="572700"/>
          </a:xfrm>
        </p:spPr>
        <p:txBody>
          <a:bodyPr/>
          <a:lstStyle/>
          <a:p>
            <a:r>
              <a:rPr lang="fi-FI" dirty="0"/>
              <a:t>Top 10 Produk yang Paling Sering Dibeli</a:t>
            </a:r>
            <a:endParaRPr lang="en-ID" dirty="0"/>
          </a:p>
        </p:txBody>
      </p:sp>
      <p:sp>
        <p:nvSpPr>
          <p:cNvPr id="13" name="Google Shape;661;p38">
            <a:extLst>
              <a:ext uri="{FF2B5EF4-FFF2-40B4-BE49-F238E27FC236}">
                <a16:creationId xmlns:a16="http://schemas.microsoft.com/office/drawing/2014/main" id="{8EC8D5FB-1677-4ED2-B4EF-F3477C4A66D5}"/>
              </a:ext>
            </a:extLst>
          </p:cNvPr>
          <p:cNvSpPr txBox="1">
            <a:spLocks/>
          </p:cNvSpPr>
          <p:nvPr/>
        </p:nvSpPr>
        <p:spPr>
          <a:xfrm>
            <a:off x="5337544" y="1017725"/>
            <a:ext cx="3729114" cy="41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 algn="l"/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yang paling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banyak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dibeli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Paper Craft Little Birdie (80,995 unit)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Medium Ceramic Top Storage Jar (78,033 unit)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Popcorn Holder (56,921 unit) dan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seterusnya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hingga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Mini Paint Set Vintage.</a:t>
            </a:r>
          </a:p>
          <a:p>
            <a:pPr marL="139700" indent="0" algn="l"/>
            <a:endParaRPr lang="en-ID" dirty="0">
              <a:latin typeface="Inter" panose="020B0604020202020204" charset="0"/>
              <a:ea typeface="Inter" panose="020B0604020202020204" charset="0"/>
            </a:endParaRPr>
          </a:p>
          <a:p>
            <a:pPr marL="139700" indent="0" algn="just"/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Produk-produk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bersifat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dekoratif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dan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fungsional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tampaknya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diminati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oleh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. Hal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ini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dapat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dijadikan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fokus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pengembangan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strategi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pemasaran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dan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perencanaan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pengadaan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stok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F4830-9F12-4CCD-8CA8-3338EE987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5438069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63464" cy="572700"/>
          </a:xfrm>
        </p:spPr>
        <p:txBody>
          <a:bodyPr/>
          <a:lstStyle/>
          <a:p>
            <a:r>
              <a:rPr lang="fi-FI" dirty="0"/>
              <a:t>Price Elasticity</a:t>
            </a:r>
            <a:endParaRPr lang="en-ID" dirty="0"/>
          </a:p>
        </p:txBody>
      </p:sp>
      <p:pic>
        <p:nvPicPr>
          <p:cNvPr id="5124" name="Picture 4" descr="Gambar yang diunggah">
            <a:extLst>
              <a:ext uri="{FF2B5EF4-FFF2-40B4-BE49-F238E27FC236}">
                <a16:creationId xmlns:a16="http://schemas.microsoft.com/office/drawing/2014/main" id="{E06A8CF7-E3CC-4296-B2FE-21CB2585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725"/>
            <a:ext cx="5798666" cy="278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5CEFD4-4AB1-4E7A-B0A9-2294C38E9D80}"/>
              </a:ext>
            </a:extLst>
          </p:cNvPr>
          <p:cNvSpPr txBox="1"/>
          <p:nvPr/>
        </p:nvSpPr>
        <p:spPr>
          <a:xfrm>
            <a:off x="5798666" y="1207862"/>
            <a:ext cx="3260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Konsumen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sensitif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terhadap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–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semakin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mahal,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semakin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sedikit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terjual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Harga optimal </a:t>
            </a:r>
            <a:r>
              <a:rPr lang="en-ID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berada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ID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kisaran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$6–7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volume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penjualan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tertinggi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r>
              <a:rPr lang="en-ID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Rekomendasi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: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Tetapkan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bawah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$8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gunakan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strategi </a:t>
            </a:r>
            <a:r>
              <a:rPr lang="en-ID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diskon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/</a:t>
            </a:r>
            <a:r>
              <a:rPr lang="en-ID" b="1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promosi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EE1C8-C171-4D60-8E5B-951C73BA1D8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9639"/>
            <a:ext cx="5798666" cy="33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63464" cy="572700"/>
          </a:xfrm>
        </p:spPr>
        <p:txBody>
          <a:bodyPr/>
          <a:lstStyle/>
          <a:p>
            <a:r>
              <a:rPr lang="fi-FI" dirty="0"/>
              <a:t>Top 5 Negara Berdasarkan Avg Basket Size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3B3D7-CE99-41F2-8675-74B2115A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6622"/>
            <a:ext cx="5674452" cy="3335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64BD4B-A646-4A02-AD94-313557FD3561}"/>
              </a:ext>
            </a:extLst>
          </p:cNvPr>
          <p:cNvSpPr txBox="1"/>
          <p:nvPr/>
        </p:nvSpPr>
        <p:spPr>
          <a:xfrm>
            <a:off x="5674452" y="1078184"/>
            <a:ext cx="333734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Netherlands </a:t>
            </a:r>
            <a:r>
              <a:rPr lang="en-ID" sz="1600" b="1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Mendominasi</a:t>
            </a:r>
            <a:br>
              <a:rPr lang="en-ID" sz="1600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</a:b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Basket size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tertinggi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($22,888.87),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menandakan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daya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beli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&amp;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fokus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premium.</a:t>
            </a:r>
          </a:p>
          <a:p>
            <a:pPr algn="l"/>
            <a:endParaRPr lang="en-ID" b="0" i="0" dirty="0">
              <a:solidFill>
                <a:srgbClr val="17175A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r>
              <a:rPr lang="en-ID" sz="1600" b="1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Australia &amp; Singapore </a:t>
            </a:r>
            <a:r>
              <a:rPr lang="en-ID" sz="1600" b="1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Peringkat</a:t>
            </a:r>
            <a:r>
              <a:rPr lang="en-ID" sz="1600" b="1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2 &amp; 3</a:t>
            </a:r>
            <a:br>
              <a:rPr lang="en-ID" sz="1600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</a:b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Basket size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serupa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($16,058.19 &amp; $15,870.24),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cerminkan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pasar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matang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&amp;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nilai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transaksi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algn="l"/>
            <a:endParaRPr lang="en-ID" sz="1600" b="1" i="0" dirty="0">
              <a:solidFill>
                <a:srgbClr val="17175A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/>
            <a:r>
              <a:rPr lang="en-ID" sz="1600" b="1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Sweden &amp; Japan </a:t>
            </a:r>
            <a:r>
              <a:rPr lang="en-ID" sz="1600" b="1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Terendah</a:t>
            </a:r>
            <a:r>
              <a:rPr lang="en-ID" sz="1600" b="1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</a:p>
          <a:p>
            <a:r>
              <a:rPr lang="en-ID" sz="1600" b="1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di Top 5</a:t>
            </a:r>
            <a:br>
              <a:rPr lang="en-ID" sz="1600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</a:b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Basket size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rendah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($12,178.18 &amp; $14,657.77),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tetap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penting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namun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perilaku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belanja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konservatif</a:t>
            </a:r>
            <a:r>
              <a:rPr lang="en-ID" b="0" i="0" dirty="0">
                <a:solidFill>
                  <a:srgbClr val="17175A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  <a:endParaRPr lang="en-ID" sz="1600" b="0" i="0" dirty="0">
              <a:solidFill>
                <a:srgbClr val="17175A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FECBA-9EF7-4FD5-A838-C830634E19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046622"/>
            <a:ext cx="5674452" cy="34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63464" cy="572700"/>
          </a:xfrm>
        </p:spPr>
        <p:txBody>
          <a:bodyPr/>
          <a:lstStyle/>
          <a:p>
            <a:r>
              <a:rPr lang="fi-FI" dirty="0"/>
              <a:t>Top 5 Segmen Negara yang Paling Menguntungkan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4BD4B-A646-4A02-AD94-313557FD3561}"/>
              </a:ext>
            </a:extLst>
          </p:cNvPr>
          <p:cNvSpPr txBox="1"/>
          <p:nvPr/>
        </p:nvSpPr>
        <p:spPr>
          <a:xfrm>
            <a:off x="5020417" y="1556087"/>
            <a:ext cx="39913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Grafik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bahwa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United Kingdom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menyumbang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88.9%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total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pendapatan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yang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menandakan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bahwa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pasar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Inggris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sangat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dominan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kontribusi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terhadap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pendapatan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algn="just"/>
            <a:endParaRPr lang="en-ID" dirty="0">
              <a:solidFill>
                <a:srgbClr val="17175A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Negara lain yang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berkontribusi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meskipun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kecil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Netherlands (3.6%), EIRE (2.9%), Germany (2.3%), dan France (2.3%).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1597F-2608-427F-B458-682B32FA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5020417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63464" cy="572700"/>
          </a:xfrm>
        </p:spPr>
        <p:txBody>
          <a:bodyPr/>
          <a:lstStyle/>
          <a:p>
            <a:r>
              <a:rPr lang="en-US" dirty="0"/>
              <a:t>Top 10 Most Profitable Customers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4BD4B-A646-4A02-AD94-313557FD3561}"/>
              </a:ext>
            </a:extLst>
          </p:cNvPr>
          <p:cNvSpPr txBox="1"/>
          <p:nvPr/>
        </p:nvSpPr>
        <p:spPr>
          <a:xfrm>
            <a:off x="362787" y="3615668"/>
            <a:ext cx="85718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Meskipun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negara yang paling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banyak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berkontribusi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United Kingdom,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terlihat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bahwa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Customer No 14646 (Netherlands)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memberikan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kontribusi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terbesar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total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pendapatan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jauh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dibandingkan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lainnya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yaitu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mencapai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$2,112,282.03.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32ACF-CFDA-4896-A9C5-7068EBF1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5960125" cy="2502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AE501-13C3-4242-82A2-4C3A1B1ED641}"/>
              </a:ext>
            </a:extLst>
          </p:cNvPr>
          <p:cNvSpPr txBox="1"/>
          <p:nvPr/>
        </p:nvSpPr>
        <p:spPr>
          <a:xfrm>
            <a:off x="5907727" y="1113371"/>
            <a:ext cx="302695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 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Seperti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terlihat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grafik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negara yang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memberikan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kontribusi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terbesar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United Kingdom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yang mana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sebagian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berasal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negara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ini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 Setelah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itu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EIRE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dan </a:t>
            </a:r>
            <a:r>
              <a:rPr lang="en-ID" b="1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Netherlands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juga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kontribusi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signifikan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meskipun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jumlahnya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sedikit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kecil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dibandingkan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United Kingdom.</a:t>
            </a:r>
          </a:p>
        </p:txBody>
      </p:sp>
    </p:spTree>
    <p:extLst>
      <p:ext uri="{BB962C8B-B14F-4D97-AF65-F5344CB8AC3E}">
        <p14:creationId xmlns:p14="http://schemas.microsoft.com/office/powerpoint/2010/main" val="919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A0C0AD-D128-4862-B19E-B25F21DA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Customer </a:t>
            </a:r>
            <a:r>
              <a:rPr lang="en-US" dirty="0" err="1"/>
              <a:t>dari</a:t>
            </a:r>
            <a:r>
              <a:rPr lang="en-US" dirty="0"/>
              <a:t> Negara Netherlands &amp; UK</a:t>
            </a:r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D83E4-1787-4495-A6C4-F1E483E0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48440"/>
              </p:ext>
            </p:extLst>
          </p:nvPr>
        </p:nvGraphicFramePr>
        <p:xfrm>
          <a:off x="467439" y="1345675"/>
          <a:ext cx="3912645" cy="3352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8465">
                  <a:extLst>
                    <a:ext uri="{9D8B030D-6E8A-4147-A177-3AD203B41FA5}">
                      <a16:colId xmlns:a16="http://schemas.microsoft.com/office/drawing/2014/main" val="2309413598"/>
                    </a:ext>
                  </a:extLst>
                </a:gridCol>
                <a:gridCol w="1754372">
                  <a:extLst>
                    <a:ext uri="{9D8B030D-6E8A-4147-A177-3AD203B41FA5}">
                      <a16:colId xmlns:a16="http://schemas.microsoft.com/office/drawing/2014/main" val="2221240206"/>
                    </a:ext>
                  </a:extLst>
                </a:gridCol>
                <a:gridCol w="1679808">
                  <a:extLst>
                    <a:ext uri="{9D8B030D-6E8A-4147-A177-3AD203B41FA5}">
                      <a16:colId xmlns:a16="http://schemas.microsoft.com/office/drawing/2014/main" val="230514739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Customer Dari Netherlands</a:t>
                      </a:r>
                      <a:endParaRPr lang="en-ID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D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D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695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No</a:t>
                      </a:r>
                      <a:endParaRPr lang="en-ID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 err="1">
                          <a:effectLst/>
                        </a:rPr>
                        <a:t>CustomerNo</a:t>
                      </a:r>
                      <a:endParaRPr lang="en-ID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Revenue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9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</a:t>
                      </a:r>
                      <a:endParaRPr lang="en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14646.0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2112282.03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06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</a:t>
                      </a:r>
                      <a:endParaRPr lang="en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12759.0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10370.70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726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</a:t>
                      </a:r>
                      <a:endParaRPr lang="en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12775.0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10229.43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91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</a:t>
                      </a:r>
                      <a:endParaRPr lang="en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12778.0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9084.33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65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</a:t>
                      </a:r>
                      <a:endParaRPr lang="en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12802.0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3605.02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12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</a:t>
                      </a:r>
                      <a:endParaRPr lang="en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12787.0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2723.08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00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7</a:t>
                      </a:r>
                      <a:endParaRPr lang="en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12790.0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1983.08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01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8</a:t>
                      </a:r>
                      <a:endParaRPr lang="en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12791.0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1166.40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031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</a:t>
                      </a:r>
                      <a:endParaRPr lang="en-ID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12789.0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109.52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79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29967A-7CBF-4998-80DC-98FB0205C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45382"/>
              </p:ext>
            </p:extLst>
          </p:nvPr>
        </p:nvGraphicFramePr>
        <p:xfrm>
          <a:off x="4763917" y="1345675"/>
          <a:ext cx="3912645" cy="3352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8465">
                  <a:extLst>
                    <a:ext uri="{9D8B030D-6E8A-4147-A177-3AD203B41FA5}">
                      <a16:colId xmlns:a16="http://schemas.microsoft.com/office/drawing/2014/main" val="2309413598"/>
                    </a:ext>
                  </a:extLst>
                </a:gridCol>
                <a:gridCol w="1754372">
                  <a:extLst>
                    <a:ext uri="{9D8B030D-6E8A-4147-A177-3AD203B41FA5}">
                      <a16:colId xmlns:a16="http://schemas.microsoft.com/office/drawing/2014/main" val="2221240206"/>
                    </a:ext>
                  </a:extLst>
                </a:gridCol>
                <a:gridCol w="1679808">
                  <a:extLst>
                    <a:ext uri="{9D8B030D-6E8A-4147-A177-3AD203B41FA5}">
                      <a16:colId xmlns:a16="http://schemas.microsoft.com/office/drawing/2014/main" val="230514739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Top 9 Customer Dari UK</a:t>
                      </a:r>
                      <a:endParaRPr lang="en-ID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D" b="1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ID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695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No</a:t>
                      </a:r>
                      <a:endParaRPr lang="en-ID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 err="1">
                          <a:effectLst/>
                        </a:rPr>
                        <a:t>CustomerNo</a:t>
                      </a:r>
                      <a:endParaRPr lang="en-ID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Revenue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962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16446.0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1002741.57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060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18102.0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897137.36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726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17450.0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891438.53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91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12346.0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840113.80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65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13694.0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646116.78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12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17511.0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639006.19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00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14298.0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636167.17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01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16684.0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528587.34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031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D" b="1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>
                          <a:effectLst/>
                        </a:rPr>
                        <a:t>16029.0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dirty="0">
                          <a:effectLst/>
                        </a:rPr>
                        <a:t>435532.14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87904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300DFAB2-9073-4655-85B3-4D863A7B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917" y="4749426"/>
            <a:ext cx="28064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Pada Negara United Kingdom : 4305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AA6575-6066-46C9-9C70-AA363FCD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39" y="4749426"/>
            <a:ext cx="28064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altLang="en-US" sz="9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Transaksi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CustomerNo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14646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2064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1939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77615A-ABC4-446A-B94F-28A8D9F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99" y="2228306"/>
            <a:ext cx="7704000" cy="4000842"/>
          </a:xfrm>
        </p:spPr>
        <p:txBody>
          <a:bodyPr/>
          <a:lstStyle/>
          <a:p>
            <a:r>
              <a:rPr lang="en-ID" b="1" dirty="0" err="1"/>
              <a:t>Rekomendasi</a:t>
            </a:r>
            <a:r>
              <a:rPr lang="en-ID" b="1" dirty="0"/>
              <a:t>:</a:t>
            </a:r>
            <a:endParaRPr lang="en-ID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pemasaran</a:t>
            </a:r>
            <a:r>
              <a:rPr lang="en-ID" dirty="0"/>
              <a:t> di </a:t>
            </a:r>
            <a:r>
              <a:rPr lang="en-ID" b="1" dirty="0"/>
              <a:t>United Kingdom</a:t>
            </a:r>
            <a:r>
              <a:rPr lang="en-ID" dirty="0"/>
              <a:t> dan negara-negara </a:t>
            </a:r>
            <a:r>
              <a:rPr lang="en-ID" dirty="0" err="1"/>
              <a:t>berpotensi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b="1" dirty="0"/>
              <a:t>Netherlands</a:t>
            </a:r>
            <a:r>
              <a:rPr lang="en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dirty="0" err="1"/>
              <a:t>Manfaatkan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musiman</a:t>
            </a:r>
            <a:r>
              <a:rPr lang="en-ID" dirty="0"/>
              <a:t> (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meningkatnya</a:t>
            </a:r>
            <a:r>
              <a:rPr lang="en-ID" dirty="0"/>
              <a:t> di Akhir </a:t>
            </a:r>
            <a:r>
              <a:rPr lang="en-ID" dirty="0" err="1"/>
              <a:t>Tahun</a:t>
            </a:r>
            <a:r>
              <a:rPr lang="en-ID" dirty="0"/>
              <a:t>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merencanakan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dan </a:t>
            </a:r>
            <a:r>
              <a:rPr lang="en-ID" dirty="0" err="1"/>
              <a:t>pengelolaan</a:t>
            </a:r>
            <a:r>
              <a:rPr lang="en-ID" dirty="0"/>
              <a:t>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dirty="0" err="1"/>
              <a:t>Optimalkan</a:t>
            </a:r>
            <a:r>
              <a:rPr lang="en-ID" dirty="0"/>
              <a:t> program </a:t>
            </a:r>
            <a:r>
              <a:rPr lang="en-ID" dirty="0" err="1"/>
              <a:t>loyalitas</a:t>
            </a:r>
            <a:r>
              <a:rPr lang="en-ID" dirty="0"/>
              <a:t> dan </a:t>
            </a:r>
            <a:r>
              <a:rPr lang="en-ID" dirty="0" err="1"/>
              <a:t>pengalaman</a:t>
            </a:r>
            <a:r>
              <a:rPr lang="en-ID" dirty="0"/>
              <a:t> onboarding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agar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pengguna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cepat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memahami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manfaat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  <a:endParaRPr lang="en-ID" dirty="0"/>
          </a:p>
          <a:p>
            <a:pPr marL="139700" indent="0"/>
            <a:endParaRPr lang="en-ID" dirty="0"/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3C602-8C23-471F-A084-93A83D06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A6AC5-5098-4292-8E8A-8AA2FEBAFD1C}"/>
              </a:ext>
            </a:extLst>
          </p:cNvPr>
          <p:cNvSpPr txBox="1"/>
          <p:nvPr/>
        </p:nvSpPr>
        <p:spPr>
          <a:xfrm>
            <a:off x="555550" y="1017725"/>
            <a:ext cx="78684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/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Berdasarkan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analisis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ditemukan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bahwa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United Kingdom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menyumbang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kontribusi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terbesar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terhadap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pendapatan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Netherlands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potensi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melalui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pelanggan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pembelian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Penjualan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pola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musiman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lonjakan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bulan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September-November,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sementara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Rabu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transaksi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terendah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, yang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bisa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ditingkatkan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promosi</a:t>
            </a:r>
            <a:r>
              <a:rPr lang="en-ID" dirty="0">
                <a:solidFill>
                  <a:srgbClr val="17175A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959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4"/>
          <p:cNvSpPr txBox="1">
            <a:spLocks noGrp="1"/>
          </p:cNvSpPr>
          <p:nvPr>
            <p:ph type="title"/>
          </p:nvPr>
        </p:nvSpPr>
        <p:spPr>
          <a:xfrm>
            <a:off x="895850" y="1517700"/>
            <a:ext cx="4740900" cy="21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</a:t>
            </a:r>
            <a:endParaRPr dirty="0"/>
          </a:p>
        </p:txBody>
      </p:sp>
      <p:grpSp>
        <p:nvGrpSpPr>
          <p:cNvPr id="875" name="Google Shape;875;p44"/>
          <p:cNvGrpSpPr/>
          <p:nvPr/>
        </p:nvGrpSpPr>
        <p:grpSpPr>
          <a:xfrm>
            <a:off x="6312823" y="1638972"/>
            <a:ext cx="1734725" cy="1955314"/>
            <a:chOff x="2594603" y="2081903"/>
            <a:chExt cx="871327" cy="982126"/>
          </a:xfrm>
        </p:grpSpPr>
        <p:sp>
          <p:nvSpPr>
            <p:cNvPr id="876" name="Google Shape;876;p44"/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4"/>
          <p:cNvGrpSpPr/>
          <p:nvPr/>
        </p:nvGrpSpPr>
        <p:grpSpPr>
          <a:xfrm>
            <a:off x="5636660" y="3135163"/>
            <a:ext cx="1001914" cy="1001824"/>
            <a:chOff x="4246593" y="503852"/>
            <a:chExt cx="902056" cy="901976"/>
          </a:xfrm>
        </p:grpSpPr>
        <p:grpSp>
          <p:nvGrpSpPr>
            <p:cNvPr id="891" name="Google Shape;891;p4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892" name="Google Shape;892;p4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4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4" name="Google Shape;894;p4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6" name="Google Shape;896;p4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897" name="Google Shape;897;p4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4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4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>
            <a:spLocks noGrp="1"/>
          </p:cNvSpPr>
          <p:nvPr>
            <p:ph type="subTitle" idx="1"/>
          </p:nvPr>
        </p:nvSpPr>
        <p:spPr>
          <a:xfrm>
            <a:off x="720074" y="1229900"/>
            <a:ext cx="7703926" cy="26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industri</a:t>
            </a:r>
            <a:r>
              <a:rPr lang="en-ID" sz="1800" dirty="0"/>
              <a:t> e-commerce, </a:t>
            </a:r>
            <a:r>
              <a:rPr lang="en-ID" sz="1800" dirty="0" err="1"/>
              <a:t>terutama</a:t>
            </a:r>
            <a:r>
              <a:rPr lang="en-ID" sz="1800" dirty="0"/>
              <a:t> di </a:t>
            </a:r>
            <a:r>
              <a:rPr lang="en-ID" sz="1800" dirty="0" err="1"/>
              <a:t>perusahaan</a:t>
            </a:r>
            <a:r>
              <a:rPr lang="en-ID" sz="1800" dirty="0"/>
              <a:t> retail, data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sekadar</a:t>
            </a:r>
            <a:r>
              <a:rPr lang="en-ID" sz="1800" dirty="0"/>
              <a:t> </a:t>
            </a:r>
            <a:r>
              <a:rPr lang="en-ID" sz="1800" dirty="0" err="1"/>
              <a:t>angka</a:t>
            </a:r>
            <a:r>
              <a:rPr lang="en-ID" sz="1800" dirty="0"/>
              <a:t>. Data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kunci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memahami</a:t>
            </a:r>
            <a:r>
              <a:rPr lang="en-ID" sz="1800" dirty="0"/>
              <a:t> </a:t>
            </a:r>
            <a:r>
              <a:rPr lang="en-ID" sz="1800" dirty="0" err="1"/>
              <a:t>dinamika</a:t>
            </a:r>
            <a:r>
              <a:rPr lang="en-ID" sz="1800" dirty="0"/>
              <a:t> yang </a:t>
            </a:r>
            <a:r>
              <a:rPr lang="en-ID" sz="1800" dirty="0" err="1"/>
              <a:t>terjadi</a:t>
            </a:r>
            <a:r>
              <a:rPr lang="en-ID" sz="1800" dirty="0"/>
              <a:t> di </a:t>
            </a:r>
            <a:r>
              <a:rPr lang="en-ID" sz="1800" dirty="0" err="1"/>
              <a:t>balik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.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menganalisis</a:t>
            </a:r>
            <a:r>
              <a:rPr lang="en-ID" sz="1800" dirty="0"/>
              <a:t> </a:t>
            </a:r>
            <a:r>
              <a:rPr lang="en-ID" sz="1800" dirty="0" err="1"/>
              <a:t>ribuan</a:t>
            </a:r>
            <a:r>
              <a:rPr lang="en-ID" sz="1800" dirty="0"/>
              <a:t> </a:t>
            </a:r>
            <a:r>
              <a:rPr lang="en-ID" sz="1800" dirty="0" err="1"/>
              <a:t>produk</a:t>
            </a:r>
            <a:r>
              <a:rPr lang="en-ID" sz="1800" dirty="0"/>
              <a:t>, </a:t>
            </a:r>
            <a:r>
              <a:rPr lang="en-ID" sz="1800" dirty="0" err="1"/>
              <a:t>ratusan</a:t>
            </a:r>
            <a:r>
              <a:rPr lang="en-ID" sz="1800" dirty="0"/>
              <a:t> </a:t>
            </a:r>
            <a:r>
              <a:rPr lang="en-ID" sz="1800" dirty="0" err="1"/>
              <a:t>ribu</a:t>
            </a:r>
            <a:r>
              <a:rPr lang="en-ID" sz="1800" dirty="0"/>
              <a:t> </a:t>
            </a:r>
            <a:r>
              <a:rPr lang="en-ID" sz="1800" dirty="0" err="1"/>
              <a:t>transaksi</a:t>
            </a:r>
            <a:r>
              <a:rPr lang="en-ID" sz="1800" dirty="0"/>
              <a:t>, dan </a:t>
            </a:r>
            <a:r>
              <a:rPr lang="en-ID" sz="1800" dirty="0" err="1"/>
              <a:t>jutaan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,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menemukan</a:t>
            </a:r>
            <a:r>
              <a:rPr lang="en-ID" sz="1800" dirty="0"/>
              <a:t> </a:t>
            </a:r>
            <a:r>
              <a:rPr lang="en-ID" sz="1800" dirty="0" err="1"/>
              <a:t>pola</a:t>
            </a:r>
            <a:r>
              <a:rPr lang="en-ID" sz="1800" dirty="0"/>
              <a:t> yang </a:t>
            </a:r>
            <a:r>
              <a:rPr lang="en-ID" sz="1800" dirty="0" err="1"/>
              <a:t>mendasari</a:t>
            </a:r>
            <a:r>
              <a:rPr lang="en-ID" sz="1800" dirty="0"/>
              <a:t> dan </a:t>
            </a:r>
            <a:r>
              <a:rPr lang="en-ID" sz="1800" dirty="0" err="1"/>
              <a:t>memanfaatkannya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mengambil</a:t>
            </a:r>
            <a:r>
              <a:rPr lang="en-ID" sz="1800" dirty="0"/>
              <a:t> </a:t>
            </a:r>
            <a:r>
              <a:rPr lang="en-ID" sz="1800" dirty="0" err="1"/>
              <a:t>keputusan</a:t>
            </a:r>
            <a:r>
              <a:rPr lang="en-ID" sz="1800" dirty="0"/>
              <a:t> </a:t>
            </a:r>
            <a:r>
              <a:rPr lang="en-ID" sz="1800" dirty="0" err="1"/>
              <a:t>bisnis</a:t>
            </a:r>
            <a:r>
              <a:rPr lang="en-ID" sz="1800" dirty="0"/>
              <a:t> yang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tepat</a:t>
            </a:r>
            <a:r>
              <a:rPr lang="en-ID" sz="1800" dirty="0"/>
              <a:t>. Dari </a:t>
            </a:r>
            <a:r>
              <a:rPr lang="en-ID" sz="1800" dirty="0" err="1"/>
              <a:t>produk</a:t>
            </a:r>
            <a:r>
              <a:rPr lang="en-ID" sz="1800" dirty="0"/>
              <a:t> </a:t>
            </a:r>
            <a:r>
              <a:rPr lang="en-ID" sz="1800" dirty="0" err="1"/>
              <a:t>terlaris</a:t>
            </a:r>
            <a:r>
              <a:rPr lang="en-ID" sz="1800" dirty="0"/>
              <a:t>, </a:t>
            </a:r>
            <a:r>
              <a:rPr lang="en-ID" sz="1800" dirty="0" err="1"/>
              <a:t>tren</a:t>
            </a:r>
            <a:r>
              <a:rPr lang="en-ID" sz="1800" dirty="0"/>
              <a:t> </a:t>
            </a:r>
            <a:r>
              <a:rPr lang="en-ID" sz="1800" dirty="0" err="1"/>
              <a:t>musiman</a:t>
            </a:r>
            <a:r>
              <a:rPr lang="en-ID" sz="1800" dirty="0"/>
              <a:t>, </a:t>
            </a:r>
            <a:r>
              <a:rPr lang="en-ID" sz="1800" dirty="0" err="1"/>
              <a:t>hingga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setia</a:t>
            </a:r>
            <a:r>
              <a:rPr lang="en-ID" sz="1800" dirty="0"/>
              <a:t>, </a:t>
            </a:r>
            <a:r>
              <a:rPr lang="en-ID" sz="1800" dirty="0" err="1"/>
              <a:t>semua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diungkap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analisis</a:t>
            </a:r>
            <a:r>
              <a:rPr lang="en-ID" sz="1800" dirty="0"/>
              <a:t> data yang </a:t>
            </a:r>
            <a:r>
              <a:rPr lang="en-ID" sz="1800" dirty="0" err="1"/>
              <a:t>mendalam</a:t>
            </a:r>
            <a:r>
              <a:rPr lang="en-ID" sz="1800" dirty="0"/>
              <a:t>.</a:t>
            </a:r>
            <a:endParaRPr sz="1800" dirty="0"/>
          </a:p>
        </p:txBody>
      </p:sp>
      <p:sp>
        <p:nvSpPr>
          <p:cNvPr id="557" name="Google Shape;5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59" name="Google Shape;559;p34"/>
          <p:cNvGrpSpPr/>
          <p:nvPr/>
        </p:nvGrpSpPr>
        <p:grpSpPr>
          <a:xfrm>
            <a:off x="350755" y="4018677"/>
            <a:ext cx="902056" cy="901976"/>
            <a:chOff x="4246593" y="503852"/>
            <a:chExt cx="902056" cy="901976"/>
          </a:xfrm>
        </p:grpSpPr>
        <p:grpSp>
          <p:nvGrpSpPr>
            <p:cNvPr id="560" name="Google Shape;560;p34"/>
            <p:cNvGrpSpPr/>
            <p:nvPr/>
          </p:nvGrpSpPr>
          <p:grpSpPr>
            <a:xfrm>
              <a:off x="4246593" y="503900"/>
              <a:ext cx="901831" cy="901928"/>
              <a:chOff x="5998919" y="3270921"/>
              <a:chExt cx="1426046" cy="1426198"/>
            </a:xfrm>
          </p:grpSpPr>
          <p:sp>
            <p:nvSpPr>
              <p:cNvPr id="561" name="Google Shape;561;p34"/>
              <p:cNvSpPr/>
              <p:nvPr/>
            </p:nvSpPr>
            <p:spPr>
              <a:xfrm>
                <a:off x="5998919" y="3270921"/>
                <a:ext cx="713137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713137" h="713137" extrusionOk="0">
                    <a:moveTo>
                      <a:pt x="713137" y="521407"/>
                    </a:move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lnTo>
                      <a:pt x="521408" y="713137"/>
                    </a:lnTo>
                    <a:cubicBezTo>
                      <a:pt x="521408" y="607245"/>
                      <a:pt x="607245" y="521407"/>
                      <a:pt x="713137" y="52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34"/>
              <p:cNvSpPr/>
              <p:nvPr/>
            </p:nvSpPr>
            <p:spPr>
              <a:xfrm>
                <a:off x="5998919" y="3983982"/>
                <a:ext cx="1426046" cy="713137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713137" extrusionOk="0">
                    <a:moveTo>
                      <a:pt x="904715" y="5165"/>
                    </a:moveTo>
                    <a:cubicBezTo>
                      <a:pt x="901981" y="108702"/>
                      <a:pt x="817282" y="191730"/>
                      <a:pt x="713137" y="191730"/>
                    </a:cubicBezTo>
                    <a:cubicBezTo>
                      <a:pt x="607245" y="191730"/>
                      <a:pt x="521408" y="105892"/>
                      <a:pt x="521408" y="0"/>
                    </a:cubicBezTo>
                    <a:lnTo>
                      <a:pt x="0" y="0"/>
                    </a:lnTo>
                    <a:cubicBezTo>
                      <a:pt x="0" y="393866"/>
                      <a:pt x="319271" y="713137"/>
                      <a:pt x="713137" y="713137"/>
                    </a:cubicBezTo>
                    <a:cubicBezTo>
                      <a:pt x="1100623" y="713137"/>
                      <a:pt x="1415867" y="404121"/>
                      <a:pt x="1426047" y="19067"/>
                    </a:cubicBezTo>
                    <a:lnTo>
                      <a:pt x="904715" y="51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3" name="Google Shape;563;p34"/>
            <p:cNvSpPr/>
            <p:nvPr/>
          </p:nvSpPr>
          <p:spPr>
            <a:xfrm>
              <a:off x="4783305" y="636091"/>
              <a:ext cx="365344" cy="330991"/>
            </a:xfrm>
            <a:custGeom>
              <a:avLst/>
              <a:gdLst/>
              <a:ahLst/>
              <a:cxnLst/>
              <a:rect l="l" t="t" r="r" b="b"/>
              <a:pathLst>
                <a:path w="577619" h="523306" extrusionOk="0">
                  <a:moveTo>
                    <a:pt x="56213" y="504164"/>
                  </a:moveTo>
                  <a:cubicBezTo>
                    <a:pt x="56213" y="505911"/>
                    <a:pt x="56136" y="507582"/>
                    <a:pt x="56060" y="509329"/>
                  </a:cubicBezTo>
                  <a:lnTo>
                    <a:pt x="577392" y="523306"/>
                  </a:lnTo>
                  <a:cubicBezTo>
                    <a:pt x="577544" y="516926"/>
                    <a:pt x="577620" y="510621"/>
                    <a:pt x="577620" y="504240"/>
                  </a:cubicBezTo>
                  <a:cubicBezTo>
                    <a:pt x="577620" y="307345"/>
                    <a:pt x="497783" y="129060"/>
                    <a:pt x="368722" y="0"/>
                  </a:cubicBezTo>
                  <a:lnTo>
                    <a:pt x="0" y="368722"/>
                  </a:lnTo>
                  <a:cubicBezTo>
                    <a:pt x="34791" y="403286"/>
                    <a:pt x="56213" y="451218"/>
                    <a:pt x="56213" y="504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810784" y="788761"/>
              <a:ext cx="309659" cy="122566"/>
            </a:xfrm>
            <a:custGeom>
              <a:avLst/>
              <a:gdLst/>
              <a:ahLst/>
              <a:cxnLst/>
              <a:rect l="l" t="t" r="r" b="b"/>
              <a:pathLst>
                <a:path w="489579" h="193780" extrusionOk="0">
                  <a:moveTo>
                    <a:pt x="0" y="193781"/>
                  </a:moveTo>
                  <a:lnTo>
                    <a:pt x="48957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5" name="Google Shape;565;p34"/>
            <p:cNvGrpSpPr/>
            <p:nvPr/>
          </p:nvGrpSpPr>
          <p:grpSpPr>
            <a:xfrm>
              <a:off x="4246593" y="503852"/>
              <a:ext cx="901928" cy="901976"/>
              <a:chOff x="5998919" y="3270845"/>
              <a:chExt cx="1426198" cy="1426274"/>
            </a:xfrm>
          </p:grpSpPr>
          <p:sp>
            <p:nvSpPr>
              <p:cNvPr id="566" name="Google Shape;566;p34"/>
              <p:cNvSpPr/>
              <p:nvPr/>
            </p:nvSpPr>
            <p:spPr>
              <a:xfrm>
                <a:off x="6712056" y="3270845"/>
                <a:ext cx="504239" cy="577619"/>
              </a:xfrm>
              <a:custGeom>
                <a:avLst/>
                <a:gdLst/>
                <a:ahLst/>
                <a:cxnLst/>
                <a:rect l="l" t="t" r="r" b="b"/>
                <a:pathLst>
                  <a:path w="504239" h="577619" extrusionOk="0">
                    <a:moveTo>
                      <a:pt x="135518" y="577620"/>
                    </a:moveTo>
                    <a:lnTo>
                      <a:pt x="504240" y="208897"/>
                    </a:lnTo>
                    <a:cubicBezTo>
                      <a:pt x="375179" y="79837"/>
                      <a:pt x="196895" y="0"/>
                      <a:pt x="0" y="0"/>
                    </a:cubicBezTo>
                    <a:lnTo>
                      <a:pt x="0" y="521408"/>
                    </a:lnTo>
                    <a:cubicBezTo>
                      <a:pt x="52946" y="521483"/>
                      <a:pt x="100879" y="542905"/>
                      <a:pt x="135518" y="57762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34"/>
              <p:cNvSpPr/>
              <p:nvPr/>
            </p:nvSpPr>
            <p:spPr>
              <a:xfrm>
                <a:off x="6847498" y="3479895"/>
                <a:ext cx="577619" cy="523306"/>
              </a:xfrm>
              <a:custGeom>
                <a:avLst/>
                <a:gdLst/>
                <a:ahLst/>
                <a:cxnLst/>
                <a:rect l="l" t="t" r="r" b="b"/>
                <a:pathLst>
                  <a:path w="577619" h="523306" extrusionOk="0">
                    <a:moveTo>
                      <a:pt x="56213" y="504164"/>
                    </a:moveTo>
                    <a:cubicBezTo>
                      <a:pt x="56213" y="505911"/>
                      <a:pt x="56136" y="507582"/>
                      <a:pt x="56060" y="509329"/>
                    </a:cubicBezTo>
                    <a:lnTo>
                      <a:pt x="577392" y="523306"/>
                    </a:lnTo>
                    <a:cubicBezTo>
                      <a:pt x="577544" y="516926"/>
                      <a:pt x="577620" y="510621"/>
                      <a:pt x="577620" y="504240"/>
                    </a:cubicBezTo>
                    <a:cubicBezTo>
                      <a:pt x="577620" y="307345"/>
                      <a:pt x="497783" y="129060"/>
                      <a:pt x="368722" y="0"/>
                    </a:cubicBezTo>
                    <a:lnTo>
                      <a:pt x="0" y="368722"/>
                    </a:lnTo>
                    <a:cubicBezTo>
                      <a:pt x="34791" y="403286"/>
                      <a:pt x="56213" y="451218"/>
                      <a:pt x="56213" y="50416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34"/>
              <p:cNvSpPr/>
              <p:nvPr/>
            </p:nvSpPr>
            <p:spPr>
              <a:xfrm>
                <a:off x="5998919" y="3270845"/>
                <a:ext cx="1426046" cy="1426274"/>
              </a:xfrm>
              <a:custGeom>
                <a:avLst/>
                <a:gdLst/>
                <a:ahLst/>
                <a:cxnLst/>
                <a:rect l="l" t="t" r="r" b="b"/>
                <a:pathLst>
                  <a:path w="1426046" h="1426274" extrusionOk="0">
                    <a:moveTo>
                      <a:pt x="904715" y="718303"/>
                    </a:moveTo>
                    <a:cubicBezTo>
                      <a:pt x="901981" y="821840"/>
                      <a:pt x="817282" y="904867"/>
                      <a:pt x="713137" y="904867"/>
                    </a:cubicBezTo>
                    <a:cubicBezTo>
                      <a:pt x="607245" y="904867"/>
                      <a:pt x="521408" y="819029"/>
                      <a:pt x="521408" y="713137"/>
                    </a:cubicBezTo>
                    <a:cubicBezTo>
                      <a:pt x="521408" y="607245"/>
                      <a:pt x="607245" y="521408"/>
                      <a:pt x="713137" y="521408"/>
                    </a:cubicBezTo>
                    <a:lnTo>
                      <a:pt x="713137" y="0"/>
                    </a:lnTo>
                    <a:cubicBezTo>
                      <a:pt x="319271" y="0"/>
                      <a:pt x="0" y="319271"/>
                      <a:pt x="0" y="713137"/>
                    </a:cubicBezTo>
                    <a:cubicBezTo>
                      <a:pt x="0" y="1107003"/>
                      <a:pt x="319271" y="1426274"/>
                      <a:pt x="713137" y="1426274"/>
                    </a:cubicBezTo>
                    <a:cubicBezTo>
                      <a:pt x="1100623" y="1426274"/>
                      <a:pt x="1415867" y="1117258"/>
                      <a:pt x="1426047" y="732204"/>
                    </a:cubicBezTo>
                    <a:lnTo>
                      <a:pt x="904715" y="71830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 Penjualan Bulanan</a:t>
            </a:r>
            <a:endParaRPr dirty="0"/>
          </a:p>
        </p:txBody>
      </p:sp>
      <p:sp>
        <p:nvSpPr>
          <p:cNvPr id="661" name="Google Shape;661;p38"/>
          <p:cNvSpPr txBox="1">
            <a:spLocks noGrp="1"/>
          </p:cNvSpPr>
          <p:nvPr>
            <p:ph type="subTitle" idx="3"/>
          </p:nvPr>
        </p:nvSpPr>
        <p:spPr>
          <a:xfrm>
            <a:off x="4931654" y="1597025"/>
            <a:ext cx="3857498" cy="3375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just">
              <a:buFont typeface="+mj-lt"/>
              <a:buAutoNum type="arabicPeriod"/>
            </a:pP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Penjualan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cenderung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stabil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Januari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hingga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Agustus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482600" indent="-342900" algn="just">
              <a:buFont typeface="+mj-lt"/>
              <a:buAutoNum type="arabicPeriod"/>
            </a:pPr>
            <a:endParaRPr lang="en-ID" b="0" i="0" dirty="0"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482600" indent="-342900" algn="just">
              <a:buFont typeface="+mj-lt"/>
              <a:buAutoNum type="arabicPeriod"/>
            </a:pP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Terjadi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lonjakan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cukup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besar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mulai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bulan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September,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puncak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bulan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November.</a:t>
            </a:r>
          </a:p>
          <a:p>
            <a:pPr marL="482600" indent="-342900" algn="just">
              <a:buFont typeface="+mj-lt"/>
              <a:buAutoNum type="arabicPeriod"/>
            </a:pPr>
            <a:endParaRPr lang="en-ID" b="0" i="0" dirty="0"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482600" indent="-342900" algn="just">
              <a:buFont typeface="+mj-lt"/>
              <a:buAutoNum type="arabicPeriod"/>
            </a:pP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Di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bulan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Desember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terjadi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penurunan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tajam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, Hal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ini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disebabkan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oleh data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bulan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Desember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hanya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tersedia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hingga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tanggal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9,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sehingga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data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tersebut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belum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lengkap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  <p:grpSp>
        <p:nvGrpSpPr>
          <p:cNvPr id="665" name="Google Shape;665;p38"/>
          <p:cNvGrpSpPr/>
          <p:nvPr/>
        </p:nvGrpSpPr>
        <p:grpSpPr>
          <a:xfrm>
            <a:off x="-1505533" y="3940650"/>
            <a:ext cx="1689042" cy="1031912"/>
            <a:chOff x="3577367" y="1677509"/>
            <a:chExt cx="1393254" cy="851132"/>
          </a:xfrm>
        </p:grpSpPr>
        <p:sp>
          <p:nvSpPr>
            <p:cNvPr id="666" name="Google Shape;666;p38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4660956" y="2382146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-380587" y="4416098"/>
            <a:ext cx="1518587" cy="1233056"/>
            <a:chOff x="7329141" y="362469"/>
            <a:chExt cx="1022136" cy="829949"/>
          </a:xfrm>
        </p:grpSpPr>
        <p:sp>
          <p:nvSpPr>
            <p:cNvPr id="691" name="Google Shape;691;p38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3" name="Google Shape;693;p38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694" name="Google Shape;694;p38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6" name="Google Shape;696;p38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639A47-9146-4663-94FB-183271055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0" r="3553"/>
          <a:stretch/>
        </p:blipFill>
        <p:spPr>
          <a:xfrm>
            <a:off x="17248" y="1017725"/>
            <a:ext cx="4947576" cy="2434600"/>
          </a:xfrm>
          <a:prstGeom prst="rect">
            <a:avLst/>
          </a:prstGeom>
        </p:spPr>
      </p:pic>
      <p:sp>
        <p:nvSpPr>
          <p:cNvPr id="63" name="Google Shape;604;p36">
            <a:extLst>
              <a:ext uri="{FF2B5EF4-FFF2-40B4-BE49-F238E27FC236}">
                <a16:creationId xmlns:a16="http://schemas.microsoft.com/office/drawing/2014/main" id="{8586529F-C8D9-49B5-A7E7-DB6DBB206AAF}"/>
              </a:ext>
            </a:extLst>
          </p:cNvPr>
          <p:cNvSpPr txBox="1">
            <a:spLocks/>
          </p:cNvSpPr>
          <p:nvPr/>
        </p:nvSpPr>
        <p:spPr>
          <a:xfrm>
            <a:off x="5012943" y="1017725"/>
            <a:ext cx="4017591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sv-SE" sz="1600" dirty="0"/>
              <a:t>Tren penjualan selama tahun 2019 menunjukkan beberapa pergerakan yang signifikan:</a:t>
            </a:r>
            <a:endParaRPr lang="en-ID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9413B0-47F7-4E43-B52C-85B526C78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187" y="3463341"/>
            <a:ext cx="2690569" cy="900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 Penjualan Bulanan</a:t>
            </a:r>
            <a:endParaRPr dirty="0"/>
          </a:p>
        </p:txBody>
      </p:sp>
      <p:sp>
        <p:nvSpPr>
          <p:cNvPr id="661" name="Google Shape;661;p38"/>
          <p:cNvSpPr txBox="1">
            <a:spLocks noGrp="1"/>
          </p:cNvSpPr>
          <p:nvPr>
            <p:ph type="subTitle" idx="3"/>
          </p:nvPr>
        </p:nvSpPr>
        <p:spPr>
          <a:xfrm>
            <a:off x="4864480" y="1340295"/>
            <a:ext cx="4017590" cy="1443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sv-SE" b="1" dirty="0"/>
              <a:t>Meningkatkan Penjualan di Bulan Sepi:</a:t>
            </a:r>
          </a:p>
          <a:p>
            <a:pPr marL="139700" indent="0" algn="just"/>
            <a:r>
              <a:rPr lang="sv-SE" dirty="0"/>
              <a:t>Rancang promosi atau strategi pemasaran untuk menjaga stabilitas penjualan sepanjang tahun, terutama di bulan-bulan sepi seperti Januari hingga Oktober.</a:t>
            </a:r>
          </a:p>
          <a:p>
            <a:pPr marL="139700" indent="0" algn="just"/>
            <a:endParaRPr lang="en-ID" b="0" i="0" dirty="0"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665" name="Google Shape;665;p38"/>
          <p:cNvGrpSpPr/>
          <p:nvPr/>
        </p:nvGrpSpPr>
        <p:grpSpPr>
          <a:xfrm>
            <a:off x="-1505533" y="3940650"/>
            <a:ext cx="1689042" cy="1031912"/>
            <a:chOff x="3577367" y="1677509"/>
            <a:chExt cx="1393254" cy="851132"/>
          </a:xfrm>
        </p:grpSpPr>
        <p:sp>
          <p:nvSpPr>
            <p:cNvPr id="666" name="Google Shape;666;p38"/>
            <p:cNvSpPr/>
            <p:nvPr/>
          </p:nvSpPr>
          <p:spPr>
            <a:xfrm>
              <a:off x="3605409" y="1677509"/>
              <a:ext cx="1365212" cy="851132"/>
            </a:xfrm>
            <a:custGeom>
              <a:avLst/>
              <a:gdLst/>
              <a:ahLst/>
              <a:cxnLst/>
              <a:rect l="l" t="t" r="r" b="b"/>
              <a:pathLst>
                <a:path w="2829455" h="1764004" extrusionOk="0">
                  <a:moveTo>
                    <a:pt x="2699484" y="1764004"/>
                  </a:moveTo>
                  <a:lnTo>
                    <a:pt x="129972" y="1764004"/>
                  </a:lnTo>
                  <a:cubicBezTo>
                    <a:pt x="58187" y="1764004"/>
                    <a:pt x="0" y="1705817"/>
                    <a:pt x="0" y="1634032"/>
                  </a:cubicBezTo>
                  <a:lnTo>
                    <a:pt x="0" y="129972"/>
                  </a:lnTo>
                  <a:cubicBezTo>
                    <a:pt x="0" y="58187"/>
                    <a:pt x="58187" y="0"/>
                    <a:pt x="129972" y="0"/>
                  </a:cubicBezTo>
                  <a:lnTo>
                    <a:pt x="2699484" y="0"/>
                  </a:lnTo>
                  <a:cubicBezTo>
                    <a:pt x="2771268" y="0"/>
                    <a:pt x="2829456" y="58187"/>
                    <a:pt x="2829456" y="129972"/>
                  </a:cubicBezTo>
                  <a:lnTo>
                    <a:pt x="2829456" y="1634032"/>
                  </a:lnTo>
                  <a:cubicBezTo>
                    <a:pt x="2829379" y="1705817"/>
                    <a:pt x="2771192" y="1764004"/>
                    <a:pt x="2699484" y="17640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4660956" y="2269904"/>
              <a:ext cx="172521" cy="33830"/>
            </a:xfrm>
            <a:custGeom>
              <a:avLst/>
              <a:gdLst/>
              <a:ahLst/>
              <a:cxnLst/>
              <a:rect l="l" t="t" r="r" b="b"/>
              <a:pathLst>
                <a:path w="357556" h="70113" extrusionOk="0">
                  <a:moveTo>
                    <a:pt x="0" y="0"/>
                  </a:moveTo>
                  <a:lnTo>
                    <a:pt x="357556" y="0"/>
                  </a:lnTo>
                  <a:lnTo>
                    <a:pt x="357556" y="70113"/>
                  </a:lnTo>
                  <a:lnTo>
                    <a:pt x="0" y="7011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4660956" y="2102017"/>
              <a:ext cx="172520" cy="127878"/>
            </a:xfrm>
            <a:custGeom>
              <a:avLst/>
              <a:gdLst/>
              <a:ahLst/>
              <a:cxnLst/>
              <a:rect l="l" t="t" r="r" b="b"/>
              <a:pathLst>
                <a:path w="357555" h="265033" extrusionOk="0">
                  <a:moveTo>
                    <a:pt x="294583" y="265034"/>
                  </a:moveTo>
                  <a:lnTo>
                    <a:pt x="62973" y="265034"/>
                  </a:lnTo>
                  <a:cubicBezTo>
                    <a:pt x="28182" y="265034"/>
                    <a:pt x="0" y="236851"/>
                    <a:pt x="0" y="202061"/>
                  </a:cubicBezTo>
                  <a:lnTo>
                    <a:pt x="0" y="62973"/>
                  </a:lnTo>
                  <a:cubicBezTo>
                    <a:pt x="0" y="28182"/>
                    <a:pt x="28182" y="0"/>
                    <a:pt x="62973" y="0"/>
                  </a:cubicBezTo>
                  <a:lnTo>
                    <a:pt x="294583" y="0"/>
                  </a:lnTo>
                  <a:cubicBezTo>
                    <a:pt x="329374" y="0"/>
                    <a:pt x="357556" y="28182"/>
                    <a:pt x="357556" y="62973"/>
                  </a:cubicBezTo>
                  <a:lnTo>
                    <a:pt x="357556" y="202061"/>
                  </a:lnTo>
                  <a:cubicBezTo>
                    <a:pt x="357556" y="236851"/>
                    <a:pt x="329374" y="265034"/>
                    <a:pt x="294583" y="2650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4660956" y="2337139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4660956" y="2359661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4660956" y="2382146"/>
              <a:ext cx="110506" cy="3665"/>
            </a:xfrm>
            <a:custGeom>
              <a:avLst/>
              <a:gdLst/>
              <a:ahLst/>
              <a:cxnLst/>
              <a:rect l="l" t="t" r="r" b="b"/>
              <a:pathLst>
                <a:path w="229027" h="7596" extrusionOk="0">
                  <a:moveTo>
                    <a:pt x="0" y="0"/>
                  </a:moveTo>
                  <a:lnTo>
                    <a:pt x="229027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561547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4402508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4243504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408446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3925425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3766423" y="1677509"/>
              <a:ext cx="3665" cy="851131"/>
            </a:xfrm>
            <a:custGeom>
              <a:avLst/>
              <a:gdLst/>
              <a:ahLst/>
              <a:cxnLst/>
              <a:rect l="l" t="t" r="r" b="b"/>
              <a:pathLst>
                <a:path w="7596" h="1764003" extrusionOk="0">
                  <a:moveTo>
                    <a:pt x="0" y="0"/>
                  </a:moveTo>
                  <a:lnTo>
                    <a:pt x="0" y="176400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3605409" y="1916202"/>
              <a:ext cx="958485" cy="400277"/>
            </a:xfrm>
            <a:custGeom>
              <a:avLst/>
              <a:gdLst/>
              <a:ahLst/>
              <a:cxnLst/>
              <a:rect l="l" t="t" r="r" b="b"/>
              <a:pathLst>
                <a:path w="1986498" h="829589" extrusionOk="0">
                  <a:moveTo>
                    <a:pt x="0" y="607196"/>
                  </a:moveTo>
                  <a:lnTo>
                    <a:pt x="299065" y="409465"/>
                  </a:lnTo>
                  <a:cubicBezTo>
                    <a:pt x="320486" y="395336"/>
                    <a:pt x="348289" y="395716"/>
                    <a:pt x="369330" y="410377"/>
                  </a:cubicBezTo>
                  <a:lnTo>
                    <a:pt x="590229" y="565112"/>
                  </a:lnTo>
                  <a:cubicBezTo>
                    <a:pt x="621754" y="587142"/>
                    <a:pt x="665508" y="575747"/>
                    <a:pt x="682220" y="541184"/>
                  </a:cubicBezTo>
                  <a:lnTo>
                    <a:pt x="926896" y="35273"/>
                  </a:lnTo>
                  <a:cubicBezTo>
                    <a:pt x="951508" y="-15622"/>
                    <a:pt x="1025647" y="-10228"/>
                    <a:pt x="1042663" y="43629"/>
                  </a:cubicBezTo>
                  <a:lnTo>
                    <a:pt x="1277084" y="785936"/>
                  </a:lnTo>
                  <a:cubicBezTo>
                    <a:pt x="1294251" y="840401"/>
                    <a:pt x="1369454" y="845111"/>
                    <a:pt x="1393306" y="793228"/>
                  </a:cubicBezTo>
                  <a:lnTo>
                    <a:pt x="1610635" y="321424"/>
                  </a:lnTo>
                  <a:cubicBezTo>
                    <a:pt x="1630765" y="277670"/>
                    <a:pt x="1690776" y="272277"/>
                    <a:pt x="1718426" y="311701"/>
                  </a:cubicBezTo>
                  <a:lnTo>
                    <a:pt x="1986499" y="69379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3972662" y="2024069"/>
              <a:ext cx="45595" cy="45595"/>
            </a:xfrm>
            <a:custGeom>
              <a:avLst/>
              <a:gdLst/>
              <a:ahLst/>
              <a:cxnLst/>
              <a:rect l="l" t="t" r="r" b="b"/>
              <a:pathLst>
                <a:path w="94497" h="94497" extrusionOk="0">
                  <a:moveTo>
                    <a:pt x="94497" y="47249"/>
                  </a:moveTo>
                  <a:cubicBezTo>
                    <a:pt x="94497" y="73344"/>
                    <a:pt x="73343" y="94498"/>
                    <a:pt x="47249" y="94498"/>
                  </a:cubicBezTo>
                  <a:cubicBezTo>
                    <a:pt x="21154" y="94498"/>
                    <a:pt x="0" y="73344"/>
                    <a:pt x="0" y="47249"/>
                  </a:cubicBezTo>
                  <a:cubicBezTo>
                    <a:pt x="0" y="21154"/>
                    <a:pt x="21154" y="0"/>
                    <a:pt x="47249" y="0"/>
                  </a:cubicBezTo>
                  <a:cubicBezTo>
                    <a:pt x="73343" y="0"/>
                    <a:pt x="94497" y="21154"/>
                    <a:pt x="94497" y="472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3664089" y="1827628"/>
              <a:ext cx="317443" cy="189754"/>
            </a:xfrm>
            <a:custGeom>
              <a:avLst/>
              <a:gdLst/>
              <a:ahLst/>
              <a:cxnLst/>
              <a:rect l="l" t="t" r="r" b="b"/>
              <a:pathLst>
                <a:path w="657912" h="393272" extrusionOk="0">
                  <a:moveTo>
                    <a:pt x="622286" y="386954"/>
                  </a:moveTo>
                  <a:lnTo>
                    <a:pt x="552324" y="315397"/>
                  </a:lnTo>
                  <a:lnTo>
                    <a:pt x="50059" y="315397"/>
                  </a:lnTo>
                  <a:cubicBezTo>
                    <a:pt x="22409" y="315397"/>
                    <a:pt x="0" y="292988"/>
                    <a:pt x="0" y="265337"/>
                  </a:cubicBezTo>
                  <a:lnTo>
                    <a:pt x="0" y="50059"/>
                  </a:lnTo>
                  <a:cubicBezTo>
                    <a:pt x="0" y="22409"/>
                    <a:pt x="22409" y="0"/>
                    <a:pt x="50059" y="0"/>
                  </a:cubicBezTo>
                  <a:lnTo>
                    <a:pt x="607853" y="0"/>
                  </a:lnTo>
                  <a:cubicBezTo>
                    <a:pt x="635503" y="0"/>
                    <a:pt x="657912" y="22409"/>
                    <a:pt x="657912" y="50059"/>
                  </a:cubicBezTo>
                  <a:lnTo>
                    <a:pt x="657912" y="315397"/>
                  </a:lnTo>
                  <a:lnTo>
                    <a:pt x="657912" y="372445"/>
                  </a:lnTo>
                  <a:cubicBezTo>
                    <a:pt x="657912" y="391056"/>
                    <a:pt x="635275" y="400323"/>
                    <a:pt x="622286" y="3869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3577367" y="242916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577367" y="231823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577367" y="220734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3577367" y="2096423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3577367" y="1985534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3577367" y="1874608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3577367" y="1763720"/>
              <a:ext cx="53842" cy="3665"/>
            </a:xfrm>
            <a:custGeom>
              <a:avLst/>
              <a:gdLst/>
              <a:ahLst/>
              <a:cxnLst/>
              <a:rect l="l" t="t" r="r" b="b"/>
              <a:pathLst>
                <a:path w="111589" h="7596" extrusionOk="0">
                  <a:moveTo>
                    <a:pt x="0" y="0"/>
                  </a:moveTo>
                  <a:lnTo>
                    <a:pt x="11158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4293447" y="2127573"/>
              <a:ext cx="83273" cy="83273"/>
            </a:xfrm>
            <a:custGeom>
              <a:avLst/>
              <a:gdLst/>
              <a:ahLst/>
              <a:cxnLst/>
              <a:rect l="l" t="t" r="r" b="b"/>
              <a:pathLst>
                <a:path w="172587" h="172587" extrusionOk="0">
                  <a:moveTo>
                    <a:pt x="172587" y="86294"/>
                  </a:moveTo>
                  <a:cubicBezTo>
                    <a:pt x="172587" y="133952"/>
                    <a:pt x="133952" y="172587"/>
                    <a:pt x="86293" y="172587"/>
                  </a:cubicBezTo>
                  <a:cubicBezTo>
                    <a:pt x="38635" y="172587"/>
                    <a:pt x="0" y="133952"/>
                    <a:pt x="0" y="86294"/>
                  </a:cubicBezTo>
                  <a:cubicBezTo>
                    <a:pt x="0" y="38635"/>
                    <a:pt x="38635" y="0"/>
                    <a:pt x="86293" y="0"/>
                  </a:cubicBezTo>
                  <a:cubicBezTo>
                    <a:pt x="133952" y="0"/>
                    <a:pt x="172587" y="38635"/>
                    <a:pt x="172587" y="86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561547" y="1738602"/>
              <a:ext cx="406653" cy="3665"/>
            </a:xfrm>
            <a:custGeom>
              <a:avLst/>
              <a:gdLst/>
              <a:ahLst/>
              <a:cxnLst/>
              <a:rect l="l" t="t" r="r" b="b"/>
              <a:pathLst>
                <a:path w="842805" h="7596" extrusionOk="0">
                  <a:moveTo>
                    <a:pt x="842805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-1876935" y="2366091"/>
            <a:ext cx="1518587" cy="1233056"/>
            <a:chOff x="7329141" y="362469"/>
            <a:chExt cx="1022136" cy="829949"/>
          </a:xfrm>
        </p:grpSpPr>
        <p:sp>
          <p:nvSpPr>
            <p:cNvPr id="691" name="Google Shape;691;p38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3" name="Google Shape;693;p38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694" name="Google Shape;694;p38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6" name="Google Shape;696;p38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639A47-9146-4663-94FB-183271055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0" r="3553"/>
          <a:stretch/>
        </p:blipFill>
        <p:spPr>
          <a:xfrm>
            <a:off x="17248" y="1017725"/>
            <a:ext cx="4947576" cy="2434600"/>
          </a:xfrm>
          <a:prstGeom prst="rect">
            <a:avLst/>
          </a:prstGeom>
        </p:spPr>
      </p:pic>
      <p:sp>
        <p:nvSpPr>
          <p:cNvPr id="63" name="Google Shape;604;p36">
            <a:extLst>
              <a:ext uri="{FF2B5EF4-FFF2-40B4-BE49-F238E27FC236}">
                <a16:creationId xmlns:a16="http://schemas.microsoft.com/office/drawing/2014/main" id="{8586529F-C8D9-49B5-A7E7-DB6DBB206AAF}"/>
              </a:ext>
            </a:extLst>
          </p:cNvPr>
          <p:cNvSpPr txBox="1">
            <a:spLocks/>
          </p:cNvSpPr>
          <p:nvPr/>
        </p:nvSpPr>
        <p:spPr>
          <a:xfrm>
            <a:off x="5012943" y="1017725"/>
            <a:ext cx="4017591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sv-SE" sz="1600" dirty="0"/>
              <a:t>Rekomendasi : </a:t>
            </a:r>
            <a:endParaRPr lang="en-ID" sz="1600" dirty="0"/>
          </a:p>
        </p:txBody>
      </p:sp>
      <p:sp>
        <p:nvSpPr>
          <p:cNvPr id="49" name="Google Shape;661;p38">
            <a:extLst>
              <a:ext uri="{FF2B5EF4-FFF2-40B4-BE49-F238E27FC236}">
                <a16:creationId xmlns:a16="http://schemas.microsoft.com/office/drawing/2014/main" id="{5C2E846C-CC5E-4D6C-B824-785CA71977C5}"/>
              </a:ext>
            </a:extLst>
          </p:cNvPr>
          <p:cNvSpPr txBox="1">
            <a:spLocks/>
          </p:cNvSpPr>
          <p:nvPr/>
        </p:nvSpPr>
        <p:spPr>
          <a:xfrm>
            <a:off x="4864480" y="3422337"/>
            <a:ext cx="4084764" cy="14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en-ID" b="1" dirty="0" err="1"/>
              <a:t>Penguatan</a:t>
            </a:r>
            <a:r>
              <a:rPr lang="en-ID" b="1" dirty="0"/>
              <a:t> </a:t>
            </a:r>
            <a:r>
              <a:rPr lang="en-ID" b="1" dirty="0" err="1"/>
              <a:t>Loyalitas</a:t>
            </a:r>
            <a:r>
              <a:rPr lang="en-ID" b="1" dirty="0"/>
              <a:t> </a:t>
            </a:r>
            <a:r>
              <a:rPr lang="en-ID" b="1" dirty="0" err="1"/>
              <a:t>Pelanggan</a:t>
            </a:r>
            <a:r>
              <a:rPr lang="en-ID" b="1" dirty="0"/>
              <a:t>:</a:t>
            </a:r>
            <a:endParaRPr lang="en-ID" dirty="0"/>
          </a:p>
          <a:p>
            <a:pPr marL="139700" indent="0" algn="just"/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loyalitas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</a:t>
            </a:r>
            <a:r>
              <a:rPr lang="en-ID" dirty="0" err="1"/>
              <a:t>puncak</a:t>
            </a:r>
            <a:r>
              <a:rPr lang="en-ID" dirty="0"/>
              <a:t>.</a:t>
            </a:r>
          </a:p>
          <a:p>
            <a:pPr marL="139700" indent="0" algn="just"/>
            <a:endParaRPr lang="en-ID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50" name="Google Shape;661;p38">
            <a:extLst>
              <a:ext uri="{FF2B5EF4-FFF2-40B4-BE49-F238E27FC236}">
                <a16:creationId xmlns:a16="http://schemas.microsoft.com/office/drawing/2014/main" id="{48BE2281-BAF8-4364-B842-4B9DDAFCF8A3}"/>
              </a:ext>
            </a:extLst>
          </p:cNvPr>
          <p:cNvSpPr txBox="1">
            <a:spLocks/>
          </p:cNvSpPr>
          <p:nvPr/>
        </p:nvSpPr>
        <p:spPr>
          <a:xfrm>
            <a:off x="432069" y="3422337"/>
            <a:ext cx="4017590" cy="14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 algn="just"/>
            <a:r>
              <a:rPr lang="en-ID" b="1" dirty="0">
                <a:latin typeface="Inter" panose="020B0604020202020204" charset="0"/>
                <a:ea typeface="Inter" panose="020B0604020202020204" charset="0"/>
              </a:rPr>
              <a:t>Strategi </a:t>
            </a:r>
            <a:r>
              <a:rPr lang="en-ID" b="1" dirty="0" err="1">
                <a:latin typeface="Inter" panose="020B0604020202020204" charset="0"/>
                <a:ea typeface="Inter" panose="020B0604020202020204" charset="0"/>
              </a:rPr>
              <a:t>Pengelolaan</a:t>
            </a:r>
            <a:r>
              <a:rPr lang="en-ID" b="1" dirty="0">
                <a:latin typeface="Inter" panose="020B0604020202020204" charset="0"/>
                <a:ea typeface="Inter" panose="020B0604020202020204" charset="0"/>
              </a:rPr>
              <a:t> Stok:</a:t>
            </a:r>
          </a:p>
          <a:p>
            <a:pPr marL="139700" indent="0" algn="just"/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Persiapkan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stok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baik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menjelang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lonjakan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penjualan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di November dan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Desember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menghindari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kehabisan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produk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3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Harian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8D4421-5BFE-478E-B870-A7EEB51B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5049346" cy="2922309"/>
          </a:xfrm>
          <a:prstGeom prst="rect">
            <a:avLst/>
          </a:prstGeom>
        </p:spPr>
      </p:pic>
      <p:sp>
        <p:nvSpPr>
          <p:cNvPr id="13" name="Google Shape;661;p38">
            <a:extLst>
              <a:ext uri="{FF2B5EF4-FFF2-40B4-BE49-F238E27FC236}">
                <a16:creationId xmlns:a16="http://schemas.microsoft.com/office/drawing/2014/main" id="{8EC8D5FB-1677-4ED2-B4EF-F3477C4A66D5}"/>
              </a:ext>
            </a:extLst>
          </p:cNvPr>
          <p:cNvSpPr txBox="1">
            <a:spLocks/>
          </p:cNvSpPr>
          <p:nvPr/>
        </p:nvSpPr>
        <p:spPr>
          <a:xfrm>
            <a:off x="5049345" y="1017725"/>
            <a:ext cx="3658720" cy="352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 algn="just"/>
            <a:r>
              <a:rPr lang="en-ID" b="1" dirty="0" err="1">
                <a:latin typeface="Inter" panose="020B0604020202020204" charset="0"/>
                <a:ea typeface="Inter" panose="020B0604020202020204" charset="0"/>
              </a:rPr>
              <a:t>Analisis</a:t>
            </a:r>
            <a:r>
              <a:rPr lang="en-ID" b="1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1" dirty="0" err="1">
                <a:latin typeface="Inter" panose="020B0604020202020204" charset="0"/>
                <a:ea typeface="Inter" panose="020B0604020202020204" charset="0"/>
              </a:rPr>
              <a:t>Tren</a:t>
            </a:r>
            <a:r>
              <a:rPr lang="en-ID" b="1" dirty="0">
                <a:latin typeface="Inter" panose="020B0604020202020204" charset="0"/>
                <a:ea typeface="Inter" panose="020B0604020202020204" charset="0"/>
              </a:rPr>
              <a:t>:</a:t>
            </a:r>
          </a:p>
          <a:p>
            <a:pPr marL="139700" indent="0" algn="just"/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Secara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umum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tren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penjualan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terlihat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berfluktuasi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beberapa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puncak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penjualan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waktu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tertentu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. </a:t>
            </a:r>
          </a:p>
          <a:p>
            <a:pPr marL="139700" indent="0" algn="just"/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Terlihat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adanya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beberapa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lonjakan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signifikan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kemungkinan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terkait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promosi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kampanye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tertentu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. </a:t>
            </a:r>
          </a:p>
          <a:p>
            <a:pPr marL="139700" indent="0" algn="just"/>
            <a:r>
              <a:rPr lang="en-ID" dirty="0">
                <a:latin typeface="Inter" panose="020B0604020202020204" charset="0"/>
                <a:ea typeface="Inter" panose="020B0604020202020204" charset="0"/>
              </a:rPr>
              <a:t>Setelah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beberapa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lonjakan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tren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terlihat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cenderung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kembali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menurun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ke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level yang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stabil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. </a:t>
            </a:r>
          </a:p>
          <a:p>
            <a:pPr marL="139700" indent="0" algn="just"/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Secara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keseluruhan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tren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penjualan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peningkatan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penurunan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konsisten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melainkan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cenderung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fluktuatif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59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Rata-rata Ukuran Basket Perhari Senin-Minggu</a:t>
            </a:r>
            <a:endParaRPr lang="en-ID" dirty="0"/>
          </a:p>
        </p:txBody>
      </p:sp>
      <p:sp>
        <p:nvSpPr>
          <p:cNvPr id="13" name="Google Shape;661;p38">
            <a:extLst>
              <a:ext uri="{FF2B5EF4-FFF2-40B4-BE49-F238E27FC236}">
                <a16:creationId xmlns:a16="http://schemas.microsoft.com/office/drawing/2014/main" id="{8EC8D5FB-1677-4ED2-B4EF-F3477C4A66D5}"/>
              </a:ext>
            </a:extLst>
          </p:cNvPr>
          <p:cNvSpPr txBox="1">
            <a:spLocks/>
          </p:cNvSpPr>
          <p:nvPr/>
        </p:nvSpPr>
        <p:spPr>
          <a:xfrm>
            <a:off x="5049344" y="1017725"/>
            <a:ext cx="3988329" cy="41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 algn="l"/>
            <a:r>
              <a:rPr lang="en-ID" sz="1600" b="1" i="0" dirty="0">
                <a:effectLst/>
                <a:latin typeface="Inter" panose="020B0604020202020204" charset="0"/>
                <a:ea typeface="Inter" panose="020B0604020202020204" charset="0"/>
              </a:rPr>
              <a:t>Pola </a:t>
            </a:r>
            <a:r>
              <a:rPr lang="en-ID" sz="1600" b="1" i="0" dirty="0" err="1">
                <a:effectLst/>
                <a:latin typeface="Inter" panose="020B0604020202020204" charset="0"/>
                <a:ea typeface="Inter" panose="020B0604020202020204" charset="0"/>
              </a:rPr>
              <a:t>Konsisten</a:t>
            </a:r>
            <a:r>
              <a:rPr lang="en-ID" sz="1600" b="1" i="0" dirty="0">
                <a:effectLst/>
                <a:latin typeface="Inter" panose="020B0604020202020204" charset="0"/>
                <a:ea typeface="Inter" panose="020B0604020202020204" charset="0"/>
              </a:rPr>
              <a:t> di Hari </a:t>
            </a:r>
            <a:r>
              <a:rPr lang="en-ID" sz="1600" b="1" i="0" dirty="0" err="1">
                <a:effectLst/>
                <a:latin typeface="Inter" panose="020B0604020202020204" charset="0"/>
                <a:ea typeface="Inter" panose="020B0604020202020204" charset="0"/>
              </a:rPr>
              <a:t>Kerja</a:t>
            </a:r>
            <a:endParaRPr lang="en-ID" sz="1600" b="1" i="0" dirty="0"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Selain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Rabu,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hari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kerja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cenderung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basket size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(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Senin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Kamis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, dan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Jumat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di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atas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$3,200).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Indikasi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bahwa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pengguna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aktif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belanja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saat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weekday,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khususnya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awal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dan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akhir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minggu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b="0" i="0" dirty="0"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139700" indent="0" algn="l"/>
            <a:r>
              <a:rPr lang="en-ID" sz="1600" b="1" i="0" dirty="0">
                <a:effectLst/>
                <a:latin typeface="Inter" panose="020B0604020202020204" charset="0"/>
                <a:ea typeface="Inter" panose="020B0604020202020204" charset="0"/>
              </a:rPr>
              <a:t>Akhir Pekan </a:t>
            </a:r>
            <a:r>
              <a:rPr lang="en-ID" sz="1600" b="1" i="0" dirty="0" err="1">
                <a:effectLst/>
                <a:latin typeface="Inter" panose="020B0604020202020204" charset="0"/>
                <a:ea typeface="Inter" panose="020B0604020202020204" charset="0"/>
              </a:rPr>
              <a:t>Tetap</a:t>
            </a:r>
            <a:r>
              <a:rPr lang="en-ID" sz="1600" b="1" i="0" dirty="0">
                <a:effectLst/>
                <a:latin typeface="Inter" panose="020B0604020202020204" charset="0"/>
                <a:ea typeface="Inter" panose="020B0604020202020204" charset="0"/>
              </a:rPr>
              <a:t> Stabil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Sabtu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dan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Minggu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basket size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sedang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($3,060.74 dan $3,207.95),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tetap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ada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aktivitas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belanja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signifikan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b="0" i="0" dirty="0" err="1">
                <a:effectLst/>
                <a:latin typeface="Inter" panose="020B0604020202020204" charset="0"/>
                <a:ea typeface="Inter" panose="020B0604020202020204" charset="0"/>
              </a:rPr>
              <a:t>saat</a:t>
            </a:r>
            <a:r>
              <a:rPr lang="en-ID" b="0" i="0" dirty="0">
                <a:effectLst/>
                <a:latin typeface="Inter" panose="020B0604020202020204" charset="0"/>
                <a:ea typeface="Inter" panose="020B0604020202020204" charset="0"/>
              </a:rPr>
              <a:t> weekend.</a:t>
            </a:r>
          </a:p>
          <a:p>
            <a:pPr marL="139700" indent="0"/>
            <a:endParaRPr lang="en-ID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92DFB-9AA5-4FF5-8E45-87E077DC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5193906" cy="2501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BFD4A-64B6-40DD-A269-03B9ADAB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17725"/>
            <a:ext cx="5193906" cy="25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Mingguan</a:t>
            </a:r>
            <a:endParaRPr lang="en-ID" dirty="0"/>
          </a:p>
        </p:txBody>
      </p:sp>
      <p:sp>
        <p:nvSpPr>
          <p:cNvPr id="13" name="Google Shape;661;p38">
            <a:extLst>
              <a:ext uri="{FF2B5EF4-FFF2-40B4-BE49-F238E27FC236}">
                <a16:creationId xmlns:a16="http://schemas.microsoft.com/office/drawing/2014/main" id="{8EC8D5FB-1677-4ED2-B4EF-F3477C4A66D5}"/>
              </a:ext>
            </a:extLst>
          </p:cNvPr>
          <p:cNvSpPr txBox="1">
            <a:spLocks/>
          </p:cNvSpPr>
          <p:nvPr/>
        </p:nvSpPr>
        <p:spPr>
          <a:xfrm>
            <a:off x="5049344" y="1017725"/>
            <a:ext cx="3988329" cy="41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 algn="just">
              <a:lnSpc>
                <a:spcPct val="100000"/>
              </a:lnSpc>
            </a:pPr>
            <a:r>
              <a:rPr lang="en-ID" b="1" dirty="0">
                <a:latin typeface="Inter" panose="020B0604020202020204" charset="0"/>
                <a:ea typeface="Inter" panose="020B0604020202020204" charset="0"/>
              </a:rPr>
              <a:t>Insight:</a:t>
            </a:r>
          </a:p>
          <a:p>
            <a:pPr marL="4826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ID" dirty="0">
                <a:latin typeface="Inter" panose="020B0604020202020204" charset="0"/>
                <a:ea typeface="Inter" panose="020B0604020202020204" charset="0"/>
              </a:rPr>
              <a:t>Dari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grafik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Pola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Transaksi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Mingguan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terlihat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bahwa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transaksi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meningkat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secara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bertahap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hari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Senin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hingga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Minggu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482600" indent="-342900" algn="just">
              <a:lnSpc>
                <a:spcPct val="100000"/>
              </a:lnSpc>
              <a:buFont typeface="+mj-lt"/>
              <a:buAutoNum type="arabicPeriod"/>
            </a:pPr>
            <a:endParaRPr lang="en-ID" dirty="0">
              <a:latin typeface="Inter" panose="020B0604020202020204" charset="0"/>
              <a:ea typeface="Inter" panose="020B0604020202020204" charset="0"/>
            </a:endParaRPr>
          </a:p>
          <a:p>
            <a:pPr marL="4826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ID" dirty="0">
                <a:latin typeface="Inter" panose="020B0604020202020204" charset="0"/>
                <a:ea typeface="Inter" panose="020B0604020202020204" charset="0"/>
              </a:rPr>
              <a:t>Hari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Minggu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mencatatkan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transaksi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tertinggi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4212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transaksi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sementara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Rabu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mencatatkan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transaksi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terendah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2203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transaksi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482600" indent="-342900" algn="just">
              <a:lnSpc>
                <a:spcPct val="100000"/>
              </a:lnSpc>
              <a:buFont typeface="+mj-lt"/>
              <a:buAutoNum type="arabicPeriod"/>
            </a:pPr>
            <a:endParaRPr lang="en-ID" dirty="0">
              <a:latin typeface="Inter" panose="020B0604020202020204" charset="0"/>
              <a:ea typeface="Inter" panose="020B0604020202020204" charset="0"/>
            </a:endParaRPr>
          </a:p>
          <a:p>
            <a:pPr marL="4826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ID" dirty="0">
                <a:latin typeface="Inter" panose="020B0604020202020204" charset="0"/>
                <a:ea typeface="Inter" panose="020B0604020202020204" charset="0"/>
              </a:rPr>
              <a:t>Hari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Senin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hingga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Sabtu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kecenderungan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pola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transaksi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cukup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konsisten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sedikit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peningkatan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hari-hari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tertentu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(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misalnya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Jumat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 dan </a:t>
            </a:r>
            <a:r>
              <a:rPr lang="en-ID" dirty="0" err="1">
                <a:latin typeface="Inter" panose="020B0604020202020204" charset="0"/>
                <a:ea typeface="Inter" panose="020B0604020202020204" charset="0"/>
              </a:rPr>
              <a:t>Sabtu</a:t>
            </a:r>
            <a:r>
              <a:rPr lang="en-ID" dirty="0">
                <a:latin typeface="Inter" panose="020B0604020202020204" charset="0"/>
                <a:ea typeface="Inter" panose="020B0604020202020204" charset="0"/>
              </a:rPr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34B86-4CA9-4456-AC34-F3B8343E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5132315" cy="31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Mingguan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34B86-4CA9-4456-AC34-F3B8343E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5132315" cy="3125978"/>
          </a:xfrm>
          <a:prstGeom prst="rect">
            <a:avLst/>
          </a:prstGeom>
        </p:spPr>
      </p:pic>
      <p:sp>
        <p:nvSpPr>
          <p:cNvPr id="5" name="Google Shape;604;p36">
            <a:extLst>
              <a:ext uri="{FF2B5EF4-FFF2-40B4-BE49-F238E27FC236}">
                <a16:creationId xmlns:a16="http://schemas.microsoft.com/office/drawing/2014/main" id="{BCFA502C-CB7A-43F7-9C55-163102E214A7}"/>
              </a:ext>
            </a:extLst>
          </p:cNvPr>
          <p:cNvSpPr txBox="1">
            <a:spLocks/>
          </p:cNvSpPr>
          <p:nvPr/>
        </p:nvSpPr>
        <p:spPr>
          <a:xfrm>
            <a:off x="5131805" y="1017725"/>
            <a:ext cx="1441020" cy="3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sv-SE" sz="1600" dirty="0"/>
              <a:t>Rekomendasi : </a:t>
            </a:r>
            <a:endParaRPr lang="en-ID" sz="1600" dirty="0"/>
          </a:p>
        </p:txBody>
      </p:sp>
      <p:sp>
        <p:nvSpPr>
          <p:cNvPr id="6" name="Google Shape;661;p38">
            <a:extLst>
              <a:ext uri="{FF2B5EF4-FFF2-40B4-BE49-F238E27FC236}">
                <a16:creationId xmlns:a16="http://schemas.microsoft.com/office/drawing/2014/main" id="{C009566A-9133-43BC-897F-9CBAF11027AD}"/>
              </a:ext>
            </a:extLst>
          </p:cNvPr>
          <p:cNvSpPr txBox="1">
            <a:spLocks/>
          </p:cNvSpPr>
          <p:nvPr/>
        </p:nvSpPr>
        <p:spPr>
          <a:xfrm>
            <a:off x="4981048" y="3927577"/>
            <a:ext cx="4162952" cy="221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fi-FI" b="1" dirty="0"/>
              <a:t>Fokus pada Hari Rabu:</a:t>
            </a:r>
          </a:p>
          <a:p>
            <a:pPr marL="139700" indent="0" algn="just"/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kampanye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diskon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di </a:t>
            </a:r>
            <a:r>
              <a:rPr lang="en-ID" dirty="0" err="1"/>
              <a:t>hari</a:t>
            </a:r>
            <a:r>
              <a:rPr lang="en-ID" dirty="0"/>
              <a:t> Rabu.</a:t>
            </a:r>
            <a:endParaRPr lang="en-ID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" name="Google Shape;661;p38">
            <a:extLst>
              <a:ext uri="{FF2B5EF4-FFF2-40B4-BE49-F238E27FC236}">
                <a16:creationId xmlns:a16="http://schemas.microsoft.com/office/drawing/2014/main" id="{1FA0F8A8-509E-441A-BF27-43D8F852D6DE}"/>
              </a:ext>
            </a:extLst>
          </p:cNvPr>
          <p:cNvSpPr txBox="1">
            <a:spLocks/>
          </p:cNvSpPr>
          <p:nvPr/>
        </p:nvSpPr>
        <p:spPr>
          <a:xfrm>
            <a:off x="4981048" y="2620244"/>
            <a:ext cx="4162952" cy="130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fi-FI" b="1" dirty="0"/>
              <a:t>Optimalkan Transaksi di Akhir Pekan:</a:t>
            </a:r>
          </a:p>
          <a:p>
            <a:pPr marL="139700" indent="0" algn="just"/>
            <a:r>
              <a:rPr lang="en-ID" dirty="0" err="1"/>
              <a:t>Perkuat</a:t>
            </a:r>
            <a:r>
              <a:rPr lang="en-ID" dirty="0"/>
              <a:t> strategi </a:t>
            </a:r>
            <a:r>
              <a:rPr lang="en-ID" dirty="0" err="1"/>
              <a:t>pemasaran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pekan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spesial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lonjakan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.</a:t>
            </a:r>
            <a:endParaRPr lang="en-ID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Google Shape;661;p38">
            <a:extLst>
              <a:ext uri="{FF2B5EF4-FFF2-40B4-BE49-F238E27FC236}">
                <a16:creationId xmlns:a16="http://schemas.microsoft.com/office/drawing/2014/main" id="{D8EB759F-8B3D-409B-9B75-AC1E309D7CB9}"/>
              </a:ext>
            </a:extLst>
          </p:cNvPr>
          <p:cNvSpPr txBox="1">
            <a:spLocks/>
          </p:cNvSpPr>
          <p:nvPr/>
        </p:nvSpPr>
        <p:spPr>
          <a:xfrm>
            <a:off x="4981048" y="1318437"/>
            <a:ext cx="4162952" cy="141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/>
            <a:r>
              <a:rPr lang="fi-FI" b="1" dirty="0"/>
              <a:t>Analisis Pola Konsisten pada Hari Lain:</a:t>
            </a:r>
          </a:p>
          <a:p>
            <a:pPr marL="139700" indent="0" algn="just"/>
            <a:r>
              <a:rPr lang="en-ID" dirty="0" err="1"/>
              <a:t>Manfaatkan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stabil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retensi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 personal, </a:t>
            </a:r>
            <a:r>
              <a:rPr lang="en-ID" dirty="0" err="1"/>
              <a:t>seperti</a:t>
            </a:r>
            <a:r>
              <a:rPr lang="en-ID" dirty="0"/>
              <a:t> rewards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penawaran</a:t>
            </a:r>
            <a:r>
              <a:rPr lang="en-ID" dirty="0"/>
              <a:t> </a:t>
            </a:r>
            <a:r>
              <a:rPr lang="en-ID" dirty="0" err="1"/>
              <a:t>eksklusif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setia</a:t>
            </a:r>
            <a:r>
              <a:rPr lang="en-ID" dirty="0"/>
              <a:t>.</a:t>
            </a:r>
            <a:endParaRPr lang="en-ID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2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301F0-4ABB-4388-9324-330D5A5D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Tren Pertumbuhan Customer Baru</a:t>
            </a:r>
            <a:endParaRPr lang="en-ID" dirty="0"/>
          </a:p>
        </p:txBody>
      </p:sp>
      <p:sp>
        <p:nvSpPr>
          <p:cNvPr id="13" name="Google Shape;661;p38">
            <a:extLst>
              <a:ext uri="{FF2B5EF4-FFF2-40B4-BE49-F238E27FC236}">
                <a16:creationId xmlns:a16="http://schemas.microsoft.com/office/drawing/2014/main" id="{8EC8D5FB-1677-4ED2-B4EF-F3477C4A66D5}"/>
              </a:ext>
            </a:extLst>
          </p:cNvPr>
          <p:cNvSpPr txBox="1">
            <a:spLocks/>
          </p:cNvSpPr>
          <p:nvPr/>
        </p:nvSpPr>
        <p:spPr>
          <a:xfrm>
            <a:off x="5078328" y="835195"/>
            <a:ext cx="3988329" cy="41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139700" indent="0" algn="l"/>
            <a:r>
              <a:rPr lang="en-US" b="0" i="0" dirty="0">
                <a:effectLst/>
                <a:latin typeface="system-ui"/>
              </a:rPr>
              <a:t> </a:t>
            </a:r>
            <a:endParaRPr lang="en-ID" b="0" i="0" dirty="0">
              <a:effectLst/>
              <a:latin typeface="system-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11F8F-0CBB-4BCE-9B54-6F88716C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5339994" cy="2995436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95D7DD4-F036-4D86-800B-8A5495510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994" y="910004"/>
            <a:ext cx="380400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Insight: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Penurunan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Awal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Tahun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Penurunan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signifikan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customer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Februari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-Mei,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menunjukkan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faktor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eksternal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penurunan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minat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Pemulihan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Pertengahan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Tahun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Peningkatan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stabil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customer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Juni-Agustus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mencerminkan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efektivitas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strategi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diterapkan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Stabilitas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Akhir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Tahun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Jumlah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customer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stabil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pada September-November,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potensi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pertumbuhan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lanjut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menjelang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November.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BA6B0-010C-46E0-8D0D-70C1E5014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8125"/>
            <a:ext cx="5354099" cy="30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1328</Words>
  <Application>Microsoft Office PowerPoint</Application>
  <PresentationFormat>On-screen Show (16:9)</PresentationFormat>
  <Paragraphs>176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Inter</vt:lpstr>
      <vt:lpstr>Bebas Neue</vt:lpstr>
      <vt:lpstr>Calibri</vt:lpstr>
      <vt:lpstr>Passion One</vt:lpstr>
      <vt:lpstr>system-ui</vt:lpstr>
      <vt:lpstr>Data Analysis and Statistics - 4th grade by Slidesgo</vt:lpstr>
      <vt:lpstr>Intermediete Data Analysis </vt:lpstr>
      <vt:lpstr>Introduction</vt:lpstr>
      <vt:lpstr>Tren Penjualan Bulanan</vt:lpstr>
      <vt:lpstr>Tren Penjualan Bulanan</vt:lpstr>
      <vt:lpstr>Tren Penjualan Harian</vt:lpstr>
      <vt:lpstr>Rata-rata Ukuran Basket Perhari Senin-Minggu</vt:lpstr>
      <vt:lpstr>Pola Transaksi Mingguan</vt:lpstr>
      <vt:lpstr>Pola Transaksi Mingguan</vt:lpstr>
      <vt:lpstr>Tren Pertumbuhan Customer Baru</vt:lpstr>
      <vt:lpstr>Tren Pertumbuhan Customer Baru</vt:lpstr>
      <vt:lpstr>Super Popular Products: July 2019 vs November 2019</vt:lpstr>
      <vt:lpstr>Top 10 Produk yang Paling Sering Dibeli</vt:lpstr>
      <vt:lpstr>Price Elasticity</vt:lpstr>
      <vt:lpstr>Top 5 Negara Berdasarkan Avg Basket Size</vt:lpstr>
      <vt:lpstr>Top 5 Segmen Negara yang Paling Menguntungkan</vt:lpstr>
      <vt:lpstr>Top 10 Most Profitable Customers</vt:lpstr>
      <vt:lpstr>Tabel Customer dari Negara Netherlands &amp; UK</vt:lpstr>
      <vt:lpstr>Kesimpulan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Intermediete Data Analysis</dc:title>
  <dc:creator>ADAM M</dc:creator>
  <cp:lastModifiedBy>adamm100899@gmail.com</cp:lastModifiedBy>
  <cp:revision>36</cp:revision>
  <dcterms:modified xsi:type="dcterms:W3CDTF">2025-07-04T10:18:03Z</dcterms:modified>
</cp:coreProperties>
</file>