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7"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88A8F-261D-47FA-BFF6-3E79F9B6B6C2}" type="datetimeFigureOut">
              <a:rPr lang="en-US" smtClean="0"/>
              <a:t>5/21/2022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571CA-EBC0-4961-8BFF-84C9E304CA75}" type="slidenum">
              <a:rPr lang="en-US" smtClean="0"/>
              <a:t>‹#›</a:t>
            </a:fld>
            <a:endParaRPr lang="en-US"/>
          </a:p>
        </p:txBody>
      </p:sp>
    </p:spTree>
    <p:extLst>
      <p:ext uri="{BB962C8B-B14F-4D97-AF65-F5344CB8AC3E}">
        <p14:creationId xmlns:p14="http://schemas.microsoft.com/office/powerpoint/2010/main" val="1926147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FC1310F-FD3E-44F2-A5B5-7F9E22DADA27}" type="datetime1">
              <a:rPr lang="en-US" smtClean="0"/>
              <a:t>5/21/2022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4D32F7-9337-4C56-AC3B-B77D1F50DBD9}"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EF3432-D9C6-4F1E-B06C-760DAEC6E6F9}"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1AA10F-7F92-46D9-BED6-882FA39083E8}"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52012E-E323-4D72-ABB1-4B47DA7130AD}"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A3CB13B-1CC4-4865-AA4E-182612EDF42B}" type="datetime1">
              <a:rPr lang="en-US" smtClean="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24C5A48-6EF6-4FF7-9558-5C35CED986F2}" type="datetime1">
              <a:rPr lang="en-US" smtClean="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3F6665-433D-416A-BEE0-D1DF750FD14B}" type="datetime1">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4DC251-5DE1-45C7-BE64-C25505D9AA23}" type="datetime1">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C56BEE-E654-47C0-9DB4-A5076DB4055B}" type="datetime1">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EA0923-B81F-4F88-9149-FCBBAA00EC09}" type="datetime1">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72EED0-642D-4B93-AEA5-005B56E83316}"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FBF529-1BA0-4D85-A089-2B71C4E4C477}" type="datetime1">
              <a:rPr lang="en-US" smtClean="0"/>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CACB65-2EDF-4494-BAE4-EF85C17A66FE}" type="datetime1">
              <a:rPr lang="en-US" smtClean="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9DB5C-312C-4C49-A0E8-038E4AD112DC}" type="datetime1">
              <a:rPr lang="en-US" smtClean="0"/>
              <a:t>5/21/2022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FF2AEB-B496-4B69-B3F0-B977AA9BFCD1}"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FCC3F3-C5B0-40CC-8A49-9DD6C828C524}"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5B3610-8468-4E44-95C8-C78EA22EDD81}" type="datetime1">
              <a:rPr lang="en-US" smtClean="0"/>
              <a:t>5/21/2022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8F4BAF-B93C-4AA3-B593-111489ED920F}"/>
              </a:ext>
            </a:extLst>
          </p:cNvPr>
          <p:cNvSpPr txBox="1"/>
          <p:nvPr/>
        </p:nvSpPr>
        <p:spPr>
          <a:xfrm>
            <a:off x="2481204" y="288399"/>
            <a:ext cx="6729251" cy="830997"/>
          </a:xfrm>
          <a:prstGeom prst="rect">
            <a:avLst/>
          </a:prstGeom>
          <a:noFill/>
        </p:spPr>
        <p:txBody>
          <a:bodyPr wrap="square">
            <a:spAutoFit/>
          </a:bodyPr>
          <a:lstStyle/>
          <a:p>
            <a:pPr algn="ctr"/>
            <a:r>
              <a:rPr lang="en-US" sz="2400" b="1" dirty="0">
                <a:latin typeface="Cambria" panose="02040503050406030204" pitchFamily="18" charset="0"/>
                <a:cs typeface="Arial" panose="020B0604020202020204" pitchFamily="34" charset="0"/>
              </a:rPr>
              <a:t>ĐẠI HỌC MỞ HÀ NỘI</a:t>
            </a:r>
          </a:p>
          <a:p>
            <a:pPr algn="ctr"/>
            <a:r>
              <a:rPr lang="en-US" sz="2400" b="1" dirty="0">
                <a:latin typeface="Cambria" panose="02040503050406030204" pitchFamily="18" charset="0"/>
                <a:cs typeface="Arial" panose="020B0604020202020204" pitchFamily="34" charset="0"/>
              </a:rPr>
              <a:t>KHOA CÔNG NGHỆ ĐIỆN TỬ - THÔNG TIN</a:t>
            </a:r>
            <a:endParaRPr lang="vi-VN" sz="2400" b="1" dirty="0">
              <a:latin typeface="Cambria" panose="02040503050406030204" pitchFamily="18" charset="0"/>
              <a:cs typeface="Arial" panose="020B0604020202020204" pitchFamily="34" charset="0"/>
            </a:endParaRPr>
          </a:p>
        </p:txBody>
      </p:sp>
      <p:pic>
        <p:nvPicPr>
          <p:cNvPr id="5" name="Content Placeholder 4" descr="Introdu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69" y="157453"/>
            <a:ext cx="1558711" cy="15587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944" y="267151"/>
            <a:ext cx="1339316" cy="1339316"/>
          </a:xfrm>
          <a:prstGeom prst="rect">
            <a:avLst/>
          </a:prstGeom>
        </p:spPr>
      </p:pic>
      <p:sp>
        <p:nvSpPr>
          <p:cNvPr id="7" name="Subtitle 2">
            <a:extLst>
              <a:ext uri="{FF2B5EF4-FFF2-40B4-BE49-F238E27FC236}">
                <a16:creationId xmlns:a16="http://schemas.microsoft.com/office/drawing/2014/main" id="{6CC43AB9-A73F-45C5-A6E3-34B9A81D290D}"/>
              </a:ext>
            </a:extLst>
          </p:cNvPr>
          <p:cNvSpPr txBox="1">
            <a:spLocks/>
          </p:cNvSpPr>
          <p:nvPr/>
        </p:nvSpPr>
        <p:spPr>
          <a:xfrm>
            <a:off x="1484642" y="2464377"/>
            <a:ext cx="8534400" cy="18236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600"/>
              </a:spcBef>
            </a:pPr>
            <a:r>
              <a:rPr lang="en-US" b="1" dirty="0"/>
              <a:t>PHÂN TÍCH THIẾT KẾ VÀ XÂY DỰNG WEBSITE BÁN ĐIỆN THOẠI</a:t>
            </a:r>
            <a:endParaRPr lang="en-US" sz="2800" b="1" dirty="0">
              <a:latin typeface="Cambria" panose="02040503050406030204" pitchFamily="18" charset="0"/>
              <a:ea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B5A2E17-3F1D-48FB-975E-1A7FFC047CDC}"/>
              </a:ext>
            </a:extLst>
          </p:cNvPr>
          <p:cNvSpPr txBox="1"/>
          <p:nvPr/>
        </p:nvSpPr>
        <p:spPr>
          <a:xfrm>
            <a:off x="3543585" y="4016264"/>
            <a:ext cx="4604487" cy="1754326"/>
          </a:xfrm>
          <a:prstGeom prst="rect">
            <a:avLst/>
          </a:prstGeom>
          <a:noFill/>
        </p:spPr>
        <p:txBody>
          <a:bodyPr wrap="square" rtlCol="0">
            <a:spAutoFit/>
          </a:bodyPr>
          <a:lstStyle/>
          <a:p>
            <a:pPr algn="just">
              <a:lnSpc>
                <a:spcPct val="150000"/>
              </a:lnSpc>
            </a:pPr>
            <a:r>
              <a:rPr lang="en-US" sz="1800" b="1" i="1" dirty="0" smtClean="0">
                <a:latin typeface="Cambria" panose="02040503050406030204" pitchFamily="18" charset="0"/>
                <a:cs typeface="Arial" panose="020B0604020202020204" pitchFamily="34" charset="0"/>
              </a:rPr>
              <a:t>GVHD 1: </a:t>
            </a:r>
            <a:r>
              <a:rPr lang="en-US" b="1" i="1" dirty="0" smtClean="0">
                <a:latin typeface="Cambria" panose="02040503050406030204" pitchFamily="18" charset="0"/>
                <a:ea typeface="Cambria" panose="02040503050406030204" pitchFamily="18" charset="0"/>
              </a:rPr>
              <a:t>PGS.TS ĐỖ XUÂN THỤ</a:t>
            </a:r>
          </a:p>
          <a:p>
            <a:pPr algn="just">
              <a:lnSpc>
                <a:spcPct val="150000"/>
              </a:lnSpc>
            </a:pPr>
            <a:r>
              <a:rPr lang="en-US" b="1" i="1" dirty="0" smtClean="0">
                <a:latin typeface="Cambria" panose="02040503050406030204" pitchFamily="18" charset="0"/>
                <a:ea typeface="Cambria" panose="02040503050406030204" pitchFamily="18" charset="0"/>
                <a:cs typeface="Arial" panose="020B0604020202020204" pitchFamily="34" charset="0"/>
              </a:rPr>
              <a:t>GVHD 2:</a:t>
            </a:r>
            <a:r>
              <a:rPr lang="en-US" b="1" i="1" dirty="0" smtClean="0">
                <a:latin typeface="Cambria" panose="02040503050406030204" pitchFamily="18" charset="0"/>
                <a:ea typeface="Cambria" panose="02040503050406030204" pitchFamily="18" charset="0"/>
              </a:rPr>
              <a:t> ThS.PHẠM TIẾN HUY</a:t>
            </a:r>
          </a:p>
          <a:p>
            <a:pPr algn="just">
              <a:lnSpc>
                <a:spcPct val="150000"/>
              </a:lnSpc>
            </a:pPr>
            <a:r>
              <a:rPr lang="en-US" sz="1800" b="1" i="1" dirty="0" smtClean="0">
                <a:latin typeface="Cambria" panose="02040503050406030204" pitchFamily="18" charset="0"/>
                <a:cs typeface="Arial" panose="020B0604020202020204" pitchFamily="34" charset="0"/>
              </a:rPr>
              <a:t>SVTH</a:t>
            </a:r>
            <a:r>
              <a:rPr lang="en-US" sz="1800" b="1" i="1" dirty="0">
                <a:latin typeface="Cambria" panose="02040503050406030204" pitchFamily="18" charset="0"/>
                <a:cs typeface="Arial" panose="020B0604020202020204" pitchFamily="34" charset="0"/>
              </a:rPr>
              <a:t>: </a:t>
            </a:r>
            <a:r>
              <a:rPr lang="en-US" b="1" i="1" dirty="0" smtClean="0">
                <a:latin typeface="Cambria" panose="02040503050406030204" pitchFamily="18" charset="0"/>
                <a:cs typeface="Arial" panose="020B0604020202020204" pitchFamily="34" charset="0"/>
              </a:rPr>
              <a:t>Đàm Văn Thịnh</a:t>
            </a:r>
            <a:endParaRPr lang="en-US" sz="1800" b="1" i="1" dirty="0">
              <a:latin typeface="Cambria" panose="02040503050406030204" pitchFamily="18" charset="0"/>
              <a:cs typeface="Arial" panose="020B0604020202020204" pitchFamily="34" charset="0"/>
            </a:endParaRPr>
          </a:p>
          <a:p>
            <a:pPr algn="just">
              <a:lnSpc>
                <a:spcPct val="150000"/>
              </a:lnSpc>
            </a:pPr>
            <a:r>
              <a:rPr lang="en-US" b="1" i="1" dirty="0" err="1" smtClean="0">
                <a:latin typeface="Cambria" panose="02040503050406030204" pitchFamily="18" charset="0"/>
                <a:cs typeface="Arial" panose="020B0604020202020204" pitchFamily="34" charset="0"/>
              </a:rPr>
              <a:t>Lớp</a:t>
            </a:r>
            <a:r>
              <a:rPr lang="en-US" b="1" i="1" dirty="0" smtClean="0">
                <a:latin typeface="Cambria" panose="02040503050406030204" pitchFamily="18" charset="0"/>
                <a:cs typeface="Arial" panose="020B0604020202020204" pitchFamily="34" charset="0"/>
              </a:rPr>
              <a:t>: K21A – ĐT2</a:t>
            </a:r>
            <a:endParaRPr lang="en-US" sz="1800" b="1" i="1" dirty="0">
              <a:latin typeface="Cambria" panose="02040503050406030204" pitchFamily="18" charset="0"/>
              <a:cs typeface="Arial" panose="020B0604020202020204" pitchFamily="34" charset="0"/>
            </a:endParaRPr>
          </a:p>
        </p:txBody>
      </p:sp>
      <p:sp>
        <p:nvSpPr>
          <p:cNvPr id="9" name="Slide Number Placeholder 8"/>
          <p:cNvSpPr>
            <a:spLocks noGrp="1"/>
          </p:cNvSpPr>
          <p:nvPr>
            <p:ph type="sldNum" sz="quarter" idx="12"/>
          </p:nvPr>
        </p:nvSpPr>
        <p:spPr>
          <a:xfrm>
            <a:off x="10309985" y="5858773"/>
            <a:ext cx="771089" cy="365125"/>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862419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2D68-3FDD-4435-8476-721234A47DDB}"/>
              </a:ext>
            </a:extLst>
          </p:cNvPr>
          <p:cNvSpPr>
            <a:spLocks noGrp="1"/>
          </p:cNvSpPr>
          <p:nvPr>
            <p:ph type="title"/>
          </p:nvPr>
        </p:nvSpPr>
        <p:spPr>
          <a:xfrm>
            <a:off x="0" y="0"/>
            <a:ext cx="12192000" cy="1325563"/>
          </a:xfrm>
        </p:spPr>
        <p:txBody>
          <a:bodyPr/>
          <a:lstStyle/>
          <a:p>
            <a:pPr algn="ctr"/>
            <a:r>
              <a:rPr lang="en-US" sz="4000" dirty="0"/>
              <a:t>Ch</a:t>
            </a:r>
            <a:r>
              <a:rPr lang="vi-VN" sz="4000" dirty="0"/>
              <a:t>ư</a:t>
            </a:r>
            <a:r>
              <a:rPr lang="en-US" sz="4000" dirty="0" err="1"/>
              <a:t>ơng</a:t>
            </a:r>
            <a:r>
              <a:rPr lang="en-US" sz="4000" dirty="0"/>
              <a:t> </a:t>
            </a:r>
            <a:r>
              <a:rPr lang="en-US" sz="4000" dirty="0" smtClean="0"/>
              <a:t>3: </a:t>
            </a:r>
            <a:r>
              <a:rPr lang="en-US" sz="4000" dirty="0" err="1" smtClean="0"/>
              <a:t>Sản</a:t>
            </a:r>
            <a:r>
              <a:rPr lang="en-US" sz="4000" dirty="0" smtClean="0"/>
              <a:t> </a:t>
            </a:r>
            <a:r>
              <a:rPr lang="en-US" sz="4000" dirty="0" err="1" smtClean="0"/>
              <a:t>phẩm</a:t>
            </a:r>
            <a:r>
              <a:rPr lang="en-US" sz="4000" dirty="0" smtClean="0"/>
              <a:t> </a:t>
            </a:r>
            <a:r>
              <a:rPr lang="en-US" sz="4000" dirty="0" err="1" smtClean="0"/>
              <a:t>thực</a:t>
            </a:r>
            <a:r>
              <a:rPr lang="en-US" sz="4000" dirty="0" smtClean="0"/>
              <a:t> </a:t>
            </a:r>
            <a:r>
              <a:rPr lang="en-US" sz="4000" dirty="0" err="1" smtClean="0"/>
              <a:t>tế</a:t>
            </a:r>
            <a:r>
              <a:rPr lang="en-US" sz="4000" dirty="0" smtClean="0"/>
              <a:t> </a:t>
            </a:r>
            <a:endParaRPr lang="en-US" sz="4000" dirty="0"/>
          </a:p>
        </p:txBody>
      </p:sp>
      <p:pic>
        <p:nvPicPr>
          <p:cNvPr id="3" name="Picture 2"/>
          <p:cNvPicPr/>
          <p:nvPr/>
        </p:nvPicPr>
        <p:blipFill>
          <a:blip r:embed="rId2"/>
          <a:stretch>
            <a:fillRect/>
          </a:stretch>
        </p:blipFill>
        <p:spPr>
          <a:xfrm>
            <a:off x="550078" y="1986956"/>
            <a:ext cx="4832805" cy="3240405"/>
          </a:xfrm>
          <a:prstGeom prst="rect">
            <a:avLst/>
          </a:prstGeom>
        </p:spPr>
      </p:pic>
      <p:pic>
        <p:nvPicPr>
          <p:cNvPr id="4" name="Picture 3"/>
          <p:cNvPicPr/>
          <p:nvPr/>
        </p:nvPicPr>
        <p:blipFill>
          <a:blip r:embed="rId3"/>
          <a:stretch>
            <a:fillRect/>
          </a:stretch>
        </p:blipFill>
        <p:spPr>
          <a:xfrm>
            <a:off x="6528184" y="1986955"/>
            <a:ext cx="4832805" cy="3240405"/>
          </a:xfrm>
          <a:prstGeom prst="rect">
            <a:avLst/>
          </a:prstGeom>
        </p:spPr>
      </p:pic>
      <p:sp>
        <p:nvSpPr>
          <p:cNvPr id="5" name="Rectangle 4"/>
          <p:cNvSpPr/>
          <p:nvPr/>
        </p:nvSpPr>
        <p:spPr>
          <a:xfrm>
            <a:off x="270905" y="1172810"/>
            <a:ext cx="2695575" cy="5524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3.1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ảnh</a:t>
            </a:r>
            <a:r>
              <a:rPr lang="en-US" dirty="0" smtClean="0">
                <a:latin typeface="Times New Roman" panose="02020603050405020304" pitchFamily="18" charset="0"/>
                <a:cs typeface="Times New Roman" panose="02020603050405020304" pitchFamily="18" charset="0"/>
              </a:rPr>
              <a:t> website</a:t>
            </a:r>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367747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952D68-3FDD-4435-8476-721234A47DDB}"/>
              </a:ext>
            </a:extLst>
          </p:cNvPr>
          <p:cNvSpPr>
            <a:spLocks noGrp="1"/>
          </p:cNvSpPr>
          <p:nvPr>
            <p:ph type="title"/>
          </p:nvPr>
        </p:nvSpPr>
        <p:spPr>
          <a:xfrm>
            <a:off x="0" y="0"/>
            <a:ext cx="12192000" cy="1325563"/>
          </a:xfrm>
        </p:spPr>
        <p:txBody>
          <a:bodyPr/>
          <a:lstStyle/>
          <a:p>
            <a:pPr algn="ctr"/>
            <a:r>
              <a:rPr lang="en-US" sz="4000" dirty="0"/>
              <a:t>Ch</a:t>
            </a:r>
            <a:r>
              <a:rPr lang="vi-VN" sz="4000" dirty="0"/>
              <a:t>ư</a:t>
            </a:r>
            <a:r>
              <a:rPr lang="en-US" sz="4000" dirty="0" err="1"/>
              <a:t>ơng</a:t>
            </a:r>
            <a:r>
              <a:rPr lang="en-US" sz="4000" dirty="0"/>
              <a:t> </a:t>
            </a:r>
            <a:r>
              <a:rPr lang="en-US" sz="4000" dirty="0" smtClean="0"/>
              <a:t>3: </a:t>
            </a:r>
            <a:r>
              <a:rPr lang="en-US" sz="4000" dirty="0" err="1" smtClean="0"/>
              <a:t>Sản</a:t>
            </a:r>
            <a:r>
              <a:rPr lang="en-US" sz="4000" dirty="0" smtClean="0"/>
              <a:t> </a:t>
            </a:r>
            <a:r>
              <a:rPr lang="en-US" sz="4000" dirty="0" err="1" smtClean="0"/>
              <a:t>phẩm</a:t>
            </a:r>
            <a:r>
              <a:rPr lang="en-US" sz="4000" dirty="0" smtClean="0"/>
              <a:t> </a:t>
            </a:r>
            <a:r>
              <a:rPr lang="en-US" sz="4000" dirty="0" err="1" smtClean="0"/>
              <a:t>thực</a:t>
            </a:r>
            <a:r>
              <a:rPr lang="en-US" sz="4000" dirty="0" smtClean="0"/>
              <a:t> </a:t>
            </a:r>
            <a:r>
              <a:rPr lang="en-US" sz="4000" dirty="0" err="1" smtClean="0"/>
              <a:t>tế</a:t>
            </a:r>
            <a:r>
              <a:rPr lang="en-US" sz="4000" dirty="0" smtClean="0"/>
              <a:t> </a:t>
            </a:r>
            <a:endParaRPr lang="en-US" sz="4000" dirty="0"/>
          </a:p>
        </p:txBody>
      </p:sp>
      <p:pic>
        <p:nvPicPr>
          <p:cNvPr id="6" name="Picture 5"/>
          <p:cNvPicPr/>
          <p:nvPr/>
        </p:nvPicPr>
        <p:blipFill>
          <a:blip r:embed="rId2"/>
          <a:stretch>
            <a:fillRect/>
          </a:stretch>
        </p:blipFill>
        <p:spPr>
          <a:xfrm>
            <a:off x="6614614" y="1975638"/>
            <a:ext cx="4832805" cy="3240405"/>
          </a:xfrm>
          <a:prstGeom prst="rect">
            <a:avLst/>
          </a:prstGeom>
        </p:spPr>
      </p:pic>
      <p:pic>
        <p:nvPicPr>
          <p:cNvPr id="7" name="Picture 6"/>
          <p:cNvPicPr/>
          <p:nvPr/>
        </p:nvPicPr>
        <p:blipFill>
          <a:blip r:embed="rId3"/>
          <a:stretch>
            <a:fillRect/>
          </a:stretch>
        </p:blipFill>
        <p:spPr>
          <a:xfrm>
            <a:off x="550244" y="1975638"/>
            <a:ext cx="4832805" cy="3240405"/>
          </a:xfrm>
          <a:prstGeom prst="rect">
            <a:avLst/>
          </a:prstGeom>
        </p:spPr>
      </p:pic>
      <p:sp>
        <p:nvSpPr>
          <p:cNvPr id="8" name="Slide Number Placeholder 7"/>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152779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0175" y="1768505"/>
            <a:ext cx="9701690" cy="2363458"/>
          </a:xfrm>
        </p:spPr>
        <p:txBody>
          <a:bodyPr>
            <a:normAutofit/>
          </a:bodyPr>
          <a:lstStyle/>
          <a:p>
            <a:pPr marL="1097280" lvl="2">
              <a:spcBef>
                <a:spcPts val="0"/>
              </a:spcBef>
            </a:pPr>
            <a:r>
              <a:rPr lang="en-US" dirty="0" smtClean="0">
                <a:latin typeface="Cambria" panose="02040503050406030204" pitchFamily="18" charset="0"/>
                <a:ea typeface="Cambria" panose="02040503050406030204" pitchFamily="18" charset="0"/>
              </a:rPr>
              <a:t>Áp </a:t>
            </a:r>
            <a:r>
              <a:rPr lang="en-US" dirty="0">
                <a:latin typeface="Cambria" panose="02040503050406030204" pitchFamily="18" charset="0"/>
                <a:ea typeface="Cambria" panose="02040503050406030204" pitchFamily="18" charset="0"/>
              </a:rPr>
              <a:t>dụng các kiến thức đã học xây </a:t>
            </a:r>
            <a:r>
              <a:rPr lang="en-US" dirty="0" smtClean="0">
                <a:latin typeface="Cambria" panose="02040503050406030204" pitchFamily="18" charset="0"/>
                <a:ea typeface="Cambria" panose="02040503050406030204" pitchFamily="18" charset="0"/>
              </a:rPr>
              <a:t>dựng lên </a:t>
            </a:r>
            <a:r>
              <a:rPr lang="en-US" dirty="0">
                <a:latin typeface="Cambria" panose="02040503050406030204" pitchFamily="18" charset="0"/>
                <a:ea typeface="Cambria" panose="02040503050406030204" pitchFamily="18" charset="0"/>
              </a:rPr>
              <a:t>website bán điện thoại, phân quyền người dùng và người quản trị, với giao diện và chức năng khác nhau.</a:t>
            </a:r>
          </a:p>
          <a:p>
            <a:pPr marL="1097280" lvl="2">
              <a:spcBef>
                <a:spcPts val="0"/>
              </a:spcBef>
            </a:pPr>
            <a:r>
              <a:rPr lang="en-US" dirty="0">
                <a:latin typeface="Cambria" panose="02040503050406030204" pitchFamily="18" charset="0"/>
                <a:ea typeface="Cambria" panose="02040503050406030204" pitchFamily="18" charset="0"/>
              </a:rPr>
              <a:t>Quản lý các thông tin cần thiết của cửa hàng như các sản phẩm, thông tin khách hàng và các giao dịch mua hàng </a:t>
            </a:r>
            <a:r>
              <a:rPr lang="en-US" dirty="0" smtClean="0">
                <a:latin typeface="Cambria" panose="02040503050406030204" pitchFamily="18" charset="0"/>
                <a:ea typeface="Cambria" panose="02040503050406030204" pitchFamily="18" charset="0"/>
              </a:rPr>
              <a:t>của </a:t>
            </a:r>
            <a:r>
              <a:rPr lang="en-US" dirty="0">
                <a:latin typeface="Cambria" panose="02040503050406030204" pitchFamily="18" charset="0"/>
                <a:ea typeface="Cambria" panose="02040503050406030204" pitchFamily="18" charset="0"/>
              </a:rPr>
              <a:t>khách hàng.</a:t>
            </a:r>
          </a:p>
          <a:p>
            <a:pPr marL="1097280" lvl="2">
              <a:spcBef>
                <a:spcPts val="0"/>
              </a:spcBef>
            </a:pPr>
            <a:r>
              <a:rPr lang="en-US" dirty="0">
                <a:latin typeface="Cambria" panose="02040503050406030204" pitchFamily="18" charset="0"/>
                <a:ea typeface="Cambria" panose="02040503050406030204" pitchFamily="18" charset="0"/>
              </a:rPr>
              <a:t>Có hầu như đầy đủ chức năng cơ bản để quản lý cửa hàng</a:t>
            </a:r>
            <a:r>
              <a:rPr lang="en-US" dirty="0" smtClean="0">
                <a:latin typeface="Cambria" panose="02040503050406030204" pitchFamily="18" charset="0"/>
                <a:ea typeface="Cambria" panose="02040503050406030204" pitchFamily="18" charset="0"/>
              </a:rPr>
              <a:t>.</a:t>
            </a:r>
            <a:endParaRPr lang="en-US" sz="1200" dirty="0" smtClean="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5D95653D-C9DF-4937-B229-0ECAA12ED656}"/>
              </a:ext>
            </a:extLst>
          </p:cNvPr>
          <p:cNvSpPr>
            <a:spLocks noGrp="1"/>
          </p:cNvSpPr>
          <p:nvPr>
            <p:ph type="title"/>
          </p:nvPr>
        </p:nvSpPr>
        <p:spPr>
          <a:xfrm>
            <a:off x="0" y="-34506"/>
            <a:ext cx="12192000" cy="1325563"/>
          </a:xfrm>
        </p:spPr>
        <p:txBody>
          <a:bodyPr/>
          <a:lstStyle/>
          <a:p>
            <a:pPr algn="ctr"/>
            <a:r>
              <a:rPr lang="en-US" sz="3200" dirty="0"/>
              <a:t>Ch</a:t>
            </a:r>
            <a:r>
              <a:rPr lang="vi-VN" sz="3200" dirty="0"/>
              <a:t>ư</a:t>
            </a:r>
            <a:r>
              <a:rPr lang="en-US" sz="3200" dirty="0" err="1"/>
              <a:t>ơng</a:t>
            </a:r>
            <a:r>
              <a:rPr lang="en-US" sz="3200" dirty="0"/>
              <a:t> </a:t>
            </a:r>
            <a:r>
              <a:rPr lang="en-US" sz="3200" dirty="0" smtClean="0"/>
              <a:t>4: </a:t>
            </a:r>
            <a:r>
              <a:rPr lang="en-US" sz="3200" dirty="0" err="1" smtClean="0"/>
              <a:t>Kết</a:t>
            </a:r>
            <a:r>
              <a:rPr lang="en-US" sz="3200" dirty="0" smtClean="0"/>
              <a:t> </a:t>
            </a:r>
            <a:r>
              <a:rPr lang="en-US" sz="3200" dirty="0" err="1" smtClean="0"/>
              <a:t>luận</a:t>
            </a:r>
            <a:r>
              <a:rPr lang="en-US" sz="3200" dirty="0" smtClean="0"/>
              <a:t>, </a:t>
            </a:r>
            <a:r>
              <a:rPr lang="en-US" sz="3200" dirty="0" err="1" smtClean="0"/>
              <a:t>hướng</a:t>
            </a:r>
            <a:r>
              <a:rPr lang="en-US" sz="3200" dirty="0" smtClean="0"/>
              <a:t> </a:t>
            </a:r>
            <a:r>
              <a:rPr lang="en-US" sz="3200" dirty="0" err="1" smtClean="0"/>
              <a:t>phát</a:t>
            </a:r>
            <a:r>
              <a:rPr lang="en-US" sz="3200" dirty="0" smtClean="0"/>
              <a:t> </a:t>
            </a:r>
            <a:r>
              <a:rPr lang="en-US" sz="3200" dirty="0" err="1" smtClean="0"/>
              <a:t>triển</a:t>
            </a:r>
            <a:endParaRPr lang="en-US" sz="3200" dirty="0"/>
          </a:p>
        </p:txBody>
      </p:sp>
      <p:sp>
        <p:nvSpPr>
          <p:cNvPr id="6" name="Rectangle 5"/>
          <p:cNvSpPr/>
          <p:nvPr/>
        </p:nvSpPr>
        <p:spPr>
          <a:xfrm>
            <a:off x="960175" y="1338037"/>
            <a:ext cx="2695575" cy="5524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4.1 Kết luân:</a:t>
            </a:r>
          </a:p>
          <a:p>
            <a:pPr lvl="0"/>
            <a:r>
              <a:rPr lang="en-US" dirty="0" smtClean="0">
                <a:solidFill>
                  <a:schemeClr val="bg1"/>
                </a:solidFill>
                <a:latin typeface="Cambria" panose="02040503050406030204" pitchFamily="18" charset="0"/>
                <a:ea typeface="Cambria" panose="02040503050406030204" pitchFamily="18" charset="0"/>
              </a:rPr>
              <a:t>	</a:t>
            </a:r>
            <a:r>
              <a:rPr lang="en-US" dirty="0" smtClean="0">
                <a:solidFill>
                  <a:schemeClr val="tx1"/>
                </a:solidFill>
                <a:latin typeface="Cambria" panose="02040503050406030204" pitchFamily="18" charset="0"/>
                <a:ea typeface="Cambria" panose="02040503050406030204" pitchFamily="18" charset="0"/>
              </a:rPr>
              <a:t>Kết </a:t>
            </a:r>
            <a:r>
              <a:rPr lang="en-US" dirty="0">
                <a:solidFill>
                  <a:schemeClr val="tx1"/>
                </a:solidFill>
                <a:latin typeface="Cambria" panose="02040503050406030204" pitchFamily="18" charset="0"/>
                <a:ea typeface="Cambria" panose="02040503050406030204" pitchFamily="18" charset="0"/>
              </a:rPr>
              <a:t>quả đã đạt </a:t>
            </a:r>
            <a:r>
              <a:rPr lang="en-US" dirty="0" smtClean="0">
                <a:solidFill>
                  <a:schemeClr val="tx1"/>
                </a:solidFill>
                <a:latin typeface="Cambria" panose="02040503050406030204" pitchFamily="18" charset="0"/>
                <a:ea typeface="Cambria" panose="02040503050406030204" pitchFamily="18" charset="0"/>
              </a:rPr>
              <a:t>được:</a:t>
            </a:r>
            <a:endParaRPr lang="en-US" dirty="0">
              <a:solidFill>
                <a:schemeClr val="tx1"/>
              </a:solidFill>
              <a:latin typeface="Cambria" panose="02040503050406030204" pitchFamily="18" charset="0"/>
              <a:ea typeface="Cambria" panose="020405030504060302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960175" y="3919480"/>
            <a:ext cx="8562975" cy="204787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4.2 Hướng phát triển:</a:t>
            </a:r>
          </a:p>
          <a:p>
            <a:pPr marL="742950" lvl="1" indent="-285750">
              <a:buFont typeface="Arial" panose="020B0604020202020204" pitchFamily="34" charset="0"/>
              <a:buChar char="•"/>
            </a:pP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Thêm tương tác, đánh giá, bình luận của người dùng</a:t>
            </a:r>
          </a:p>
          <a:p>
            <a:pPr marL="742950" lvl="1" indent="-285750">
              <a:buFont typeface="Arial" panose="020B0604020202020204" pitchFamily="34" charset="0"/>
              <a:buChar char="•"/>
            </a:pP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Thêm phần thanh toán online, chọn ship</a:t>
            </a:r>
            <a:endParaRPr lang="en-US" dirty="0">
              <a:solidFill>
                <a:schemeClr val="tx1"/>
              </a:solidFill>
              <a:latin typeface="Cambria" panose="02040503050406030204" pitchFamily="18" charset="0"/>
              <a:ea typeface="Cambria" panose="02040503050406030204" pitchFamily="18" charset="0"/>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465857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764" y="2697484"/>
            <a:ext cx="9905998" cy="1478570"/>
          </a:xfrm>
        </p:spPr>
        <p:txBody>
          <a:bodyPr>
            <a:normAutofit/>
          </a:bodyPr>
          <a:lstStyle/>
          <a:p>
            <a:pPr algn="ctr"/>
            <a:r>
              <a:rPr lang="en-US" sz="6000" dirty="0" smtClean="0"/>
              <a:t>THANK YOU</a:t>
            </a:r>
            <a:endParaRPr lang="en-US" sz="6000"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014587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AD01F3-104C-4443-9209-F84FFED37AB1}"/>
              </a:ext>
            </a:extLst>
          </p:cNvPr>
          <p:cNvSpPr>
            <a:spLocks noGrp="1"/>
          </p:cNvSpPr>
          <p:nvPr>
            <p:ph type="title"/>
          </p:nvPr>
        </p:nvSpPr>
        <p:spPr>
          <a:xfrm>
            <a:off x="-1589" y="0"/>
            <a:ext cx="12192000" cy="1673525"/>
          </a:xfrm>
        </p:spPr>
        <p:txBody>
          <a:bodyPr/>
          <a:lstStyle/>
          <a:p>
            <a:pPr algn="ctr"/>
            <a:r>
              <a:rPr lang="en-US" dirty="0" err="1">
                <a:latin typeface="Cambria" panose="02040503050406030204" pitchFamily="18" charset="0"/>
                <a:ea typeface="Cambria" panose="02040503050406030204" pitchFamily="18" charset="0"/>
              </a:rPr>
              <a:t>Nội</a:t>
            </a:r>
            <a:r>
              <a:rPr lang="en-US" dirty="0">
                <a:latin typeface="Cambria" panose="02040503050406030204" pitchFamily="18" charset="0"/>
                <a:ea typeface="Cambria" panose="02040503050406030204" pitchFamily="18" charset="0"/>
              </a:rPr>
              <a:t> Dung</a:t>
            </a:r>
          </a:p>
        </p:txBody>
      </p:sp>
      <p:sp>
        <p:nvSpPr>
          <p:cNvPr id="13" name="TextBox 12">
            <a:extLst>
              <a:ext uri="{FF2B5EF4-FFF2-40B4-BE49-F238E27FC236}">
                <a16:creationId xmlns:a16="http://schemas.microsoft.com/office/drawing/2014/main" id="{D4B59EF1-FE29-429A-874E-9AE8D1C97D0A}"/>
              </a:ext>
            </a:extLst>
          </p:cNvPr>
          <p:cNvSpPr txBox="1"/>
          <p:nvPr/>
        </p:nvSpPr>
        <p:spPr>
          <a:xfrm>
            <a:off x="2041317" y="2409795"/>
            <a:ext cx="8429296" cy="2862322"/>
          </a:xfrm>
          <a:prstGeom prst="rect">
            <a:avLst/>
          </a:prstGeom>
          <a:noFill/>
        </p:spPr>
        <p:txBody>
          <a:bodyPr wrap="square" rtlCol="0">
            <a:spAutoFit/>
          </a:bodyPr>
          <a:lstStyle/>
          <a:p>
            <a:pPr>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vấn</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đề</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giải</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pháp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kế</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thống</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tế</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4: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luận</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triển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b="1" dirty="0"/>
          </a:p>
        </p:txBody>
      </p:sp>
      <p:sp>
        <p:nvSpPr>
          <p:cNvPr id="14" name="Slide Number Placeholder 1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898067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57A940-C895-4CA9-AAE4-6B45014D10C9}"/>
              </a:ext>
            </a:extLst>
          </p:cNvPr>
          <p:cNvSpPr>
            <a:spLocks noGrp="1"/>
          </p:cNvSpPr>
          <p:nvPr>
            <p:ph type="title"/>
          </p:nvPr>
        </p:nvSpPr>
        <p:spPr>
          <a:xfrm>
            <a:off x="0" y="0"/>
            <a:ext cx="12192000" cy="1325563"/>
          </a:xfrm>
        </p:spPr>
        <p:txBody>
          <a:bodyPr/>
          <a:lstStyle/>
          <a:p>
            <a:pPr algn="ctr"/>
            <a:r>
              <a:rPr lang="en-US" dirty="0"/>
              <a:t>Ch</a:t>
            </a:r>
            <a:r>
              <a:rPr lang="vi-VN" dirty="0"/>
              <a:t>ư</a:t>
            </a:r>
            <a:r>
              <a:rPr lang="en-US" dirty="0" err="1"/>
              <a:t>ơng</a:t>
            </a:r>
            <a:r>
              <a:rPr lang="en-US" dirty="0"/>
              <a:t> 1: </a:t>
            </a:r>
            <a:r>
              <a:rPr lang="en-US" dirty="0" err="1" smtClean="0"/>
              <a:t>Đặt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giải</a:t>
            </a:r>
            <a:r>
              <a:rPr lang="en-US" dirty="0" smtClean="0"/>
              <a:t> </a:t>
            </a:r>
            <a:r>
              <a:rPr lang="en-US" dirty="0" err="1" smtClean="0"/>
              <a:t>pháp</a:t>
            </a:r>
            <a:endParaRPr lang="en-US" dirty="0"/>
          </a:p>
        </p:txBody>
      </p:sp>
      <p:pic>
        <p:nvPicPr>
          <p:cNvPr id="1026" name="Picture 2" descr="Phân biệt website TMĐT bán hàng và website cung cấp dịch vụ TMĐ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2586" y="2033049"/>
            <a:ext cx="4140380" cy="29443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ề đâu các cửa hàng điện thoại nhỏ? - Báo Người lao độ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2033050"/>
            <a:ext cx="4359934" cy="294439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841352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76B33C-6DD7-457C-B93F-70DA1A278FCC}"/>
              </a:ext>
            </a:extLst>
          </p:cNvPr>
          <p:cNvSpPr>
            <a:spLocks noGrp="1"/>
          </p:cNvSpPr>
          <p:nvPr>
            <p:ph type="title"/>
          </p:nvPr>
        </p:nvSpPr>
        <p:spPr>
          <a:xfrm>
            <a:off x="0" y="0"/>
            <a:ext cx="12192000" cy="1325563"/>
          </a:xfrm>
        </p:spPr>
        <p:txBody>
          <a:bodyPr/>
          <a:lstStyle/>
          <a:p>
            <a:pPr algn="ctr"/>
            <a:r>
              <a:rPr lang="en-US" dirty="0">
                <a:latin typeface="Cambria" panose="02040503050406030204" pitchFamily="18" charset="0"/>
                <a:ea typeface="Cambria" panose="02040503050406030204" pitchFamily="18" charset="0"/>
              </a:rPr>
              <a:t>Ch</a:t>
            </a:r>
            <a:r>
              <a:rPr lang="vi-VN" dirty="0">
                <a:latin typeface="Cambria" panose="02040503050406030204" pitchFamily="18" charset="0"/>
                <a:ea typeface="Cambria" panose="02040503050406030204" pitchFamily="18" charset="0"/>
              </a:rPr>
              <a:t>ư</a:t>
            </a:r>
            <a:r>
              <a:rPr lang="en-US" dirty="0" err="1">
                <a:latin typeface="Cambria" panose="02040503050406030204" pitchFamily="18" charset="0"/>
                <a:ea typeface="Cambria" panose="02040503050406030204" pitchFamily="18" charset="0"/>
              </a:rPr>
              <a:t>ơng</a:t>
            </a:r>
            <a:r>
              <a:rPr lang="en-US" dirty="0">
                <a:latin typeface="Cambria" panose="02040503050406030204" pitchFamily="18" charset="0"/>
                <a:ea typeface="Cambria" panose="02040503050406030204" pitchFamily="18" charset="0"/>
              </a:rPr>
              <a:t> 2</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Thiết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kế</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hệ</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thống</a:t>
            </a:r>
            <a:endParaRPr lang="en-US" dirty="0">
              <a:latin typeface="Cambria" panose="02040503050406030204" pitchFamily="18" charset="0"/>
              <a:ea typeface="Cambria" panose="02040503050406030204" pitchFamily="18" charset="0"/>
            </a:endParaRPr>
          </a:p>
        </p:txBody>
      </p:sp>
      <p:sp>
        <p:nvSpPr>
          <p:cNvPr id="5" name="Rectangle 4"/>
          <p:cNvSpPr/>
          <p:nvPr/>
        </p:nvSpPr>
        <p:spPr>
          <a:xfrm>
            <a:off x="1185053" y="1325563"/>
            <a:ext cx="3114676"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smtClean="0">
                <a:solidFill>
                  <a:schemeClr val="tx1"/>
                </a:solidFill>
                <a:latin typeface="Times New Roman" panose="02020603050405020304" pitchFamily="18" charset="0"/>
                <a:cs typeface="Times New Roman" panose="02020603050405020304" pitchFamily="18" charset="0"/>
              </a:rPr>
              <a:t>2.1 </a:t>
            </a:r>
            <a:r>
              <a:rPr lang="en-US" dirty="0" err="1" smtClean="0">
                <a:solidFill>
                  <a:schemeClr val="tx1"/>
                </a:solidFill>
                <a:latin typeface="Times New Roman" panose="02020603050405020304" pitchFamily="18" charset="0"/>
                <a:cs typeface="Times New Roman" panose="02020603050405020304" pitchFamily="18" charset="0"/>
              </a:rPr>
              <a:t>Công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nghệ</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dùng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trong</a:t>
            </a:r>
            <a:r>
              <a:rPr lang="en-US" dirty="0" smtClean="0">
                <a:solidFill>
                  <a:schemeClr val="tx1"/>
                </a:solidFill>
                <a:latin typeface="Times New Roman" panose="02020603050405020304" pitchFamily="18" charset="0"/>
                <a:cs typeface="Times New Roman" panose="02020603050405020304" pitchFamily="18" charset="0"/>
              </a:rPr>
              <a:t> web</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580340" y="3580074"/>
            <a:ext cx="2324100" cy="29467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dirty="0" err="1" smtClean="0">
                <a:solidFill>
                  <a:schemeClr val="tx1"/>
                </a:solidFill>
                <a:latin typeface="Times New Roman" panose="02020603050405020304" pitchFamily="18" charset="0"/>
                <a:cs typeface="Times New Roman" panose="02020603050405020304" pitchFamily="18" charset="0"/>
              </a:rPr>
              <a:t>Ưu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điểm</a:t>
            </a:r>
            <a:r>
              <a:rPr lang="en-US" dirty="0" smtClean="0">
                <a:solidFill>
                  <a:schemeClr val="tx1"/>
                </a:solidFill>
                <a:latin typeface="Times New Roman" panose="02020603050405020304" pitchFamily="18" charset="0"/>
                <a:cs typeface="Times New Roman" panose="02020603050405020304" pitchFamily="18" charset="0"/>
              </a:rPr>
              <a:t>:</a:t>
            </a:r>
          </a:p>
          <a:p>
            <a:r>
              <a:rPr lang="vi-VN" dirty="0">
                <a:solidFill>
                  <a:schemeClr val="tx1"/>
                </a:solidFill>
                <a:latin typeface="Times New Roman" panose="02020603050405020304" pitchFamily="18" charset="0"/>
                <a:cs typeface="Times New Roman" panose="02020603050405020304" pitchFamily="18" charset="0"/>
              </a:rPr>
              <a:t>Reactjs tạo ra cho chính nó DOM ảo – nơi mà các component thực sự tồn tại trên đó. Điều này sẽ giúp cải thiện hiệu suất rất nhiều.</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4640" y="2135188"/>
            <a:ext cx="2215501" cy="126096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2100" y="2148683"/>
            <a:ext cx="1447800" cy="1247469"/>
          </a:xfrm>
          <a:prstGeom prst="rect">
            <a:avLst/>
          </a:prstGeom>
        </p:spPr>
      </p:pic>
      <p:sp>
        <p:nvSpPr>
          <p:cNvPr id="9" name="Rectangle 8"/>
          <p:cNvSpPr/>
          <p:nvPr/>
        </p:nvSpPr>
        <p:spPr>
          <a:xfrm>
            <a:off x="4933950" y="3580073"/>
            <a:ext cx="2324100" cy="29467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dirty="0" err="1" smtClean="0">
                <a:solidFill>
                  <a:schemeClr val="tx1"/>
                </a:solidFill>
                <a:latin typeface="Times New Roman" panose="02020603050405020304" pitchFamily="18" charset="0"/>
                <a:cs typeface="Times New Roman" panose="02020603050405020304" pitchFamily="18" charset="0"/>
              </a:rPr>
              <a:t>Ưu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điểm</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Đặc điểm nổi bật của Node.js là nó nhận và xử lý nhiều kết nối chỉ </a:t>
            </a:r>
            <a:r>
              <a:rPr lang="en-US" dirty="0" smtClean="0">
                <a:solidFill>
                  <a:schemeClr val="tx1"/>
                </a:solidFill>
                <a:latin typeface="Times New Roman" panose="02020603050405020304" pitchFamily="18" charset="0"/>
                <a:cs typeface="Times New Roman" panose="02020603050405020304" pitchFamily="18" charset="0"/>
              </a:rPr>
              <a:t>với đơn luồng. </a:t>
            </a:r>
            <a:r>
              <a:rPr lang="en-US" dirty="0">
                <a:solidFill>
                  <a:schemeClr val="tx1"/>
                </a:solidFill>
                <a:latin typeface="Times New Roman" panose="02020603050405020304" pitchFamily="18" charset="0"/>
                <a:cs typeface="Times New Roman" panose="02020603050405020304" pitchFamily="18" charset="0"/>
              </a:rPr>
              <a:t>Điều này giúp hệ thống tốn ít RAM nhất và chạy nhanh nhất khi không phải tạo </a:t>
            </a:r>
            <a:r>
              <a:rPr lang="en-US" dirty="0" smtClean="0">
                <a:solidFill>
                  <a:schemeClr val="tx1"/>
                </a:solidFill>
                <a:latin typeface="Times New Roman" panose="02020603050405020304" pitchFamily="18" charset="0"/>
                <a:cs typeface="Times New Roman" panose="02020603050405020304" pitchFamily="18" charset="0"/>
              </a:rPr>
              <a:t>luồng </a:t>
            </a:r>
            <a:r>
              <a:rPr lang="en-US" dirty="0">
                <a:solidFill>
                  <a:schemeClr val="tx1"/>
                </a:solidFill>
                <a:latin typeface="Times New Roman" panose="02020603050405020304" pitchFamily="18" charset="0"/>
                <a:cs typeface="Times New Roman" panose="02020603050405020304" pitchFamily="18" charset="0"/>
              </a:rPr>
              <a:t>mới cho </a:t>
            </a:r>
            <a:r>
              <a:rPr lang="en-US" dirty="0" smtClean="0">
                <a:solidFill>
                  <a:schemeClr val="tx1"/>
                </a:solidFill>
                <a:latin typeface="Times New Roman" panose="02020603050405020304" pitchFamily="18" charset="0"/>
                <a:cs typeface="Times New Roman" panose="02020603050405020304" pitchFamily="18" charset="0"/>
              </a:rPr>
              <a:t>mỗi </a:t>
            </a:r>
            <a:r>
              <a:rPr lang="en-US" dirty="0">
                <a:solidFill>
                  <a:schemeClr val="tx1"/>
                </a:solidFill>
                <a:latin typeface="Times New Roman" panose="02020603050405020304" pitchFamily="18" charset="0"/>
                <a:cs typeface="Times New Roman" panose="02020603050405020304" pitchFamily="18" charset="0"/>
              </a:rPr>
              <a:t>truy </a:t>
            </a:r>
            <a:r>
              <a:rPr lang="en-US" dirty="0" smtClean="0">
                <a:solidFill>
                  <a:schemeClr val="tx1"/>
                </a:solidFill>
                <a:latin typeface="Times New Roman" panose="02020603050405020304" pitchFamily="18" charset="0"/>
                <a:cs typeface="Times New Roman" panose="02020603050405020304" pitchFamily="18" charset="0"/>
              </a:rPr>
              <a:t>vấn.</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41859" y="2148683"/>
            <a:ext cx="2208762" cy="1260963"/>
          </a:xfrm>
          <a:prstGeom prst="rect">
            <a:avLst/>
          </a:prstGeom>
        </p:spPr>
      </p:pic>
      <p:sp>
        <p:nvSpPr>
          <p:cNvPr id="11" name="Rectangle 10"/>
          <p:cNvSpPr/>
          <p:nvPr/>
        </p:nvSpPr>
        <p:spPr>
          <a:xfrm>
            <a:off x="8284190" y="3692217"/>
            <a:ext cx="2324100" cy="29467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dirty="0" err="1" smtClean="0">
                <a:solidFill>
                  <a:schemeClr val="tx1"/>
                </a:solidFill>
                <a:latin typeface="Times New Roman" panose="02020603050405020304" pitchFamily="18" charset="0"/>
                <a:cs typeface="Times New Roman" panose="02020603050405020304" pitchFamily="18" charset="0"/>
              </a:rPr>
              <a:t>Ưu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điểm</a:t>
            </a:r>
            <a:r>
              <a:rPr lang="en-US" dirty="0" smtClean="0">
                <a:solidFill>
                  <a:schemeClr val="tx1"/>
                </a:solidFill>
                <a:latin typeface="Times New Roman" panose="02020603050405020304" pitchFamily="18" charset="0"/>
                <a:cs typeface="Times New Roman" panose="02020603050405020304" pitchFamily="18" charset="0"/>
              </a:rPr>
              <a:t>:</a:t>
            </a:r>
          </a:p>
          <a:p>
            <a:r>
              <a:rPr lang="vi-VN" dirty="0">
                <a:solidFill>
                  <a:schemeClr val="tx1"/>
                </a:solidFill>
                <a:latin typeface="Times New Roman" panose="02020603050405020304" pitchFamily="18" charset="0"/>
                <a:cs typeface="Times New Roman" panose="02020603050405020304" pitchFamily="18" charset="0"/>
              </a:rPr>
              <a:t>Cấu trúc đối tượng rõ ràng: Tuy rằng cấu trúc của dữ liệu là linh hoạt nhưng đối tượng của nó được xác định rất rõ ràng. Sử dụng bộ nhớ nội tại, nên truy vấn sẽ rất nhanh.</a:t>
            </a:r>
            <a:endParaRPr lang="en-US" dirty="0" smtClean="0">
              <a:solidFill>
                <a:schemeClr val="tx1"/>
              </a:solidFill>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91156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076B33C-6DD7-457C-B93F-70DA1A278FCC}"/>
              </a:ext>
            </a:extLst>
          </p:cNvPr>
          <p:cNvSpPr>
            <a:spLocks noGrp="1"/>
          </p:cNvSpPr>
          <p:nvPr>
            <p:ph type="title"/>
          </p:nvPr>
        </p:nvSpPr>
        <p:spPr>
          <a:xfrm>
            <a:off x="0" y="0"/>
            <a:ext cx="12192000" cy="1325563"/>
          </a:xfrm>
        </p:spPr>
        <p:txBody>
          <a:bodyPr/>
          <a:lstStyle/>
          <a:p>
            <a:pPr algn="ctr"/>
            <a:r>
              <a:rPr lang="en-US" dirty="0">
                <a:latin typeface="Cambria" panose="02040503050406030204" pitchFamily="18" charset="0"/>
                <a:ea typeface="Cambria" panose="02040503050406030204" pitchFamily="18" charset="0"/>
              </a:rPr>
              <a:t>Ch</a:t>
            </a:r>
            <a:r>
              <a:rPr lang="vi-VN" dirty="0">
                <a:latin typeface="Cambria" panose="02040503050406030204" pitchFamily="18" charset="0"/>
                <a:ea typeface="Cambria" panose="02040503050406030204" pitchFamily="18" charset="0"/>
              </a:rPr>
              <a:t>ư</a:t>
            </a:r>
            <a:r>
              <a:rPr lang="en-US" dirty="0" err="1">
                <a:latin typeface="Cambria" panose="02040503050406030204" pitchFamily="18" charset="0"/>
                <a:ea typeface="Cambria" panose="02040503050406030204" pitchFamily="18" charset="0"/>
              </a:rPr>
              <a:t>ơng</a:t>
            </a:r>
            <a:r>
              <a:rPr lang="en-US" dirty="0">
                <a:latin typeface="Cambria" panose="02040503050406030204" pitchFamily="18" charset="0"/>
                <a:ea typeface="Cambria" panose="02040503050406030204" pitchFamily="18" charset="0"/>
              </a:rPr>
              <a:t> 2</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Thiết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kế</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hệ</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thống</a:t>
            </a:r>
            <a:endParaRPr lang="en-US" dirty="0">
              <a:latin typeface="Cambria" panose="02040503050406030204" pitchFamily="18" charset="0"/>
              <a:ea typeface="Cambria" panose="02040503050406030204" pitchFamily="18" charset="0"/>
            </a:endParaRPr>
          </a:p>
        </p:txBody>
      </p:sp>
      <p:sp>
        <p:nvSpPr>
          <p:cNvPr id="4" name="Rectangle 3"/>
          <p:cNvSpPr/>
          <p:nvPr/>
        </p:nvSpPr>
        <p:spPr>
          <a:xfrm>
            <a:off x="788059" y="916115"/>
            <a:ext cx="2400300" cy="818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smtClean="0">
                <a:solidFill>
                  <a:schemeClr val="tx1"/>
                </a:solidFill>
                <a:latin typeface="Times New Roman" panose="02020603050405020304" pitchFamily="18" charset="0"/>
                <a:cs typeface="Times New Roman" panose="02020603050405020304" pitchFamily="18" charset="0"/>
              </a:rPr>
              <a:t>2.2 </a:t>
            </a:r>
            <a:r>
              <a:rPr lang="en-US" dirty="0" err="1" smtClean="0">
                <a:solidFill>
                  <a:schemeClr val="tx1"/>
                </a:solidFill>
                <a:latin typeface="Times New Roman" panose="02020603050405020304" pitchFamily="18" charset="0"/>
                <a:cs typeface="Times New Roman" panose="02020603050405020304" pitchFamily="18" charset="0"/>
              </a:rPr>
              <a:t>Sơ</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đồ</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hệ</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thống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4934310" y="1735010"/>
            <a:ext cx="1431984" cy="64698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Hệ Thống</a:t>
            </a:r>
            <a:endParaRPr lang="en-US" dirty="0">
              <a:solidFill>
                <a:schemeClr val="bg1"/>
              </a:solidFill>
            </a:endParaRPr>
          </a:p>
        </p:txBody>
      </p:sp>
      <p:sp>
        <p:nvSpPr>
          <p:cNvPr id="8" name="Rectangle 7"/>
          <p:cNvSpPr/>
          <p:nvPr/>
        </p:nvSpPr>
        <p:spPr>
          <a:xfrm>
            <a:off x="2855343" y="3420037"/>
            <a:ext cx="2078967" cy="64698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Người dùng</a:t>
            </a:r>
            <a:endParaRPr lang="en-US" dirty="0">
              <a:solidFill>
                <a:schemeClr val="bg1"/>
              </a:solidFill>
            </a:endParaRPr>
          </a:p>
        </p:txBody>
      </p:sp>
      <p:sp>
        <p:nvSpPr>
          <p:cNvPr id="9" name="Rectangle 8"/>
          <p:cNvSpPr/>
          <p:nvPr/>
        </p:nvSpPr>
        <p:spPr>
          <a:xfrm>
            <a:off x="6366294" y="3420037"/>
            <a:ext cx="2078966" cy="64698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Admin</a:t>
            </a:r>
            <a:endParaRPr lang="en-US" dirty="0">
              <a:solidFill>
                <a:schemeClr val="bg1"/>
              </a:solidFill>
            </a:endParaRPr>
          </a:p>
        </p:txBody>
      </p:sp>
      <p:cxnSp>
        <p:nvCxnSpPr>
          <p:cNvPr id="20" name="Elbow Connector 19"/>
          <p:cNvCxnSpPr>
            <a:stCxn id="5" idx="2"/>
            <a:endCxn id="9" idx="0"/>
          </p:cNvCxnSpPr>
          <p:nvPr/>
        </p:nvCxnSpPr>
        <p:spPr>
          <a:xfrm rot="16200000" flipH="1">
            <a:off x="6009017" y="2023276"/>
            <a:ext cx="1038045" cy="1755475"/>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2"/>
            <a:endCxn id="8" idx="0"/>
          </p:cNvCxnSpPr>
          <p:nvPr/>
        </p:nvCxnSpPr>
        <p:spPr>
          <a:xfrm rot="5400000">
            <a:off x="4253543" y="2023277"/>
            <a:ext cx="1038045" cy="1755475"/>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92814" y="4597281"/>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đồ hệ thống website</a:t>
            </a:r>
            <a:endParaRPr lang="en-US" dirty="0">
              <a:solidFill>
                <a:schemeClr val="tx1"/>
              </a:solidFill>
            </a:endParaRPr>
          </a:p>
        </p:txBody>
      </p:sp>
      <p:sp>
        <p:nvSpPr>
          <p:cNvPr id="37" name="Slide Number Placeholder 36"/>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895532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B33C-6DD7-457C-B93F-70DA1A278FCC}"/>
              </a:ext>
            </a:extLst>
          </p:cNvPr>
          <p:cNvSpPr>
            <a:spLocks noGrp="1"/>
          </p:cNvSpPr>
          <p:nvPr>
            <p:ph type="title"/>
          </p:nvPr>
        </p:nvSpPr>
        <p:spPr>
          <a:xfrm>
            <a:off x="0" y="0"/>
            <a:ext cx="12192000" cy="1325563"/>
          </a:xfrm>
        </p:spPr>
        <p:txBody>
          <a:bodyPr/>
          <a:lstStyle/>
          <a:p>
            <a:pPr algn="ctr"/>
            <a:r>
              <a:rPr lang="en-US" dirty="0">
                <a:latin typeface="Cambria" panose="02040503050406030204" pitchFamily="18" charset="0"/>
                <a:ea typeface="Cambria" panose="02040503050406030204" pitchFamily="18" charset="0"/>
              </a:rPr>
              <a:t>Ch</a:t>
            </a:r>
            <a:r>
              <a:rPr lang="vi-VN" dirty="0">
                <a:latin typeface="Cambria" panose="02040503050406030204" pitchFamily="18" charset="0"/>
                <a:ea typeface="Cambria" panose="02040503050406030204" pitchFamily="18" charset="0"/>
              </a:rPr>
              <a:t>ư</a:t>
            </a:r>
            <a:r>
              <a:rPr lang="en-US" dirty="0" err="1">
                <a:latin typeface="Cambria" panose="02040503050406030204" pitchFamily="18" charset="0"/>
                <a:ea typeface="Cambria" panose="02040503050406030204" pitchFamily="18" charset="0"/>
              </a:rPr>
              <a:t>ơng</a:t>
            </a:r>
            <a:r>
              <a:rPr lang="en-US" dirty="0">
                <a:latin typeface="Cambria" panose="02040503050406030204" pitchFamily="18" charset="0"/>
                <a:ea typeface="Cambria" panose="02040503050406030204" pitchFamily="18" charset="0"/>
              </a:rPr>
              <a:t> 2</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Thiết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kế</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hệ</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thống</a:t>
            </a:r>
            <a:endParaRPr lang="en-US" dirty="0">
              <a:latin typeface="Cambria" panose="02040503050406030204" pitchFamily="18" charset="0"/>
              <a:ea typeface="Cambria" panose="02040503050406030204" pitchFamily="18" charset="0"/>
            </a:endParaRPr>
          </a:p>
        </p:txBody>
      </p:sp>
      <p:sp>
        <p:nvSpPr>
          <p:cNvPr id="3" name="Rectangle 2"/>
          <p:cNvSpPr/>
          <p:nvPr/>
        </p:nvSpPr>
        <p:spPr>
          <a:xfrm>
            <a:off x="5004758" y="2188205"/>
            <a:ext cx="2199736"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Người Dùng</a:t>
            </a:r>
            <a:endParaRPr lang="en-US" dirty="0">
              <a:solidFill>
                <a:schemeClr val="bg1"/>
              </a:solidFill>
            </a:endParaRPr>
          </a:p>
        </p:txBody>
      </p:sp>
      <p:sp>
        <p:nvSpPr>
          <p:cNvPr id="6" name="Rectangle 5"/>
          <p:cNvSpPr/>
          <p:nvPr/>
        </p:nvSpPr>
        <p:spPr>
          <a:xfrm>
            <a:off x="320613"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chủ(danh sách sản phẩm) </a:t>
            </a:r>
            <a:endParaRPr lang="en-US" sz="1600" dirty="0">
              <a:solidFill>
                <a:schemeClr val="bg1"/>
              </a:solidFill>
            </a:endParaRPr>
          </a:p>
        </p:txBody>
      </p:sp>
      <p:sp>
        <p:nvSpPr>
          <p:cNvPr id="12" name="Rectangle 11"/>
          <p:cNvSpPr/>
          <p:nvPr/>
        </p:nvSpPr>
        <p:spPr>
          <a:xfrm>
            <a:off x="10111593"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đơn hàng </a:t>
            </a:r>
            <a:endParaRPr lang="en-US" sz="1600" dirty="0">
              <a:solidFill>
                <a:schemeClr val="bg1"/>
              </a:solidFill>
            </a:endParaRPr>
          </a:p>
        </p:txBody>
      </p:sp>
      <p:sp>
        <p:nvSpPr>
          <p:cNvPr id="13" name="Rectangle 12"/>
          <p:cNvSpPr/>
          <p:nvPr/>
        </p:nvSpPr>
        <p:spPr>
          <a:xfrm>
            <a:off x="6195201"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giỏ hàng </a:t>
            </a:r>
            <a:endParaRPr lang="en-US" sz="1600" dirty="0">
              <a:solidFill>
                <a:schemeClr val="bg1"/>
              </a:solidFill>
            </a:endParaRPr>
          </a:p>
        </p:txBody>
      </p:sp>
      <p:sp>
        <p:nvSpPr>
          <p:cNvPr id="14" name="Rectangle 13"/>
          <p:cNvSpPr/>
          <p:nvPr/>
        </p:nvSpPr>
        <p:spPr>
          <a:xfrm>
            <a:off x="2278809"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chi tiết sản phẩm </a:t>
            </a:r>
            <a:endParaRPr lang="en-US" sz="1600" dirty="0">
              <a:solidFill>
                <a:schemeClr val="bg1"/>
              </a:solidFill>
            </a:endParaRPr>
          </a:p>
        </p:txBody>
      </p:sp>
      <p:sp>
        <p:nvSpPr>
          <p:cNvPr id="15" name="Rectangle 14"/>
          <p:cNvSpPr/>
          <p:nvPr/>
        </p:nvSpPr>
        <p:spPr>
          <a:xfrm>
            <a:off x="4237005"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Thông tin cá nhân </a:t>
            </a:r>
            <a:endParaRPr lang="en-US" sz="1600" dirty="0">
              <a:solidFill>
                <a:schemeClr val="bg1"/>
              </a:solidFill>
            </a:endParaRPr>
          </a:p>
        </p:txBody>
      </p:sp>
      <p:sp>
        <p:nvSpPr>
          <p:cNvPr id="16" name="Rectangle 15"/>
          <p:cNvSpPr/>
          <p:nvPr/>
        </p:nvSpPr>
        <p:spPr>
          <a:xfrm>
            <a:off x="8153397"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thanh toán </a:t>
            </a:r>
            <a:endParaRPr lang="en-US" sz="1600" dirty="0">
              <a:solidFill>
                <a:schemeClr val="bg1"/>
              </a:solidFill>
            </a:endParaRPr>
          </a:p>
        </p:txBody>
      </p:sp>
      <p:cxnSp>
        <p:nvCxnSpPr>
          <p:cNvPr id="21" name="Elbow Connector 20"/>
          <p:cNvCxnSpPr>
            <a:stCxn id="3" idx="2"/>
            <a:endCxn id="13" idx="0"/>
          </p:cNvCxnSpPr>
          <p:nvPr/>
        </p:nvCxnSpPr>
        <p:spPr>
          <a:xfrm rot="16200000" flipH="1">
            <a:off x="6215719" y="2813261"/>
            <a:ext cx="738938" cy="961125"/>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3" idx="2"/>
            <a:endCxn id="16" idx="0"/>
          </p:cNvCxnSpPr>
          <p:nvPr/>
        </p:nvCxnSpPr>
        <p:spPr>
          <a:xfrm rot="16200000" flipH="1">
            <a:off x="7194817" y="1834163"/>
            <a:ext cx="738938" cy="2919321"/>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3" idx="2"/>
            <a:endCxn id="12" idx="0"/>
          </p:cNvCxnSpPr>
          <p:nvPr/>
        </p:nvCxnSpPr>
        <p:spPr>
          <a:xfrm rot="16200000" flipH="1">
            <a:off x="8173915" y="855065"/>
            <a:ext cx="738938" cy="487751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2"/>
            <a:endCxn id="15" idx="0"/>
          </p:cNvCxnSpPr>
          <p:nvPr/>
        </p:nvCxnSpPr>
        <p:spPr>
          <a:xfrm rot="5400000">
            <a:off x="5236622" y="2795289"/>
            <a:ext cx="738938" cy="997071"/>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2"/>
            <a:endCxn id="14" idx="0"/>
          </p:cNvCxnSpPr>
          <p:nvPr/>
        </p:nvCxnSpPr>
        <p:spPr>
          <a:xfrm rot="5400000">
            <a:off x="4257524" y="1816191"/>
            <a:ext cx="738938" cy="295526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3" idx="2"/>
            <a:endCxn id="6" idx="0"/>
          </p:cNvCxnSpPr>
          <p:nvPr/>
        </p:nvCxnSpPr>
        <p:spPr>
          <a:xfrm rot="5400000">
            <a:off x="3278426" y="837093"/>
            <a:ext cx="738938" cy="4913463"/>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82537" y="1326865"/>
            <a:ext cx="3192315"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2.3 Sơ đồ trang người dùng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0" name="Rectangle 39"/>
          <p:cNvSpPr/>
          <p:nvPr/>
        </p:nvSpPr>
        <p:spPr>
          <a:xfrm>
            <a:off x="3219178" y="4933712"/>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Sơ đồ trang người dùng</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1" name="Slide Number Placeholder 40"/>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803191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B33C-6DD7-457C-B93F-70DA1A278FCC}"/>
              </a:ext>
            </a:extLst>
          </p:cNvPr>
          <p:cNvSpPr>
            <a:spLocks noGrp="1"/>
          </p:cNvSpPr>
          <p:nvPr>
            <p:ph type="title"/>
          </p:nvPr>
        </p:nvSpPr>
        <p:spPr>
          <a:xfrm>
            <a:off x="17252" y="0"/>
            <a:ext cx="12192000" cy="1325563"/>
          </a:xfrm>
        </p:spPr>
        <p:txBody>
          <a:bodyPr/>
          <a:lstStyle/>
          <a:p>
            <a:pPr algn="ctr"/>
            <a:r>
              <a:rPr lang="en-US" dirty="0">
                <a:latin typeface="Cambria" panose="02040503050406030204" pitchFamily="18" charset="0"/>
                <a:ea typeface="Cambria" panose="02040503050406030204" pitchFamily="18" charset="0"/>
              </a:rPr>
              <a:t>Ch</a:t>
            </a:r>
            <a:r>
              <a:rPr lang="vi-VN" dirty="0">
                <a:latin typeface="Cambria" panose="02040503050406030204" pitchFamily="18" charset="0"/>
                <a:ea typeface="Cambria" panose="02040503050406030204" pitchFamily="18" charset="0"/>
              </a:rPr>
              <a:t>ư</a:t>
            </a:r>
            <a:r>
              <a:rPr lang="en-US" dirty="0" err="1">
                <a:latin typeface="Cambria" panose="02040503050406030204" pitchFamily="18" charset="0"/>
                <a:ea typeface="Cambria" panose="02040503050406030204" pitchFamily="18" charset="0"/>
              </a:rPr>
              <a:t>ơng</a:t>
            </a:r>
            <a:r>
              <a:rPr lang="en-US" dirty="0">
                <a:latin typeface="Cambria" panose="02040503050406030204" pitchFamily="18" charset="0"/>
                <a:ea typeface="Cambria" panose="02040503050406030204" pitchFamily="18" charset="0"/>
              </a:rPr>
              <a:t> 2</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Thiết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kế</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hệ</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thống</a:t>
            </a:r>
            <a:endParaRPr lang="en-US" dirty="0">
              <a:latin typeface="Cambria" panose="02040503050406030204" pitchFamily="18" charset="0"/>
              <a:ea typeface="Cambria" panose="02040503050406030204" pitchFamily="18" charset="0"/>
            </a:endParaRPr>
          </a:p>
        </p:txBody>
      </p:sp>
      <p:cxnSp>
        <p:nvCxnSpPr>
          <p:cNvPr id="3" name="Elbow Connector 2"/>
          <p:cNvCxnSpPr>
            <a:stCxn id="4" idx="2"/>
            <a:endCxn id="10" idx="0"/>
          </p:cNvCxnSpPr>
          <p:nvPr/>
        </p:nvCxnSpPr>
        <p:spPr>
          <a:xfrm rot="5400000">
            <a:off x="4468489" y="2106246"/>
            <a:ext cx="900008" cy="2116348"/>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170096" y="2007050"/>
            <a:ext cx="1613141" cy="7073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Admin </a:t>
            </a:r>
            <a:endParaRPr lang="en-US" dirty="0">
              <a:solidFill>
                <a:schemeClr val="bg1"/>
              </a:solidFill>
            </a:endParaRPr>
          </a:p>
        </p:txBody>
      </p:sp>
      <p:sp>
        <p:nvSpPr>
          <p:cNvPr id="8" name="Rectangle 7"/>
          <p:cNvSpPr/>
          <p:nvPr/>
        </p:nvSpPr>
        <p:spPr>
          <a:xfrm>
            <a:off x="7412966" y="3614424"/>
            <a:ext cx="1423358" cy="7073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quản lý đơn hàng</a:t>
            </a:r>
            <a:endParaRPr lang="en-US" sz="1600" dirty="0">
              <a:solidFill>
                <a:schemeClr val="bg1"/>
              </a:solidFill>
            </a:endParaRPr>
          </a:p>
        </p:txBody>
      </p:sp>
      <p:sp>
        <p:nvSpPr>
          <p:cNvPr id="9" name="Rectangle 8"/>
          <p:cNvSpPr/>
          <p:nvPr/>
        </p:nvSpPr>
        <p:spPr>
          <a:xfrm>
            <a:off x="5264987" y="3614424"/>
            <a:ext cx="1423358" cy="7073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quản lý sản phẩm</a:t>
            </a:r>
            <a:endParaRPr lang="en-US" sz="1600" dirty="0">
              <a:solidFill>
                <a:schemeClr val="bg1"/>
              </a:solidFill>
            </a:endParaRPr>
          </a:p>
        </p:txBody>
      </p:sp>
      <p:sp>
        <p:nvSpPr>
          <p:cNvPr id="10" name="Rectangle 9"/>
          <p:cNvSpPr/>
          <p:nvPr/>
        </p:nvSpPr>
        <p:spPr>
          <a:xfrm>
            <a:off x="3148640" y="3614424"/>
            <a:ext cx="1423358" cy="7073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Chủ </a:t>
            </a:r>
            <a:endParaRPr lang="en-US" sz="1600" dirty="0">
              <a:solidFill>
                <a:schemeClr val="bg1"/>
              </a:solidFill>
            </a:endParaRPr>
          </a:p>
        </p:txBody>
      </p:sp>
      <p:cxnSp>
        <p:nvCxnSpPr>
          <p:cNvPr id="11" name="Elbow Connector 10"/>
          <p:cNvCxnSpPr>
            <a:stCxn id="4" idx="2"/>
            <a:endCxn id="9" idx="0"/>
          </p:cNvCxnSpPr>
          <p:nvPr/>
        </p:nvCxnSpPr>
        <p:spPr>
          <a:xfrm rot="5400000">
            <a:off x="5526663" y="3164420"/>
            <a:ext cx="900008" cy="1"/>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8" idx="0"/>
          </p:cNvCxnSpPr>
          <p:nvPr/>
        </p:nvCxnSpPr>
        <p:spPr>
          <a:xfrm rot="16200000" flipH="1">
            <a:off x="6600652" y="2090431"/>
            <a:ext cx="900008" cy="2147978"/>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47316" y="934347"/>
            <a:ext cx="2666820"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2.4 Sơ đồ trang admin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3219178" y="4933712"/>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đồ trang admin</a:t>
            </a:r>
            <a:endParaRPr lang="en-US" dirty="0">
              <a:solidFill>
                <a:schemeClr val="tx1"/>
              </a:solidFill>
            </a:endParaRPr>
          </a:p>
        </p:txBody>
      </p:sp>
      <p:sp>
        <p:nvSpPr>
          <p:cNvPr id="23" name="Slide Number Placeholder 22"/>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731528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7315" y="934347"/>
            <a:ext cx="3184405"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2.5 Sơ đồ Use-case người dùng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076B33C-6DD7-457C-B93F-70DA1A278FCC}"/>
              </a:ext>
            </a:extLst>
          </p:cNvPr>
          <p:cNvSpPr>
            <a:spLocks noGrp="1"/>
          </p:cNvSpPr>
          <p:nvPr>
            <p:ph type="title"/>
          </p:nvPr>
        </p:nvSpPr>
        <p:spPr>
          <a:xfrm>
            <a:off x="17252" y="0"/>
            <a:ext cx="12192000" cy="1325563"/>
          </a:xfrm>
        </p:spPr>
        <p:txBody>
          <a:bodyPr/>
          <a:lstStyle/>
          <a:p>
            <a:pPr algn="ctr"/>
            <a:r>
              <a:rPr lang="en-US" dirty="0">
                <a:latin typeface="Cambria" panose="02040503050406030204" pitchFamily="18" charset="0"/>
                <a:ea typeface="Cambria" panose="02040503050406030204" pitchFamily="18" charset="0"/>
              </a:rPr>
              <a:t>Ch</a:t>
            </a:r>
            <a:r>
              <a:rPr lang="vi-VN" dirty="0">
                <a:latin typeface="Cambria" panose="02040503050406030204" pitchFamily="18" charset="0"/>
                <a:ea typeface="Cambria" panose="02040503050406030204" pitchFamily="18" charset="0"/>
              </a:rPr>
              <a:t>ư</a:t>
            </a:r>
            <a:r>
              <a:rPr lang="en-US" dirty="0" err="1">
                <a:latin typeface="Cambria" panose="02040503050406030204" pitchFamily="18" charset="0"/>
                <a:ea typeface="Cambria" panose="02040503050406030204" pitchFamily="18" charset="0"/>
              </a:rPr>
              <a:t>ơng</a:t>
            </a:r>
            <a:r>
              <a:rPr lang="en-US" dirty="0">
                <a:latin typeface="Cambria" panose="02040503050406030204" pitchFamily="18" charset="0"/>
                <a:ea typeface="Cambria" panose="02040503050406030204" pitchFamily="18" charset="0"/>
              </a:rPr>
              <a:t> 2</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Thiết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kế</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hệ</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thống</a:t>
            </a:r>
            <a:endParaRPr lang="en-US" dirty="0">
              <a:latin typeface="Cambria" panose="02040503050406030204" pitchFamily="18" charset="0"/>
              <a:ea typeface="Cambria" panose="02040503050406030204" pitchFamily="18" charset="0"/>
            </a:endParaRPr>
          </a:p>
        </p:txBody>
      </p:sp>
      <p:sp>
        <p:nvSpPr>
          <p:cNvPr id="9" name="Rectangle 8"/>
          <p:cNvSpPr/>
          <p:nvPr/>
        </p:nvSpPr>
        <p:spPr>
          <a:xfrm>
            <a:off x="3229245" y="6015575"/>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đồ Use-case người dùng</a:t>
            </a:r>
            <a:endParaRPr lang="en-US" dirty="0">
              <a:solidFill>
                <a:schemeClr val="tx1"/>
              </a:solidFill>
            </a:endParaRPr>
          </a:p>
        </p:txBody>
      </p:sp>
      <p:sp>
        <p:nvSpPr>
          <p:cNvPr id="10" name="Slide Number Placeholder 9"/>
          <p:cNvSpPr>
            <a:spLocks noGrp="1"/>
          </p:cNvSpPr>
          <p:nvPr>
            <p:ph type="sldNum" sz="quarter" idx="12"/>
          </p:nvPr>
        </p:nvSpPr>
        <p:spPr/>
        <p:txBody>
          <a:bodyPr/>
          <a:lstStyle/>
          <a:p>
            <a:fld id="{6D22F896-40B5-4ADD-8801-0D06FADFA095}" type="slidenum">
              <a:rPr lang="en-US" smtClean="0"/>
              <a:t>8</a:t>
            </a:fld>
            <a:endParaRPr lang="en-US" dirty="0"/>
          </a:p>
        </p:txBody>
      </p:sp>
      <p:pic>
        <p:nvPicPr>
          <p:cNvPr id="2" name="Picture 1"/>
          <p:cNvPicPr>
            <a:picLocks noChangeAspect="1"/>
          </p:cNvPicPr>
          <p:nvPr/>
        </p:nvPicPr>
        <p:blipFill>
          <a:blip r:embed="rId2"/>
          <a:stretch>
            <a:fillRect/>
          </a:stretch>
        </p:blipFill>
        <p:spPr>
          <a:xfrm>
            <a:off x="776378" y="1457864"/>
            <a:ext cx="10420710" cy="4595120"/>
          </a:xfrm>
          <a:prstGeom prst="rect">
            <a:avLst/>
          </a:prstGeom>
        </p:spPr>
      </p:pic>
    </p:spTree>
    <p:extLst>
      <p:ext uri="{BB962C8B-B14F-4D97-AF65-F5344CB8AC3E}">
        <p14:creationId xmlns:p14="http://schemas.microsoft.com/office/powerpoint/2010/main" val="339195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315" y="934347"/>
            <a:ext cx="2822095"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2.6 Sơ đồ Use-case Admin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076B33C-6DD7-457C-B93F-70DA1A278FCC}"/>
              </a:ext>
            </a:extLst>
          </p:cNvPr>
          <p:cNvSpPr>
            <a:spLocks noGrp="1"/>
          </p:cNvSpPr>
          <p:nvPr>
            <p:ph type="title"/>
          </p:nvPr>
        </p:nvSpPr>
        <p:spPr>
          <a:xfrm>
            <a:off x="17252" y="0"/>
            <a:ext cx="12192000" cy="1325563"/>
          </a:xfrm>
        </p:spPr>
        <p:txBody>
          <a:bodyPr/>
          <a:lstStyle/>
          <a:p>
            <a:pPr algn="ctr"/>
            <a:r>
              <a:rPr lang="en-US" dirty="0">
                <a:latin typeface="Cambria" panose="02040503050406030204" pitchFamily="18" charset="0"/>
                <a:ea typeface="Cambria" panose="02040503050406030204" pitchFamily="18" charset="0"/>
              </a:rPr>
              <a:t>Ch</a:t>
            </a:r>
            <a:r>
              <a:rPr lang="vi-VN" dirty="0">
                <a:latin typeface="Cambria" panose="02040503050406030204" pitchFamily="18" charset="0"/>
                <a:ea typeface="Cambria" panose="02040503050406030204" pitchFamily="18" charset="0"/>
              </a:rPr>
              <a:t>ư</a:t>
            </a:r>
            <a:r>
              <a:rPr lang="en-US" dirty="0" err="1">
                <a:latin typeface="Cambria" panose="02040503050406030204" pitchFamily="18" charset="0"/>
                <a:ea typeface="Cambria" panose="02040503050406030204" pitchFamily="18" charset="0"/>
              </a:rPr>
              <a:t>ơng</a:t>
            </a:r>
            <a:r>
              <a:rPr lang="en-US" dirty="0">
                <a:latin typeface="Cambria" panose="02040503050406030204" pitchFamily="18" charset="0"/>
                <a:ea typeface="Cambria" panose="02040503050406030204" pitchFamily="18" charset="0"/>
              </a:rPr>
              <a:t> 2</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Thiết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kế</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hệ</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thống</a:t>
            </a:r>
            <a:endParaRPr lang="en-US" dirty="0">
              <a:latin typeface="Cambria" panose="02040503050406030204" pitchFamily="18" charset="0"/>
              <a:ea typeface="Cambria" panose="02040503050406030204" pitchFamily="18" charset="0"/>
            </a:endParaRPr>
          </a:p>
        </p:txBody>
      </p:sp>
      <p:sp>
        <p:nvSpPr>
          <p:cNvPr id="5" name="Rectangle 4"/>
          <p:cNvSpPr/>
          <p:nvPr/>
        </p:nvSpPr>
        <p:spPr>
          <a:xfrm>
            <a:off x="3269410" y="5468549"/>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đồ Use-case Admin</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t>9</a:t>
            </a:fld>
            <a:endParaRPr lang="en-US" dirty="0"/>
          </a:p>
        </p:txBody>
      </p:sp>
      <p:pic>
        <p:nvPicPr>
          <p:cNvPr id="7" name="Picture 6"/>
          <p:cNvPicPr>
            <a:picLocks noChangeAspect="1"/>
          </p:cNvPicPr>
          <p:nvPr/>
        </p:nvPicPr>
        <p:blipFill>
          <a:blip r:embed="rId2"/>
          <a:stretch>
            <a:fillRect/>
          </a:stretch>
        </p:blipFill>
        <p:spPr>
          <a:xfrm>
            <a:off x="1906438" y="1828799"/>
            <a:ext cx="8186468" cy="3677159"/>
          </a:xfrm>
          <a:prstGeom prst="rect">
            <a:avLst/>
          </a:prstGeom>
        </p:spPr>
      </p:pic>
    </p:spTree>
    <p:extLst>
      <p:ext uri="{BB962C8B-B14F-4D97-AF65-F5344CB8AC3E}">
        <p14:creationId xmlns:p14="http://schemas.microsoft.com/office/powerpoint/2010/main" val="2306339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245</TotalTime>
  <Words>531</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Times New Roman</vt:lpstr>
      <vt:lpstr>Trebuchet MS</vt:lpstr>
      <vt:lpstr>Tw Cen MT</vt:lpstr>
      <vt:lpstr>Circuit</vt:lpstr>
      <vt:lpstr>PowerPoint Presentation</vt:lpstr>
      <vt:lpstr>Nội Dung</vt:lpstr>
      <vt:lpstr>Chương 1: Đặt vấn đề, giải pháp</vt:lpstr>
      <vt:lpstr>Chương 2: Thiết kế hệ thống</vt:lpstr>
      <vt:lpstr>Chương 2: Thiết kế hệ thống</vt:lpstr>
      <vt:lpstr>Chương 2: Thiết kế hệ thống</vt:lpstr>
      <vt:lpstr>Chương 2: Thiết kế hệ thống</vt:lpstr>
      <vt:lpstr>Chương 2: Thiết kế hệ thống</vt:lpstr>
      <vt:lpstr>Chương 2: Thiết kế hệ thống</vt:lpstr>
      <vt:lpstr>Chương 3: Sản phẩm thực tế </vt:lpstr>
      <vt:lpstr>Chương 3: Sản phẩm thực tế </vt:lpstr>
      <vt:lpstr>Chương 4: Kết luận, hướng phát triển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Thinh Dam</dc:creator>
  <cp:lastModifiedBy>Thinh Dam</cp:lastModifiedBy>
  <cp:revision>20</cp:revision>
  <dcterms:created xsi:type="dcterms:W3CDTF">2022-05-17T13:57:18Z</dcterms:created>
  <dcterms:modified xsi:type="dcterms:W3CDTF">2022-05-21T03:28:02Z</dcterms:modified>
</cp:coreProperties>
</file>