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uli Bold" charset="1" panose="00000800000000000000"/>
      <p:regular r:id="rId19"/>
    </p:embeddedFont>
    <p:embeddedFont>
      <p:font typeface="Muli Bold Italics" charset="1" panose="00000800000000000000"/>
      <p:regular r:id="rId20"/>
    </p:embeddedFont>
    <p:embeddedFont>
      <p:font typeface="Muli Italics" charset="1" panose="00000500000000000000"/>
      <p:regular r:id="rId21"/>
    </p:embeddedFont>
    <p:embeddedFont>
      <p:font typeface="Muli" charset="1" panose="00000500000000000000"/>
      <p:regular r:id="rId22"/>
    </p:embeddedFont>
    <p:embeddedFont>
      <p:font typeface="Arimo" charset="1" panose="020B0604020202020204"/>
      <p:regular r:id="rId23"/>
    </p:embeddedFont>
    <p:embeddedFont>
      <p:font typeface="TT Norms Bold" charset="1" panose="02000803030000020004"/>
      <p:regular r:id="rId30"/>
    </p:embeddedFont>
    <p:embeddedFont>
      <p:font typeface="Muli Heavy" charset="1" panose="00000A00000000000000"/>
      <p:regular r:id="rId37"/>
    </p:embeddedFont>
    <p:embeddedFont>
      <p:font typeface="Aileron" charset="1" panose="000005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Tóm lại, thông qua sự phối hợp nhịp nhàng của bốn trụ cột, chúng ta đã xây dựng được một kiến trúc toàn diện cho ứng dụng chat phi tập trung."</a:t>
            </a:r>
          </a:p>
          <a:p>
            <a:r>
              <a:rPr lang="en-US"/>
              <a:t/>
            </a:r>
          </a:p>
          <a:p>
            <a:r>
              <a:rPr lang="en-US"/>
              <a:t>"Kiến trúc này tạo ra một môi trường giao tiếp với những đặc tính vượt trội:"</a:t>
            </a:r>
          </a:p>
          <a:p>
            <a:r>
              <a:rPr lang="en-US"/>
              <a:t/>
            </a:r>
          </a:p>
          <a:p>
            <a:r>
              <a:rPr lang="en-US"/>
              <a:t>"</a:t>
            </a:r>
          </a:p>
          <a:p>
            <a:r>
              <a:rPr lang="en-US"/>
              <a:t/>
            </a:r>
          </a:p>
          <a:p>
            <a:r>
              <a:rPr lang="en-US"/>
              <a:t>Bền vững: Vì không có điểm lỗi đơn, hệ thống có khả năng tự phục hồi và hoạt động liên tục."</a:t>
            </a:r>
          </a:p>
          <a:p>
            <a:r>
              <a:rPr lang="en-US"/>
              <a:t/>
            </a:r>
          </a:p>
          <a:p>
            <a:r>
              <a:rPr lang="en-US"/>
              <a:t>"</a:t>
            </a:r>
          </a:p>
          <a:p>
            <a:r>
              <a:rPr lang="en-US"/>
              <a:t/>
            </a:r>
          </a:p>
          <a:p>
            <a:r>
              <a:rPr lang="en-US"/>
              <a:t>Riêng tư: Giao tiếp diễn ra trực tiếp giữa các thiết bị và người dùng toàn quyền kiểm soát danh tính, giúp giảm thiểu đáng kể nguy cơ bị giám sát."</a:t>
            </a:r>
          </a:p>
          <a:p>
            <a:r>
              <a:rPr lang="en-US"/>
              <a:t/>
            </a:r>
          </a:p>
          <a:p>
            <a:r>
              <a:rPr lang="en-US"/>
              <a:t>"</a:t>
            </a:r>
          </a:p>
          <a:p>
            <a:r>
              <a:rPr lang="en-US"/>
              <a:t/>
            </a:r>
          </a:p>
          <a:p>
            <a:r>
              <a:rPr lang="en-US"/>
              <a:t>Chống kiểm duyệt: Bản chất phi tập trung triệt để khiến việc kiểm soát hay chặn nội dung từ một cơ quan trung ương trở nên gần như bất khả thi."</a:t>
            </a:r>
          </a:p>
          <a:p>
            <a:r>
              <a:rPr lang="en-US"/>
              <a:t/>
            </a:r>
          </a:p>
          <a:p>
            <a:r>
              <a:rPr lang="en-US"/>
              <a:t>"Kiến trúc này không chỉ là một giải pháp kỹ thuật. Nó đại diện cho một mô hình mẫu cho thế hệ tiếp theo của các ứng dụng xã hội, mở đường cho một tương lai kỹ thuật số công bằng, minh bạch và thực sự trả lại quyền lực cho người dùng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"Trước khi đi vào kiến trúc mới, chúng ta hãy cùng nhìn lại một chút về mô hình đang thống trị Internet hiện nay: kiến trúc Client-Server. Hầu hết các ứng dụng chat chúng ta dùng hàng ngày đều dựa trên mô hình này, nơi một máy chủ trung tâm quản lý mọi thứ."</a:t>
            </a:r>
          </a:p>
          <a:p>
            <a:r>
              <a:rPr lang="en-US"/>
              <a:t/>
            </a:r>
          </a:p>
          <a:p>
            <a:r>
              <a:rPr lang="en-US"/>
              <a:t/>
            </a:r>
          </a:p>
          <a:p>
            <a:r>
              <a:rPr lang="en-US"/>
              <a:t>"Mặc dù hiệu quả, mô hình này lại bộc lộ những điểm yếu cố hữu:"</a:t>
            </a:r>
          </a:p>
          <a:p>
            <a:r>
              <a:rPr lang="en-US"/>
              <a:t/>
            </a:r>
          </a:p>
          <a:p>
            <a:r>
              <a:rPr lang="en-US"/>
              <a:t>"Thứ nhất là Điểm lỗi đơn. Toàn bộ hệ thống phụ thuộc vào một máy chủ duy nhất. Nếu máy chủ này gặp sự cố, toàn bộ dịch vụ sẽ sụp đổ."</a:t>
            </a:r>
          </a:p>
          <a:p>
            <a:r>
              <a:rPr lang="en-US"/>
              <a:t/>
            </a:r>
          </a:p>
          <a:p>
            <a:r>
              <a:rPr lang="en-US"/>
              <a:t/>
            </a:r>
          </a:p>
          <a:p>
            <a:r>
              <a:rPr lang="en-US"/>
              <a:t>"Thứ hai là Rủi ro Kiểm duyệt và Giám sát. Cơ quan trung ương có toàn quyền kiểm soát dữ liệu, tạo ra khả năng kiểm duyệt nội dung hoặc giám sát người dùng mà không có sự minh bạch."</a:t>
            </a:r>
          </a:p>
          <a:p>
            <a:r>
              <a:rPr lang="en-US"/>
              <a:t/>
            </a:r>
          </a:p>
          <a:p>
            <a:r>
              <a:rPr lang="en-US"/>
              <a:t>"Và cuối cùng là Tập trung hóa Dữ liệu. Dữ liệu của chúng ta bị khóa trong các hệ thống độc quyền, và chúng ta có rất ít quyền kiểm soát đối với thông tin cá nhân của mình."</a:t>
            </a:r>
          </a:p>
          <a:p>
            <a:r>
              <a:rPr lang="en-US"/>
              <a:t/>
            </a:r>
          </a:p>
          <a:p>
            <a:r>
              <a:rPr lang="en-US"/>
              <a:t>"Để giải quyết những thách thức này, chúng ta cần một cách tiếp cận khác: kiến trúc phi tập trung."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Đầu tiên là </a:t>
            </a:r>
          </a:p>
          <a:p>
            <a:r>
              <a:rPr lang="en-US"/>
              <a:t/>
            </a:r>
          </a:p>
          <a:p>
            <a:r>
              <a:rPr lang="en-US"/>
              <a:t>Module Định danh &amp; Xác thực, nền tảng của sự tin cậy trong mạng."</a:t>
            </a:r>
          </a:p>
          <a:p>
            <a:r>
              <a:rPr lang="en-US"/>
              <a:t/>
            </a:r>
          </a:p>
          <a:p>
            <a:r>
              <a:rPr lang="en-US"/>
              <a:t>"Tiếp theo là </a:t>
            </a:r>
          </a:p>
          <a:p>
            <a:r>
              <a:rPr lang="en-US"/>
              <a:t/>
            </a:r>
          </a:p>
          <a:p>
            <a:r>
              <a:rPr lang="en-US"/>
              <a:t>Module Khám phá Peer, cơ chế giúp các peer tìm thấy và kết nối với nhau."</a:t>
            </a:r>
          </a:p>
          <a:p>
            <a:r>
              <a:rPr lang="en-US"/>
              <a:t/>
            </a:r>
          </a:p>
          <a:p>
            <a:r>
              <a:rPr lang="en-US"/>
              <a:t>"Thứ ba là </a:t>
            </a:r>
          </a:p>
          <a:p>
            <a:r>
              <a:rPr lang="en-US"/>
              <a:t/>
            </a:r>
          </a:p>
          <a:p>
            <a:r>
              <a:rPr lang="en-US"/>
              <a:t>Module Giao tiếp &amp; Lan truyền Tin nhắn, trái tim của ứng dụng, chịu trách nhiệm phân phối tin nhắn."</a:t>
            </a:r>
          </a:p>
          <a:p>
            <a:r>
              <a:rPr lang="en-US"/>
              <a:t/>
            </a:r>
          </a:p>
          <a:p>
            <a:r>
              <a:rPr lang="en-US"/>
              <a:t>"Và cuối cùng là </a:t>
            </a:r>
          </a:p>
          <a:p>
            <a:r>
              <a:rPr lang="en-US"/>
              <a:t/>
            </a:r>
          </a:p>
          <a:p>
            <a:r>
              <a:rPr lang="en-US"/>
              <a:t>Module Đồng bộ hóa Trạng thái, đảm bảo mọi người đều có cùng một lịch sử hội thoại nhất quán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Trụ cột đầu tiên và quan trọng nhất là làm thế nào để xây dựng niềm tin trong một môi trường vốn 'không tin cậy'. Module này giải quyết câu hỏi 'bạn là ai?' mà không cần một bên thứ ba nào cả."</a:t>
            </a:r>
          </a:p>
          <a:p>
            <a:r>
              <a:rPr lang="en-US"/>
              <a:t/>
            </a:r>
          </a:p>
          <a:p>
            <a:r>
              <a:rPr lang="en-US"/>
              <a:t/>
            </a:r>
          </a:p>
          <a:p>
            <a:r>
              <a:rPr lang="en-US"/>
              <a:t>"Công nghệ cốt lõi ở đây là </a:t>
            </a:r>
          </a:p>
          <a:p>
            <a:r>
              <a:rPr lang="en-US"/>
              <a:t/>
            </a:r>
          </a:p>
          <a:p>
            <a:r>
              <a:rPr lang="en-US"/>
              <a:t>Mật mã hóa Khóa công khai để tạo ra Định danh Phi tập trung (DID)."</a:t>
            </a:r>
          </a:p>
          <a:p>
            <a:r>
              <a:rPr lang="en-US"/>
              <a:t/>
            </a:r>
          </a:p>
          <a:p>
            <a:r>
              <a:rPr lang="en-US"/>
              <a:t>"Mỗi người dùng tự tạo ra một cặp khóa: </a:t>
            </a:r>
          </a:p>
          <a:p>
            <a:r>
              <a:rPr lang="en-US"/>
              <a:t/>
            </a:r>
          </a:p>
          <a:p>
            <a:r>
              <a:rPr lang="en-US"/>
              <a:t>Khóa riêng tư, được giữ bí mật tuyệt đối, và Khóa công khai, có thể chia sẻ rộng rãi để người khác xác minh."</a:t>
            </a:r>
          </a:p>
          <a:p>
            <a:r>
              <a:rPr lang="en-US"/>
              <a:t/>
            </a:r>
          </a:p>
          <a:p>
            <a:r>
              <a:rPr lang="en-US"/>
              <a:t/>
            </a:r>
          </a:p>
          <a:p>
            <a:r>
              <a:rPr lang="en-US"/>
              <a:t>"Vậy làm sao để xác thực? Chúng ta không dùng mật khẩu. Thay vào đó, chúng ta dùng </a:t>
            </a:r>
          </a:p>
          <a:p>
            <a:r>
              <a:rPr lang="en-US"/>
              <a:t/>
            </a:r>
          </a:p>
          <a:p>
            <a:r>
              <a:rPr lang="en-US"/>
              <a:t>Chữ ký số."</a:t>
            </a:r>
          </a:p>
          <a:p>
            <a:r>
              <a:rPr lang="en-US"/>
              <a:t/>
            </a:r>
          </a:p>
          <a:p>
            <a:r>
              <a:rPr lang="en-US"/>
              <a:t>"Quy trình rất đơn giản: Khi Peer A muốn xác thực Peer B, A sẽ gửi một thông điệp 'thách thức' ngẫu nhiên. Peer B dùng </a:t>
            </a:r>
          </a:p>
          <a:p>
            <a:r>
              <a:rPr lang="en-US"/>
              <a:t/>
            </a:r>
          </a:p>
          <a:p>
            <a:r>
              <a:rPr lang="en-US"/>
              <a:t>khóa riêng tư của mình để 'ký' lên thông điệp đó. Peer A sau đó dùng </a:t>
            </a:r>
          </a:p>
          <a:p>
            <a:r>
              <a:rPr lang="en-US"/>
              <a:t/>
            </a:r>
          </a:p>
          <a:p>
            <a:r>
              <a:rPr lang="en-US"/>
              <a:t>khóa công khai của B để xác minh chữ ký. Nếu hợp lệ, danh tính của B được chứng thực một cách toán học. Toàn bộ quá trình này không làm lộ bất kỳ thông tin bí mật nào."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Khi đã có danh tính, làm sao các peer tìm thấy nhau? Đây là nhiệm vụ của Module Khám phá Peer."</a:t>
            </a:r>
          </a:p>
          <a:p>
            <a:r>
              <a:rPr lang="en-US"/>
              <a:t/>
            </a:r>
          </a:p>
          <a:p>
            <a:r>
              <a:rPr lang="en-US"/>
              <a:t>"Quá trình này có hai giai đoạn:"</a:t>
            </a:r>
          </a:p>
          <a:p>
            <a:r>
              <a:rPr lang="en-US"/>
              <a:t/>
            </a:r>
          </a:p>
          <a:p>
            <a:r>
              <a:rPr lang="en-US"/>
              <a:t>"Giai đoạn 1: Khám phá ban đầu trong mạng cục bộ. Cách đơn giản và hiệu quả nhất là sử dụng </a:t>
            </a:r>
          </a:p>
          <a:p>
            <a:r>
              <a:rPr lang="en-US"/>
              <a:t/>
            </a:r>
          </a:p>
          <a:p>
            <a:r>
              <a:rPr lang="en-US"/>
              <a:t>UDP Broadcast. Peer mới sẽ gửi một gói tin đến toàn bộ mạng Wi-Fi, giống như nói 'Xin chào, có ai ở đây không?'. Các peer khác nghe được sẽ phản hồi lại thông tin của mình."</a:t>
            </a:r>
          </a:p>
          <a:p>
            <a:r>
              <a:rPr lang="en-US"/>
              <a:t/>
            </a:r>
          </a:p>
          <a:p>
            <a:r>
              <a:rPr lang="en-US"/>
              <a:t/>
            </a:r>
          </a:p>
          <a:p>
            <a:r>
              <a:rPr lang="en-US"/>
              <a:t/>
            </a:r>
          </a:p>
          <a:p>
            <a:r>
              <a:rPr lang="en-US"/>
              <a:t>"Giai đoạn 2: Duy trì trạng thái hiện diện. Mạng P2P rất năng động, các peer liên tục tham gia và rời đi. Để giữ cho danh sách bạn bè luôn được cập nhật, hệ thống sử dụng cơ chế </a:t>
            </a:r>
          </a:p>
          <a:p>
            <a:r>
              <a:rPr lang="en-US"/>
              <a:t/>
            </a:r>
          </a:p>
          <a:p>
            <a:r>
              <a:rPr lang="en-US"/>
              <a:t>Heartbeat. Mỗi peer sẽ định kỳ gửi một tín hiệu 'nhịp tim' để báo rằng 'tôi vẫn đang online'. Nếu một peer không nhận được 'nhịp tim' từ peer khác trong một khoảng thời gian, nó sẽ coi peer đó đã offline.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Bây giờ, khi các peer đã tìm thấy và xác thực lẫn nhau, làm thế nào để chúng trao đổi tin nhắn một cách hiệu quả? Đây là lúc </a:t>
            </a:r>
          </a:p>
          <a:p>
            <a:r>
              <a:rPr lang="en-US"/>
              <a:t/>
            </a:r>
          </a:p>
          <a:p>
            <a:r>
              <a:rPr lang="en-US"/>
              <a:t>Giao thức Gossip phát huy tác dụng."</a:t>
            </a:r>
          </a:p>
          <a:p>
            <a:r>
              <a:rPr lang="en-US"/>
              <a:t/>
            </a:r>
          </a:p>
          <a:p>
            <a:r>
              <a:rPr lang="en-US"/>
              <a:t>"Giao thức này hoạt động đúng như tên gọi của nó - mô phỏng cách tin đồn lan truyền."</a:t>
            </a:r>
          </a:p>
          <a:p>
            <a:r>
              <a:rPr lang="en-US"/>
              <a:t/>
            </a:r>
          </a:p>
          <a:p>
            <a:r>
              <a:rPr lang="en-US"/>
              <a:t>"Khi có một tin nhắn mới, một peer sẽ không gửi nó cho tất cả mọi người. Thay vào đó, nó chỉ </a:t>
            </a:r>
          </a:p>
          <a:p>
            <a:r>
              <a:rPr lang="en-US"/>
              <a:t/>
            </a:r>
          </a:p>
          <a:p>
            <a:r>
              <a:rPr lang="en-US"/>
              <a:t>chọn ngẫu nhiên một vài peer hàng xóm và gửi cho họ. Các peer nhận được tin này lại lặp lại quy trình, tạo ra một sự lan truyền theo cấp số nhân."</a:t>
            </a:r>
          </a:p>
          <a:p>
            <a:r>
              <a:rPr lang="en-US"/>
              <a:t/>
            </a:r>
          </a:p>
          <a:p>
            <a:r>
              <a:rPr lang="en-US"/>
              <a:t/>
            </a:r>
          </a:p>
          <a:p>
            <a:r>
              <a:rPr lang="en-US"/>
              <a:t>"Cách tiếp cận này có ưu điểm vượt trội về </a:t>
            </a:r>
          </a:p>
          <a:p>
            <a:r>
              <a:rPr lang="en-US"/>
              <a:t/>
            </a:r>
          </a:p>
          <a:p>
            <a:r>
              <a:rPr lang="en-US"/>
              <a:t>khả năng mở rộng và chịu lỗi. Nhưng nó cũng có một sự đánh đổi: nó chỉ đảm bảo </a:t>
            </a:r>
          </a:p>
          <a:p>
            <a:r>
              <a:rPr lang="en-US"/>
              <a:t/>
            </a:r>
          </a:p>
          <a:p>
            <a:r>
              <a:rPr lang="en-US"/>
              <a:t/>
            </a:r>
          </a:p>
          <a:p>
            <a:r>
              <a:rPr lang="en-US"/>
              <a:t>Tính nhất quán Cuối cùng (Eventual Consistency), nghĩa là sẽ có độ trễ trước khi mọi người nhận được tin nhắn, và nó có thể tạo ra các thông điệp trùng lặp.</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Trụ cột cuối cùng giải quyết vấn đề phức tạp nhất: Làm thế nào để đảm bảo một peer vừa online trở lại có thể cập nhật lịch sử chat một cách nhất quán mà không cần tải lại toàn bộ dữ liệu? "</a:t>
            </a:r>
          </a:p>
          <a:p>
            <a:r>
              <a:rPr lang="en-US"/>
              <a:t/>
            </a:r>
          </a:p>
          <a:p>
            <a:r>
              <a:rPr lang="en-US"/>
              <a:t/>
            </a:r>
          </a:p>
          <a:p>
            <a:r>
              <a:rPr lang="en-US"/>
              <a:t>"Giải pháp ở đây là một cấu trúc dữ liệu thông minh có tên là </a:t>
            </a:r>
          </a:p>
          <a:p>
            <a:r>
              <a:rPr lang="en-US"/>
              <a:t/>
            </a:r>
          </a:p>
          <a:p>
            <a:r>
              <a:rPr lang="en-US"/>
              <a:t>Cây Merkle (Merkle Tree)."</a:t>
            </a:r>
          </a:p>
          <a:p>
            <a:r>
              <a:rPr lang="en-US"/>
              <a:t/>
            </a:r>
          </a:p>
          <a:p>
            <a:r>
              <a:rPr lang="en-US"/>
              <a:t>"Hãy tưởng tượng toàn bộ lịch sử chat là một cuốn sách. Cây Merkle sẽ tạo ra một 'vân tay' hay một 'mã tóm tắt' duy nhất cho toàn bộ cuốn sách đó, gọi là </a:t>
            </a:r>
          </a:p>
          <a:p>
            <a:r>
              <a:rPr lang="en-US"/>
              <a:t/>
            </a:r>
          </a:p>
          <a:p>
            <a:r>
              <a:rPr lang="en-US"/>
              <a:t>nút gốc (root hash). Bất kỳ thay đổi nhỏ nào trong lịch sử chat cũng sẽ tạo ra một root hash hoàn toàn khác."</a:t>
            </a:r>
          </a:p>
          <a:p>
            <a:r>
              <a:rPr lang="en-US"/>
              <a:t/>
            </a:r>
          </a:p>
          <a:p>
            <a:r>
              <a:rPr lang="en-US"/>
              <a:t/>
            </a:r>
          </a:p>
          <a:p>
            <a:r>
              <a:rPr lang="en-US"/>
              <a:t>"Khi hai peer muốn đồng bộ, chúng chỉ cần trao đổi cái </a:t>
            </a:r>
          </a:p>
          <a:p>
            <a:r>
              <a:rPr lang="en-US"/>
              <a:t/>
            </a:r>
          </a:p>
          <a:p>
            <a:r>
              <a:rPr lang="en-US"/>
              <a:t>root hash này. Nếu </a:t>
            </a:r>
          </a:p>
          <a:p>
            <a:r>
              <a:rPr lang="en-US"/>
              <a:t/>
            </a:r>
          </a:p>
          <a:p>
            <a:r>
              <a:rPr lang="en-US"/>
              <a:t>root hash giống nhau, dữ liệu của chúng đã đồng bộ. Nếu khác nhau, chúng sẽ đi sâu vào các nhánh của cây để tìm ra chính xác tin nhắn nào bị thiếu và chỉ tải về những tin nhắn đó. Cách này cực kỳ hiệu quả, giúp tiết kiệm băng thông một cách đáng kể.</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Vậy, hãy cùng nhau tổng hợp lại toàn bộ quá trình qua một ví dụ thực tế:"</a:t>
            </a:r>
          </a:p>
          <a:p>
            <a:r>
              <a:rPr lang="en-US"/>
              <a:t/>
            </a:r>
          </a:p>
          <a:p>
            <a:r>
              <a:rPr lang="en-US"/>
              <a:t>"Đầu tiên, Tạo Danh tính: Bạn cài ứng dụng và tạo cặp khóa Public/Private cho riêng mình (Module 1)."</a:t>
            </a:r>
          </a:p>
          <a:p>
            <a:r>
              <a:rPr lang="en-US"/>
              <a:t/>
            </a:r>
          </a:p>
          <a:p>
            <a:r>
              <a:rPr lang="en-US"/>
              <a:t>"Tiếp theo, Khám phá: Peer của bạn gửi UDP Broadcast để tìm những người dùng khác trong cùng mạng Wi-Fi (Module 2)."</a:t>
            </a:r>
          </a:p>
          <a:p>
            <a:r>
              <a:rPr lang="en-US"/>
              <a:t/>
            </a:r>
          </a:p>
          <a:p>
            <a:r>
              <a:rPr lang="en-US"/>
              <a:t>"Sau đó, Xác thực: Khi tìm thấy một peer khác, chúng sẽ thực hiện quy trình 'thách thức-ký-xác minh' để chắc chắn đang nói chuyện với đúng người (Module 1)."</a:t>
            </a:r>
          </a:p>
          <a:p>
            <a:r>
              <a:rPr lang="en-US"/>
              <a:t/>
            </a:r>
          </a:p>
          <a:p>
            <a:r>
              <a:rPr lang="en-US"/>
              <a:t>"Gửi Tin nhắn: Bạn soạn một tin nhắn. Peer của bạn sẽ 'gossip' nó cho một vài hàng xóm ngẫu nhiên (Module 3)."</a:t>
            </a:r>
          </a:p>
          <a:p>
            <a:r>
              <a:rPr lang="en-US"/>
              <a:t/>
            </a:r>
          </a:p>
          <a:p>
            <a:r>
              <a:rPr lang="en-US"/>
              <a:t>"Lan truyền: Tin nhắn của bạn tiếp tục được các peer khác lan truyền đi khắp mạng lưới (Module 3)."</a:t>
            </a:r>
          </a:p>
          <a:p>
            <a:r>
              <a:rPr lang="en-US"/>
              <a:t/>
            </a:r>
          </a:p>
          <a:p>
            <a:r>
              <a:rPr lang="en-US"/>
              <a:t>"Và cuối cùng, Đồng bộ hóa: Một người bạn vừa mở máy sau một thời gian offline. Peer của họ sẽ so sánh Merkle root với hàng xóm và nhanh chóng tải về những tin nhắn bị thiếu trong cuộc trò chuyện của các bạn (Module 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21.png" Type="http://schemas.openxmlformats.org/officeDocument/2006/relationships/image"/><Relationship Id="rId16" Target="../media/image22.svg" Type="http://schemas.openxmlformats.org/officeDocument/2006/relationships/image"/><Relationship Id="rId17" Target="../media/image23.png" Type="http://schemas.openxmlformats.org/officeDocument/2006/relationships/image"/><Relationship Id="rId18" Target="../media/image24.svg" Type="http://schemas.openxmlformats.org/officeDocument/2006/relationships/image"/><Relationship Id="rId19" Target="../media/image25.png" Type="http://schemas.openxmlformats.org/officeDocument/2006/relationships/image"/><Relationship Id="rId2" Target="../notesSlides/notesSlide4.xml" Type="http://schemas.openxmlformats.org/officeDocument/2006/relationships/notesSlide"/><Relationship Id="rId20" Target="../media/image26.svg" Type="http://schemas.openxmlformats.org/officeDocument/2006/relationships/image"/><Relationship Id="rId21" Target="../media/image27.png" Type="http://schemas.openxmlformats.org/officeDocument/2006/relationships/image"/><Relationship Id="rId22" Target="../media/image28.svg" Type="http://schemas.openxmlformats.org/officeDocument/2006/relationships/image"/><Relationship Id="rId23" Target="../media/image29.png" Type="http://schemas.openxmlformats.org/officeDocument/2006/relationships/image"/><Relationship Id="rId24" Target="../media/image30.svg" Type="http://schemas.openxmlformats.org/officeDocument/2006/relationships/image"/><Relationship Id="rId25" Target="../media/image31.png" Type="http://schemas.openxmlformats.org/officeDocument/2006/relationships/image"/><Relationship Id="rId26" Target="../media/image32.sv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487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20234" y="-1717598"/>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E487C"/>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487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9195" y="8389571"/>
            <a:ext cx="3735531" cy="37355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E487C"/>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sp>
        <p:nvSpPr>
          <p:cNvPr name="Freeform 15" id="15"/>
          <p:cNvSpPr/>
          <p:nvPr/>
        </p:nvSpPr>
        <p:spPr>
          <a:xfrm flipH="false" flipV="false" rot="0">
            <a:off x="9867601" y="5143500"/>
            <a:ext cx="7669426" cy="4962002"/>
          </a:xfrm>
          <a:custGeom>
            <a:avLst/>
            <a:gdLst/>
            <a:ahLst/>
            <a:cxnLst/>
            <a:rect r="r" b="b" t="t" l="l"/>
            <a:pathLst>
              <a:path h="4962002" w="7669426">
                <a:moveTo>
                  <a:pt x="0" y="0"/>
                </a:moveTo>
                <a:lnTo>
                  <a:pt x="7669425" y="0"/>
                </a:lnTo>
                <a:lnTo>
                  <a:pt x="7669425" y="4962002"/>
                </a:lnTo>
                <a:lnTo>
                  <a:pt x="0" y="4962002"/>
                </a:lnTo>
                <a:lnTo>
                  <a:pt x="0" y="0"/>
                </a:lnTo>
                <a:close/>
              </a:path>
            </a:pathLst>
          </a:custGeom>
          <a:blipFill>
            <a:blip r:embed="rId3"/>
            <a:stretch>
              <a:fillRect l="-6360" t="-12138" r="-7644" b="-5262"/>
            </a:stretch>
          </a:blipFill>
        </p:spPr>
      </p:sp>
      <p:sp>
        <p:nvSpPr>
          <p:cNvPr name="TextBox 16" id="16"/>
          <p:cNvSpPr txBox="true"/>
          <p:nvPr/>
        </p:nvSpPr>
        <p:spPr>
          <a:xfrm rot="0">
            <a:off x="2712202" y="557750"/>
            <a:ext cx="13155387" cy="771525"/>
          </a:xfrm>
          <a:prstGeom prst="rect">
            <a:avLst/>
          </a:prstGeom>
        </p:spPr>
        <p:txBody>
          <a:bodyPr anchor="t" rtlCol="false" tIns="0" lIns="0" bIns="0" rIns="0">
            <a:spAutoFit/>
          </a:bodyPr>
          <a:lstStyle/>
          <a:p>
            <a:pPr algn="ctr">
              <a:lnSpc>
                <a:spcPts val="6300"/>
              </a:lnSpc>
              <a:spcBef>
                <a:spcPct val="0"/>
              </a:spcBef>
            </a:pPr>
            <a:r>
              <a:rPr lang="en-US" b="true" sz="4500" spc="-90">
                <a:solidFill>
                  <a:srgbClr val="AC2E29"/>
                </a:solidFill>
                <a:latin typeface="Muli Bold"/>
                <a:ea typeface="Muli Bold"/>
                <a:cs typeface="Muli Bold"/>
                <a:sym typeface="Muli Bold"/>
              </a:rPr>
              <a:t>HỌC VIỆN CÔNG NGHỆ BƯU CHÍNH VIỄN THÔNG</a:t>
            </a:r>
          </a:p>
        </p:txBody>
      </p:sp>
      <p:sp>
        <p:nvSpPr>
          <p:cNvPr name="TextBox 17" id="17"/>
          <p:cNvSpPr txBox="true"/>
          <p:nvPr/>
        </p:nvSpPr>
        <p:spPr>
          <a:xfrm rot="0">
            <a:off x="6103527" y="1513107"/>
            <a:ext cx="6372735" cy="587376"/>
          </a:xfrm>
          <a:prstGeom prst="rect">
            <a:avLst/>
          </a:prstGeom>
        </p:spPr>
        <p:txBody>
          <a:bodyPr anchor="t" rtlCol="false" tIns="0" lIns="0" bIns="0" rIns="0">
            <a:spAutoFit/>
          </a:bodyPr>
          <a:lstStyle/>
          <a:p>
            <a:pPr algn="ctr">
              <a:lnSpc>
                <a:spcPts val="4899"/>
              </a:lnSpc>
              <a:spcBef>
                <a:spcPct val="0"/>
              </a:spcBef>
            </a:pPr>
            <a:r>
              <a:rPr lang="en-US" b="true" sz="3499" spc="-69">
                <a:solidFill>
                  <a:srgbClr val="3275C5"/>
                </a:solidFill>
                <a:latin typeface="Muli Bold"/>
                <a:ea typeface="Muli Bold"/>
                <a:cs typeface="Muli Bold"/>
                <a:sym typeface="Muli Bold"/>
              </a:rPr>
              <a:t>KHOA ĐÀO TẠO SAU ĐẠI HỌC</a:t>
            </a:r>
          </a:p>
        </p:txBody>
      </p:sp>
      <p:sp>
        <p:nvSpPr>
          <p:cNvPr name="TextBox 18" id="18"/>
          <p:cNvSpPr txBox="true"/>
          <p:nvPr/>
        </p:nvSpPr>
        <p:spPr>
          <a:xfrm rot="0">
            <a:off x="4786430" y="2208433"/>
            <a:ext cx="9006929" cy="771525"/>
          </a:xfrm>
          <a:prstGeom prst="rect">
            <a:avLst/>
          </a:prstGeom>
        </p:spPr>
        <p:txBody>
          <a:bodyPr anchor="t" rtlCol="false" tIns="0" lIns="0" bIns="0" rIns="0">
            <a:spAutoFit/>
          </a:bodyPr>
          <a:lstStyle/>
          <a:p>
            <a:pPr algn="ctr">
              <a:lnSpc>
                <a:spcPts val="6300"/>
              </a:lnSpc>
              <a:spcBef>
                <a:spcPct val="0"/>
              </a:spcBef>
            </a:pPr>
            <a:r>
              <a:rPr lang="en-US" b="true" sz="4500" spc="-90">
                <a:solidFill>
                  <a:srgbClr val="194A8D"/>
                </a:solidFill>
                <a:latin typeface="Muli Bold"/>
                <a:ea typeface="Muli Bold"/>
                <a:cs typeface="Muli Bold"/>
                <a:sym typeface="Muli Bold"/>
              </a:rPr>
              <a:t>MÔN HỌC: HỆ THỐNG PHÂN TÁN</a:t>
            </a:r>
          </a:p>
        </p:txBody>
      </p:sp>
      <p:sp>
        <p:nvSpPr>
          <p:cNvPr name="TextBox 19" id="19"/>
          <p:cNvSpPr txBox="true"/>
          <p:nvPr/>
        </p:nvSpPr>
        <p:spPr>
          <a:xfrm rot="0">
            <a:off x="555653" y="4253180"/>
            <a:ext cx="10185896" cy="3374391"/>
          </a:xfrm>
          <a:prstGeom prst="rect">
            <a:avLst/>
          </a:prstGeom>
        </p:spPr>
        <p:txBody>
          <a:bodyPr anchor="t" rtlCol="false" tIns="0" lIns="0" bIns="0" rIns="0">
            <a:spAutoFit/>
          </a:bodyPr>
          <a:lstStyle/>
          <a:p>
            <a:pPr algn="just">
              <a:lnSpc>
                <a:spcPts val="6019"/>
              </a:lnSpc>
              <a:spcBef>
                <a:spcPct val="0"/>
              </a:spcBef>
            </a:pPr>
            <a:r>
              <a:rPr lang="en-US" b="true" sz="4299" i="true" spc="-85">
                <a:solidFill>
                  <a:srgbClr val="AC2E29"/>
                </a:solidFill>
                <a:latin typeface="Muli Bold Italics"/>
                <a:ea typeface="Muli Bold Italics"/>
                <a:cs typeface="Muli Bold Italics"/>
                <a:sym typeface="Muli Bold Italics"/>
              </a:rPr>
              <a:t>Đề tài: Xây dựng ứng dụng chat P2P</a:t>
            </a:r>
          </a:p>
          <a:p>
            <a:pPr algn="just">
              <a:lnSpc>
                <a:spcPts val="4199"/>
              </a:lnSpc>
              <a:spcBef>
                <a:spcPct val="0"/>
              </a:spcBef>
            </a:pPr>
          </a:p>
          <a:p>
            <a:pPr algn="just">
              <a:lnSpc>
                <a:spcPts val="4199"/>
              </a:lnSpc>
              <a:spcBef>
                <a:spcPct val="0"/>
              </a:spcBef>
            </a:pPr>
            <a:r>
              <a:rPr lang="en-US" b="true" sz="2999" i="true" spc="-59">
                <a:solidFill>
                  <a:srgbClr val="194A8D"/>
                </a:solidFill>
                <a:latin typeface="Muli Bold Italics"/>
                <a:ea typeface="Muli Bold Italics"/>
                <a:cs typeface="Muli Bold Italics"/>
                <a:sym typeface="Muli Bold Italics"/>
              </a:rPr>
              <a:t>Giảng viên: </a:t>
            </a:r>
            <a:r>
              <a:rPr lang="en-US" sz="2999" i="true" spc="-59">
                <a:solidFill>
                  <a:srgbClr val="194A8D"/>
                </a:solidFill>
                <a:latin typeface="Muli Italics"/>
                <a:ea typeface="Muli Italics"/>
                <a:cs typeface="Muli Italics"/>
                <a:sym typeface="Muli Italics"/>
              </a:rPr>
              <a:t>TS. Kim Ngọc Bách</a:t>
            </a:r>
          </a:p>
          <a:p>
            <a:pPr algn="just">
              <a:lnSpc>
                <a:spcPts val="4199"/>
              </a:lnSpc>
              <a:spcBef>
                <a:spcPct val="0"/>
              </a:spcBef>
            </a:pPr>
            <a:r>
              <a:rPr lang="en-US" b="true" sz="2999" i="true" spc="-59">
                <a:solidFill>
                  <a:srgbClr val="194A8D"/>
                </a:solidFill>
                <a:latin typeface="Muli Bold Italics"/>
                <a:ea typeface="Muli Bold Italics"/>
                <a:cs typeface="Muli Bold Italics"/>
                <a:sym typeface="Muli Bold Italics"/>
              </a:rPr>
              <a:t>Học viên:</a:t>
            </a:r>
            <a:r>
              <a:rPr lang="en-US" sz="2999" i="true" spc="-59">
                <a:solidFill>
                  <a:srgbClr val="194A8D"/>
                </a:solidFill>
                <a:latin typeface="Muli Italics"/>
                <a:ea typeface="Muli Italics"/>
                <a:cs typeface="Muli Italics"/>
                <a:sym typeface="Muli Italics"/>
              </a:rPr>
              <a:t> Nghiêm Quốc Việt</a:t>
            </a:r>
          </a:p>
          <a:p>
            <a:pPr algn="just">
              <a:lnSpc>
                <a:spcPts val="4199"/>
              </a:lnSpc>
              <a:spcBef>
                <a:spcPct val="0"/>
              </a:spcBef>
            </a:pPr>
            <a:r>
              <a:rPr lang="en-US" sz="2999" i="true" spc="-59">
                <a:solidFill>
                  <a:srgbClr val="194A8D"/>
                </a:solidFill>
                <a:latin typeface="Muli Italics"/>
                <a:ea typeface="Muli Italics"/>
                <a:cs typeface="Muli Italics"/>
                <a:sym typeface="Muli Italics"/>
              </a:rPr>
              <a:t>                  Đàm Văn Trung</a:t>
            </a:r>
          </a:p>
          <a:p>
            <a:pPr algn="just">
              <a:lnSpc>
                <a:spcPts val="4199"/>
              </a:lnSpc>
              <a:spcBef>
                <a:spcPct val="0"/>
              </a:spcBef>
            </a:pPr>
            <a:r>
              <a:rPr lang="en-US" sz="2999" i="true" spc="-59">
                <a:solidFill>
                  <a:srgbClr val="194A8D"/>
                </a:solidFill>
                <a:latin typeface="Muli Italics"/>
                <a:ea typeface="Muli Italics"/>
                <a:cs typeface="Muli Italics"/>
                <a:sym typeface="Muli Italics"/>
              </a:rPr>
              <a:t>                  Mai Việt Hùng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Freeform 4" id="4"/>
          <p:cNvSpPr/>
          <p:nvPr/>
        </p:nvSpPr>
        <p:spPr>
          <a:xfrm flipH="false" flipV="false" rot="0">
            <a:off x="11594431" y="3672501"/>
            <a:ext cx="6322247" cy="5152631"/>
          </a:xfrm>
          <a:custGeom>
            <a:avLst/>
            <a:gdLst/>
            <a:ahLst/>
            <a:cxnLst/>
            <a:rect r="r" b="b" t="t" l="l"/>
            <a:pathLst>
              <a:path h="5152631" w="6322247">
                <a:moveTo>
                  <a:pt x="0" y="0"/>
                </a:moveTo>
                <a:lnTo>
                  <a:pt x="6322247" y="0"/>
                </a:lnTo>
                <a:lnTo>
                  <a:pt x="6322247" y="5152631"/>
                </a:lnTo>
                <a:lnTo>
                  <a:pt x="0" y="5152631"/>
                </a:lnTo>
                <a:lnTo>
                  <a:pt x="0" y="0"/>
                </a:lnTo>
                <a:close/>
              </a:path>
            </a:pathLst>
          </a:custGeom>
          <a:blipFill>
            <a:blip r:embed="rId5"/>
            <a:stretch>
              <a:fillRect l="0" t="0" r="0" b="0"/>
            </a:stretch>
          </a:blipFill>
        </p:spPr>
      </p:sp>
      <p:sp>
        <p:nvSpPr>
          <p:cNvPr name="TextBox 5" id="5"/>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2.1.4. ĐỒNG BỘ HÓA TRẠNG THÁI</a:t>
            </a:r>
          </a:p>
        </p:txBody>
      </p:sp>
      <p:sp>
        <p:nvSpPr>
          <p:cNvPr name="TextBox 6" id="6"/>
          <p:cNvSpPr txBox="true"/>
          <p:nvPr/>
        </p:nvSpPr>
        <p:spPr>
          <a:xfrm rot="0">
            <a:off x="634441" y="2372514"/>
            <a:ext cx="10325668" cy="3373937"/>
          </a:xfrm>
          <a:prstGeom prst="rect">
            <a:avLst/>
          </a:prstGeom>
        </p:spPr>
        <p:txBody>
          <a:bodyPr anchor="t" rtlCol="false" tIns="0" lIns="0" bIns="0" rIns="0">
            <a:spAutoFit/>
          </a:bodyPr>
          <a:lstStyle/>
          <a:p>
            <a:pPr algn="just" marL="517386" indent="-258693" lvl="1">
              <a:lnSpc>
                <a:spcPts val="3834"/>
              </a:lnSpc>
              <a:buFont typeface="Arial"/>
              <a:buChar char="•"/>
            </a:pPr>
            <a:r>
              <a:rPr lang="en-US" b="true" sz="2396">
                <a:solidFill>
                  <a:srgbClr val="253439"/>
                </a:solidFill>
                <a:latin typeface="Muli Bold"/>
                <a:ea typeface="Muli Bold"/>
                <a:cs typeface="Muli Bold"/>
                <a:sym typeface="Muli Bold"/>
              </a:rPr>
              <a:t>Thách thức</a:t>
            </a:r>
            <a:r>
              <a:rPr lang="en-US" sz="2396">
                <a:solidFill>
                  <a:srgbClr val="253439"/>
                </a:solidFill>
                <a:latin typeface="Muli"/>
                <a:ea typeface="Muli"/>
                <a:cs typeface="Muli"/>
                <a:sym typeface="Muli"/>
              </a:rPr>
              <a:t>: Làm sao để một peer offline lâu ngày có thể cập nhật lịch sử chat mà không cần tải lại toàn bộ dữ liệu?</a:t>
            </a:r>
          </a:p>
          <a:p>
            <a:pPr algn="just" marL="517386" indent="-258693" lvl="1">
              <a:lnSpc>
                <a:spcPts val="3834"/>
              </a:lnSpc>
              <a:buFont typeface="Arial"/>
              <a:buChar char="•"/>
            </a:pPr>
            <a:r>
              <a:rPr lang="en-US" b="true" sz="2396">
                <a:solidFill>
                  <a:srgbClr val="253439"/>
                </a:solidFill>
                <a:latin typeface="Muli Bold"/>
                <a:ea typeface="Muli Bold"/>
                <a:cs typeface="Muli Bold"/>
                <a:sym typeface="Muli Bold"/>
              </a:rPr>
              <a:t>Giải pháp</a:t>
            </a:r>
            <a:r>
              <a:rPr lang="en-US" sz="2396">
                <a:solidFill>
                  <a:srgbClr val="253439"/>
                </a:solidFill>
                <a:latin typeface="Muli"/>
                <a:ea typeface="Muli"/>
                <a:cs typeface="Muli"/>
                <a:sym typeface="Muli"/>
              </a:rPr>
              <a:t>: Sử dụng Cây Merkle (Merkle Tree).</a:t>
            </a:r>
          </a:p>
          <a:p>
            <a:pPr algn="just" marL="1034772" indent="-344924" lvl="2">
              <a:lnSpc>
                <a:spcPts val="3834"/>
              </a:lnSpc>
              <a:buFont typeface="Arial"/>
              <a:buChar char="⚬"/>
            </a:pPr>
            <a:r>
              <a:rPr lang="en-US" sz="2396">
                <a:solidFill>
                  <a:srgbClr val="253439"/>
                </a:solidFill>
                <a:latin typeface="Muli"/>
                <a:ea typeface="Muli"/>
                <a:cs typeface="Muli"/>
                <a:sym typeface="Muli"/>
              </a:rPr>
              <a:t>Cấu trúc: Toàn bộ lịch sử chat được băm thành các "lá". Các cặp lá được băm lại tạo thành các nút cha, cho đến khi chỉ còn một nút gốc (root hash) duy nhất đại diện cho toàn bộ trạng thái.</a:t>
            </a:r>
          </a:p>
          <a:p>
            <a:pPr algn="just">
              <a:lnSpc>
                <a:spcPts val="383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Freeform 4" id="4"/>
          <p:cNvSpPr/>
          <p:nvPr/>
        </p:nvSpPr>
        <p:spPr>
          <a:xfrm flipH="false" flipV="false" rot="5400000">
            <a:off x="-1616606" y="6119087"/>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270674" y="3676391"/>
            <a:ext cx="490708" cy="4907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270674" y="4661475"/>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70674" y="5646559"/>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270674" y="6726974"/>
            <a:ext cx="490708" cy="4907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  LUỒNG HOẠT ĐỘNG TÍCH HỢP</a:t>
            </a:r>
          </a:p>
        </p:txBody>
      </p:sp>
      <p:sp>
        <p:nvSpPr>
          <p:cNvPr name="TextBox 18" id="18"/>
          <p:cNvSpPr txBox="true"/>
          <p:nvPr/>
        </p:nvSpPr>
        <p:spPr>
          <a:xfrm rot="0">
            <a:off x="2220282" y="2883136"/>
            <a:ext cx="13225031"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Tạo Danh tính (Module 1): Người dùng tạo cặp khóa Public/Private.</a:t>
            </a:r>
          </a:p>
        </p:txBody>
      </p:sp>
      <p:sp>
        <p:nvSpPr>
          <p:cNvPr name="TextBox 19" id="19"/>
          <p:cNvSpPr txBox="true"/>
          <p:nvPr/>
        </p:nvSpPr>
        <p:spPr>
          <a:xfrm rot="0">
            <a:off x="2220282" y="3782923"/>
            <a:ext cx="13225031"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Khám phá (Module 2): Peer gửi UDP Broadcast để tìm các peer lân cận.</a:t>
            </a:r>
          </a:p>
        </p:txBody>
      </p:sp>
      <p:sp>
        <p:nvSpPr>
          <p:cNvPr name="TextBox 20" id="20"/>
          <p:cNvSpPr txBox="true"/>
          <p:nvPr/>
        </p:nvSpPr>
        <p:spPr>
          <a:xfrm rot="0">
            <a:off x="2220282" y="4819698"/>
            <a:ext cx="13225031"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Xác thực (Module 1): Các peer xác thực lẫn nhau bằng cơ chế Chữ ký số.</a:t>
            </a:r>
          </a:p>
        </p:txBody>
      </p:sp>
      <p:sp>
        <p:nvSpPr>
          <p:cNvPr name="TextBox 21" id="21"/>
          <p:cNvSpPr txBox="true"/>
          <p:nvPr/>
        </p:nvSpPr>
        <p:spPr>
          <a:xfrm rot="0">
            <a:off x="2220282" y="5806188"/>
            <a:ext cx="13225031"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Gửi Tin nhắn (Module 3): Người gửi tạo tin nhắn và "gossip" cho một vài peer ngẫu nhiên.</a:t>
            </a:r>
          </a:p>
        </p:txBody>
      </p:sp>
      <p:grpSp>
        <p:nvGrpSpPr>
          <p:cNvPr name="Group 22" id="22"/>
          <p:cNvGrpSpPr/>
          <p:nvPr/>
        </p:nvGrpSpPr>
        <p:grpSpPr>
          <a:xfrm rot="0">
            <a:off x="1270674" y="7808231"/>
            <a:ext cx="490708" cy="49070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5" id="25"/>
          <p:cNvSpPr txBox="true"/>
          <p:nvPr/>
        </p:nvSpPr>
        <p:spPr>
          <a:xfrm rot="0">
            <a:off x="2220282" y="6886603"/>
            <a:ext cx="13225031"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Lan truyền (Module 3): Tin nhắn được lan truyền khắp mạng lưới theo giao thức Gossip.</a:t>
            </a:r>
          </a:p>
        </p:txBody>
      </p:sp>
      <p:sp>
        <p:nvSpPr>
          <p:cNvPr name="TextBox 26" id="26"/>
          <p:cNvSpPr txBox="true"/>
          <p:nvPr/>
        </p:nvSpPr>
        <p:spPr>
          <a:xfrm rot="0">
            <a:off x="1761382" y="1810806"/>
            <a:ext cx="7955775" cy="656958"/>
          </a:xfrm>
          <a:prstGeom prst="rect">
            <a:avLst/>
          </a:prstGeom>
        </p:spPr>
        <p:txBody>
          <a:bodyPr anchor="t" rtlCol="false" tIns="0" lIns="0" bIns="0" rIns="0">
            <a:spAutoFit/>
          </a:bodyPr>
          <a:lstStyle/>
          <a:p>
            <a:pPr algn="l">
              <a:lnSpc>
                <a:spcPts val="2543"/>
              </a:lnSpc>
            </a:pPr>
            <a:r>
              <a:rPr lang="en-US" b="true" sz="2399">
                <a:solidFill>
                  <a:srgbClr val="253439"/>
                </a:solidFill>
                <a:latin typeface="Muli Bold"/>
                <a:ea typeface="Muli Bold"/>
                <a:cs typeface="Muli Bold"/>
                <a:sym typeface="Muli Bold"/>
              </a:rPr>
              <a:t>HÀNH TRÌNH CỦA MỘT TIN NHẮN TRONG HỆ THỐNG</a:t>
            </a:r>
          </a:p>
        </p:txBody>
      </p:sp>
      <p:sp>
        <p:nvSpPr>
          <p:cNvPr name="TextBox 27" id="27"/>
          <p:cNvSpPr txBox="true"/>
          <p:nvPr/>
        </p:nvSpPr>
        <p:spPr>
          <a:xfrm rot="0">
            <a:off x="2220282" y="7722506"/>
            <a:ext cx="13225031"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Đồng bộ hóa (Module 4): Một peer vừa online sẽ so sánh Merkle Root với hàng xóm và chỉ tải về những tin nhắn bị thiếu.</a:t>
            </a:r>
          </a:p>
        </p:txBody>
      </p:sp>
      <p:grpSp>
        <p:nvGrpSpPr>
          <p:cNvPr name="Group 28" id="28"/>
          <p:cNvGrpSpPr/>
          <p:nvPr/>
        </p:nvGrpSpPr>
        <p:grpSpPr>
          <a:xfrm rot="0">
            <a:off x="1270674" y="2872732"/>
            <a:ext cx="490708" cy="49070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30" id="3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TextBox 4" id="4"/>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3. KẾT LUẬN</a:t>
            </a:r>
          </a:p>
        </p:txBody>
      </p:sp>
      <p:sp>
        <p:nvSpPr>
          <p:cNvPr name="TextBox 5" id="5"/>
          <p:cNvSpPr txBox="true"/>
          <p:nvPr/>
        </p:nvSpPr>
        <p:spPr>
          <a:xfrm rot="0">
            <a:off x="1189800" y="2547882"/>
            <a:ext cx="13805678" cy="2841371"/>
          </a:xfrm>
          <a:prstGeom prst="rect">
            <a:avLst/>
          </a:prstGeom>
        </p:spPr>
        <p:txBody>
          <a:bodyPr anchor="t" rtlCol="false" tIns="0" lIns="0" bIns="0" rIns="0">
            <a:spAutoFit/>
          </a:bodyPr>
          <a:lstStyle/>
          <a:p>
            <a:pPr algn="just" marL="513841" indent="-256921" lvl="1">
              <a:lnSpc>
                <a:spcPts val="3807"/>
              </a:lnSpc>
              <a:buFont typeface="Arial"/>
              <a:buChar char="•"/>
            </a:pPr>
            <a:r>
              <a:rPr lang="en-US" b="true" sz="2379">
                <a:solidFill>
                  <a:srgbClr val="253439"/>
                </a:solidFill>
                <a:latin typeface="Muli Bold"/>
                <a:ea typeface="Muli Bold"/>
                <a:cs typeface="Muli Bold"/>
                <a:sym typeface="Muli Bold"/>
              </a:rPr>
              <a:t>Bền vững (Resilient)</a:t>
            </a:r>
            <a:r>
              <a:rPr lang="en-US" sz="2379">
                <a:solidFill>
                  <a:srgbClr val="253439"/>
                </a:solidFill>
                <a:latin typeface="Muli"/>
                <a:ea typeface="Muli"/>
                <a:cs typeface="Muli"/>
                <a:sym typeface="Muli"/>
              </a:rPr>
              <a:t>: Loại bỏ điểm lỗi đơn, hệ thống có khả năng tự phục hồi.</a:t>
            </a:r>
          </a:p>
          <a:p>
            <a:pPr algn="just" marL="513841" indent="-256921" lvl="1">
              <a:lnSpc>
                <a:spcPts val="3807"/>
              </a:lnSpc>
              <a:buFont typeface="Arial"/>
              <a:buChar char="•"/>
            </a:pPr>
            <a:r>
              <a:rPr lang="en-US" b="true" sz="2379">
                <a:solidFill>
                  <a:srgbClr val="253439"/>
                </a:solidFill>
                <a:latin typeface="Muli Bold"/>
                <a:ea typeface="Muli Bold"/>
                <a:cs typeface="Muli Bold"/>
                <a:sym typeface="Muli Bold"/>
              </a:rPr>
              <a:t>Riêng tư (Private)</a:t>
            </a:r>
            <a:r>
              <a:rPr lang="en-US" sz="2379">
                <a:solidFill>
                  <a:srgbClr val="253439"/>
                </a:solidFill>
                <a:latin typeface="Muli"/>
                <a:ea typeface="Muli"/>
                <a:cs typeface="Muli"/>
                <a:sym typeface="Muli"/>
              </a:rPr>
              <a:t>: Giao tiếp trực tiếp giữa các peer và người dùng toàn quyền kiểm soát danh tính, giảm thiểu nguy cơ bị giám sát.</a:t>
            </a:r>
          </a:p>
          <a:p>
            <a:pPr algn="just" marL="513841" indent="-256921" lvl="1">
              <a:lnSpc>
                <a:spcPts val="3807"/>
              </a:lnSpc>
              <a:buFont typeface="Arial"/>
              <a:buChar char="•"/>
            </a:pPr>
            <a:r>
              <a:rPr lang="en-US" b="true" sz="2379">
                <a:solidFill>
                  <a:srgbClr val="253439"/>
                </a:solidFill>
                <a:latin typeface="Muli Bold"/>
                <a:ea typeface="Muli Bold"/>
                <a:cs typeface="Muli Bold"/>
                <a:sym typeface="Muli Bold"/>
              </a:rPr>
              <a:t>Chống kiểm duyệt (Censorship-Resistant)</a:t>
            </a:r>
            <a:r>
              <a:rPr lang="en-US" sz="2379">
                <a:solidFill>
                  <a:srgbClr val="253439"/>
                </a:solidFill>
                <a:latin typeface="Muli"/>
                <a:ea typeface="Muli"/>
                <a:cs typeface="Muli"/>
                <a:sym typeface="Muli"/>
              </a:rPr>
              <a:t>: Bản chất phi tập trung khiến việc kiểm soát hay chặn nội dung từ trung ương trở nên bất khả thi.</a:t>
            </a:r>
          </a:p>
          <a:p>
            <a:pPr algn="just">
              <a:lnSpc>
                <a:spcPts val="3807"/>
              </a:lnSpc>
            </a:pPr>
          </a:p>
        </p:txBody>
      </p:sp>
      <p:sp>
        <p:nvSpPr>
          <p:cNvPr name="TextBox 6" id="6"/>
          <p:cNvSpPr txBox="true"/>
          <p:nvPr/>
        </p:nvSpPr>
        <p:spPr>
          <a:xfrm rot="0">
            <a:off x="1500404" y="1911827"/>
            <a:ext cx="10608877" cy="328422"/>
          </a:xfrm>
          <a:prstGeom prst="rect">
            <a:avLst/>
          </a:prstGeom>
        </p:spPr>
        <p:txBody>
          <a:bodyPr anchor="t" rtlCol="false" tIns="0" lIns="0" bIns="0" rIns="0">
            <a:spAutoFit/>
          </a:bodyPr>
          <a:lstStyle/>
          <a:p>
            <a:pPr algn="l">
              <a:lnSpc>
                <a:spcPts val="2544"/>
              </a:lnSpc>
            </a:pPr>
            <a:r>
              <a:rPr lang="en-US" b="true" sz="2400">
                <a:solidFill>
                  <a:srgbClr val="253439"/>
                </a:solidFill>
                <a:latin typeface="Muli Bold"/>
                <a:ea typeface="Muli Bold"/>
                <a:cs typeface="Muli Bold"/>
                <a:sym typeface="Muli Bold"/>
              </a:rPr>
              <a:t>KIẾN TRÚC CHO MỘT MÔI TRƯỜNG GIAO TIẾP BỀN VỮNG VÀ TỰ CHỦ</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70689" y="3167202"/>
            <a:ext cx="9346622" cy="3701543"/>
          </a:xfrm>
          <a:prstGeom prst="rect">
            <a:avLst/>
          </a:prstGeom>
        </p:spPr>
        <p:txBody>
          <a:bodyPr anchor="t" rtlCol="false" tIns="0" lIns="0" bIns="0" rIns="0">
            <a:spAutoFit/>
          </a:bodyPr>
          <a:lstStyle/>
          <a:p>
            <a:pPr algn="ctr">
              <a:lnSpc>
                <a:spcPts val="13962"/>
              </a:lnSpc>
            </a:pPr>
            <a:r>
              <a:rPr lang="en-US" b="true" sz="16048">
                <a:solidFill>
                  <a:srgbClr val="0E2F5F"/>
                </a:solidFill>
                <a:latin typeface="Muli Heavy"/>
                <a:ea typeface="Muli Heavy"/>
                <a:cs typeface="Muli Heavy"/>
                <a:sym typeface="Muli Heavy"/>
              </a:rPr>
              <a:t>THANK YOU!</a:t>
            </a:r>
          </a:p>
        </p:txBody>
      </p:sp>
      <p:sp>
        <p:nvSpPr>
          <p:cNvPr name="Freeform 3" id="3"/>
          <p:cNvSpPr/>
          <p:nvPr/>
        </p:nvSpPr>
        <p:spPr>
          <a:xfrm flipH="false" flipV="false" rot="0">
            <a:off x="7511163" y="7791225"/>
            <a:ext cx="305535" cy="302202"/>
          </a:xfrm>
          <a:custGeom>
            <a:avLst/>
            <a:gdLst/>
            <a:ahLst/>
            <a:cxnLst/>
            <a:rect r="r" b="b" t="t" l="l"/>
            <a:pathLst>
              <a:path h="302202" w="305535">
                <a:moveTo>
                  <a:pt x="0" y="0"/>
                </a:moveTo>
                <a:lnTo>
                  <a:pt x="305535" y="0"/>
                </a:lnTo>
                <a:lnTo>
                  <a:pt x="305535" y="302203"/>
                </a:lnTo>
                <a:lnTo>
                  <a:pt x="0" y="302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991226" y="7772175"/>
            <a:ext cx="3009626" cy="306925"/>
          </a:xfrm>
          <a:prstGeom prst="rect">
            <a:avLst/>
          </a:prstGeom>
        </p:spPr>
        <p:txBody>
          <a:bodyPr anchor="t" rtlCol="false" tIns="0" lIns="0" bIns="0" rIns="0">
            <a:spAutoFit/>
          </a:bodyPr>
          <a:lstStyle/>
          <a:p>
            <a:pPr algn="l">
              <a:lnSpc>
                <a:spcPts val="2413"/>
              </a:lnSpc>
            </a:pPr>
            <a:r>
              <a:rPr lang="en-US" sz="1900">
                <a:solidFill>
                  <a:srgbClr val="FFFFFF"/>
                </a:solidFill>
                <a:latin typeface="Aileron"/>
                <a:ea typeface="Aileron"/>
                <a:cs typeface="Aileron"/>
                <a:sym typeface="Aileron"/>
              </a:rPr>
              <a:t>www.reallygreatsite.com</a:t>
            </a:r>
          </a:p>
        </p:txBody>
      </p:sp>
      <p:grpSp>
        <p:nvGrpSpPr>
          <p:cNvPr name="Group 5" id="5"/>
          <p:cNvGrpSpPr/>
          <p:nvPr/>
        </p:nvGrpSpPr>
        <p:grpSpPr>
          <a:xfrm rot="0">
            <a:off x="3424608" y="-1072654"/>
            <a:ext cx="11438784" cy="2839490"/>
            <a:chOff x="0" y="0"/>
            <a:chExt cx="3012684" cy="747849"/>
          </a:xfrm>
        </p:grpSpPr>
        <p:sp>
          <p:nvSpPr>
            <p:cNvPr name="Freeform 6" id="6"/>
            <p:cNvSpPr/>
            <p:nvPr/>
          </p:nvSpPr>
          <p:spPr>
            <a:xfrm flipH="false" flipV="false" rot="0">
              <a:off x="0" y="0"/>
              <a:ext cx="3012684" cy="747849"/>
            </a:xfrm>
            <a:custGeom>
              <a:avLst/>
              <a:gdLst/>
              <a:ahLst/>
              <a:cxnLst/>
              <a:rect r="r" b="b" t="t" l="l"/>
              <a:pathLst>
                <a:path h="747849" w="3012684">
                  <a:moveTo>
                    <a:pt x="39932" y="0"/>
                  </a:moveTo>
                  <a:lnTo>
                    <a:pt x="2972752" y="0"/>
                  </a:lnTo>
                  <a:cubicBezTo>
                    <a:pt x="2994806" y="0"/>
                    <a:pt x="3012684" y="17878"/>
                    <a:pt x="3012684" y="39932"/>
                  </a:cubicBezTo>
                  <a:lnTo>
                    <a:pt x="3012684" y="707917"/>
                  </a:lnTo>
                  <a:cubicBezTo>
                    <a:pt x="3012684" y="729971"/>
                    <a:pt x="2994806" y="747849"/>
                    <a:pt x="2972752" y="747849"/>
                  </a:cubicBezTo>
                  <a:lnTo>
                    <a:pt x="39932" y="747849"/>
                  </a:lnTo>
                  <a:cubicBezTo>
                    <a:pt x="17878" y="747849"/>
                    <a:pt x="0" y="729971"/>
                    <a:pt x="0" y="707917"/>
                  </a:cubicBezTo>
                  <a:lnTo>
                    <a:pt x="0" y="39932"/>
                  </a:lnTo>
                  <a:cubicBezTo>
                    <a:pt x="0" y="17878"/>
                    <a:pt x="17878" y="0"/>
                    <a:pt x="39932" y="0"/>
                  </a:cubicBezTo>
                  <a:close/>
                </a:path>
              </a:pathLst>
            </a:custGeom>
            <a:solidFill>
              <a:srgbClr val="E1EDFC"/>
            </a:solidFill>
            <a:ln cap="rnd">
              <a:noFill/>
              <a:prstDash val="solid"/>
              <a:round/>
            </a:ln>
          </p:spPr>
        </p:sp>
        <p:sp>
          <p:nvSpPr>
            <p:cNvPr name="TextBox 7" id="7"/>
            <p:cNvSpPr txBox="true"/>
            <p:nvPr/>
          </p:nvSpPr>
          <p:spPr>
            <a:xfrm>
              <a:off x="0" y="-47625"/>
              <a:ext cx="3012684" cy="795474"/>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8" id="8"/>
          <p:cNvGrpSpPr/>
          <p:nvPr/>
        </p:nvGrpSpPr>
        <p:grpSpPr>
          <a:xfrm rot="0">
            <a:off x="8395527" y="1028700"/>
            <a:ext cx="1496945" cy="149694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11" id="11"/>
          <p:cNvSpPr/>
          <p:nvPr/>
        </p:nvSpPr>
        <p:spPr>
          <a:xfrm flipH="false" flipV="false" rot="0">
            <a:off x="8673581" y="1447879"/>
            <a:ext cx="940838" cy="658587"/>
          </a:xfrm>
          <a:custGeom>
            <a:avLst/>
            <a:gdLst/>
            <a:ahLst/>
            <a:cxnLst/>
            <a:rect r="r" b="b" t="t" l="l"/>
            <a:pathLst>
              <a:path h="658587" w="940838">
                <a:moveTo>
                  <a:pt x="0" y="0"/>
                </a:moveTo>
                <a:lnTo>
                  <a:pt x="940838" y="0"/>
                </a:lnTo>
                <a:lnTo>
                  <a:pt x="940838" y="658587"/>
                </a:lnTo>
                <a:lnTo>
                  <a:pt x="0" y="658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424608" y="4750679"/>
            <a:ext cx="1519327" cy="469610"/>
          </a:xfrm>
          <a:custGeom>
            <a:avLst/>
            <a:gdLst/>
            <a:ahLst/>
            <a:cxnLst/>
            <a:rect r="r" b="b" t="t" l="l"/>
            <a:pathLst>
              <a:path h="469610" w="1519327">
                <a:moveTo>
                  <a:pt x="0" y="0"/>
                </a:moveTo>
                <a:lnTo>
                  <a:pt x="1519327" y="0"/>
                </a:lnTo>
                <a:lnTo>
                  <a:pt x="1519327" y="469610"/>
                </a:lnTo>
                <a:lnTo>
                  <a:pt x="0" y="469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13344065" y="4750679"/>
            <a:ext cx="1519327" cy="469610"/>
          </a:xfrm>
          <a:custGeom>
            <a:avLst/>
            <a:gdLst/>
            <a:ahLst/>
            <a:cxnLst/>
            <a:rect r="r" b="b" t="t" l="l"/>
            <a:pathLst>
              <a:path h="469610" w="1519327">
                <a:moveTo>
                  <a:pt x="1519327" y="0"/>
                </a:moveTo>
                <a:lnTo>
                  <a:pt x="0" y="0"/>
                </a:lnTo>
                <a:lnTo>
                  <a:pt x="0" y="469610"/>
                </a:lnTo>
                <a:lnTo>
                  <a:pt x="1519327" y="469610"/>
                </a:lnTo>
                <a:lnTo>
                  <a:pt x="1519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0" y="8996715"/>
            <a:ext cx="18288000" cy="1290285"/>
            <a:chOff x="0" y="0"/>
            <a:chExt cx="4816593" cy="339828"/>
          </a:xfrm>
        </p:grpSpPr>
        <p:sp>
          <p:nvSpPr>
            <p:cNvPr name="Freeform 15" id="15"/>
            <p:cNvSpPr/>
            <p:nvPr/>
          </p:nvSpPr>
          <p:spPr>
            <a:xfrm flipH="false" flipV="false" rot="0">
              <a:off x="0" y="0"/>
              <a:ext cx="4816592" cy="339828"/>
            </a:xfrm>
            <a:custGeom>
              <a:avLst/>
              <a:gdLst/>
              <a:ahLst/>
              <a:cxnLst/>
              <a:rect r="r" b="b" t="t" l="l"/>
              <a:pathLst>
                <a:path h="339828" w="4816592">
                  <a:moveTo>
                    <a:pt x="0" y="0"/>
                  </a:moveTo>
                  <a:lnTo>
                    <a:pt x="4816592" y="0"/>
                  </a:lnTo>
                  <a:lnTo>
                    <a:pt x="4816592" y="339828"/>
                  </a:lnTo>
                  <a:lnTo>
                    <a:pt x="0" y="339828"/>
                  </a:lnTo>
                  <a:close/>
                </a:path>
              </a:pathLst>
            </a:custGeom>
            <a:solidFill>
              <a:srgbClr val="0E2F5F"/>
            </a:solidFill>
            <a:ln cap="sq">
              <a:noFill/>
              <a:prstDash val="solid"/>
              <a:miter/>
            </a:ln>
          </p:spPr>
        </p:sp>
        <p:sp>
          <p:nvSpPr>
            <p:cNvPr name="TextBox 16" id="16"/>
            <p:cNvSpPr txBox="true"/>
            <p:nvPr/>
          </p:nvSpPr>
          <p:spPr>
            <a:xfrm>
              <a:off x="0" y="-47625"/>
              <a:ext cx="4816593" cy="387453"/>
            </a:xfrm>
            <a:prstGeom prst="rect">
              <a:avLst/>
            </a:prstGeom>
          </p:spPr>
          <p:txBody>
            <a:bodyPr anchor="ctr" rtlCol="false" tIns="50800" lIns="50800" bIns="50800" rIns="50800"/>
            <a:lstStyle/>
            <a:p>
              <a:pPr algn="ctr" marL="0" indent="0" lvl="0">
                <a:lnSpc>
                  <a:spcPts val="280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952898" y="2559517"/>
          <a:ext cx="13544466" cy="6166095"/>
        </p:xfrm>
        <a:graphic>
          <a:graphicData uri="http://schemas.openxmlformats.org/drawingml/2006/table">
            <a:tbl>
              <a:tblPr/>
              <a:tblGrid>
                <a:gridCol w="4535678"/>
                <a:gridCol w="4473110"/>
                <a:gridCol w="4535678"/>
              </a:tblGrid>
              <a:tr h="1541524">
                <a:tc>
                  <a:txBody>
                    <a:bodyPr anchor="t" rtlCol="false"/>
                    <a:lstStyle/>
                    <a:p>
                      <a:pPr algn="ctr">
                        <a:lnSpc>
                          <a:spcPts val="2380"/>
                        </a:lnSpc>
                        <a:defRPr/>
                      </a:pPr>
                      <a:r>
                        <a:rPr lang="en-US" sz="1700" b="true">
                          <a:solidFill>
                            <a:srgbClr val="000000"/>
                          </a:solidFill>
                          <a:latin typeface="Muli Bold"/>
                          <a:ea typeface="Muli Bold"/>
                          <a:cs typeface="Muli Bold"/>
                          <a:sym typeface="Muli Bold"/>
                        </a:rPr>
                        <a:t>Thành viên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b="true">
                          <a:solidFill>
                            <a:srgbClr val="000000"/>
                          </a:solidFill>
                          <a:latin typeface="Muli Bold"/>
                          <a:ea typeface="Muli Bold"/>
                          <a:cs typeface="Muli Bold"/>
                          <a:sym typeface="Muli Bold"/>
                        </a:rPr>
                        <a:t>Nội dung thực hiện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b="true">
                          <a:solidFill>
                            <a:srgbClr val="000000"/>
                          </a:solidFill>
                          <a:latin typeface="Muli Bold"/>
                          <a:ea typeface="Muli Bold"/>
                          <a:cs typeface="Muli Bold"/>
                          <a:sym typeface="Muli Bold"/>
                        </a:rPr>
                        <a:t>Đóng góp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524">
                <a:tc>
                  <a:txBody>
                    <a:bodyPr anchor="t" rtlCol="false"/>
                    <a:lstStyle/>
                    <a:p>
                      <a:pPr algn="ctr">
                        <a:lnSpc>
                          <a:spcPts val="2380"/>
                        </a:lnSpc>
                        <a:defRPr/>
                      </a:pPr>
                      <a:r>
                        <a:rPr lang="en-US" sz="1700">
                          <a:solidFill>
                            <a:srgbClr val="000000"/>
                          </a:solidFill>
                          <a:latin typeface="Muli"/>
                          <a:ea typeface="Muli"/>
                          <a:cs typeface="Muli"/>
                          <a:sym typeface="Muli"/>
                        </a:rPr>
                        <a:t>Nghiêm Quốc Việt - B24CHHT100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uli"/>
                          <a:ea typeface="Muli"/>
                          <a:cs typeface="Muli"/>
                          <a:sym typeface="Muli"/>
                        </a:rPr>
                        <a:t>Module định danh và xác thực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524">
                <a:tc>
                  <a:txBody>
                    <a:bodyPr anchor="t" rtlCol="false"/>
                    <a:lstStyle/>
                    <a:p>
                      <a:pPr algn="ctr">
                        <a:lnSpc>
                          <a:spcPts val="2380"/>
                        </a:lnSpc>
                        <a:defRPr/>
                      </a:pPr>
                      <a:r>
                        <a:rPr lang="en-US" sz="1700">
                          <a:solidFill>
                            <a:srgbClr val="000000"/>
                          </a:solidFill>
                          <a:latin typeface="Muli"/>
                          <a:ea typeface="Muli"/>
                          <a:cs typeface="Muli"/>
                          <a:sym typeface="Muli"/>
                        </a:rPr>
                        <a:t>Đàm Văn Trung - B24CHHT095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a:ea typeface="Arimo"/>
                          <a:cs typeface="Arimo"/>
                          <a:sym typeface="Arimo"/>
                        </a:rPr>
                        <a:t>Module khám phá peer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524">
                <a:tc>
                  <a:txBody>
                    <a:bodyPr anchor="t" rtlCol="false"/>
                    <a:lstStyle/>
                    <a:p>
                      <a:pPr algn="ctr">
                        <a:lnSpc>
                          <a:spcPts val="2380"/>
                        </a:lnSpc>
                        <a:defRPr/>
                      </a:pPr>
                      <a:r>
                        <a:rPr lang="en-US" sz="1700">
                          <a:solidFill>
                            <a:srgbClr val="000000"/>
                          </a:solidFill>
                          <a:latin typeface="Muli"/>
                          <a:ea typeface="Muli"/>
                          <a:cs typeface="Muli"/>
                          <a:sym typeface="Muli"/>
                        </a:rPr>
                        <a:t>Mai Việt Hùng  - B24CHHT077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uli"/>
                          <a:ea typeface="Muli"/>
                          <a:cs typeface="Muli"/>
                          <a:sym typeface="Muli"/>
                        </a:rPr>
                        <a:t>Module gửi tin nhắn và đồng bộ tin nhắn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5978191" y="740728"/>
            <a:ext cx="6760246" cy="528320"/>
          </a:xfrm>
          <a:prstGeom prst="rect">
            <a:avLst/>
          </a:prstGeom>
        </p:spPr>
        <p:txBody>
          <a:bodyPr anchor="t" rtlCol="false" tIns="0" lIns="0" bIns="0" rIns="0">
            <a:spAutoFit/>
          </a:bodyPr>
          <a:lstStyle/>
          <a:p>
            <a:pPr algn="l">
              <a:lnSpc>
                <a:spcPts val="4480"/>
              </a:lnSpc>
              <a:spcBef>
                <a:spcPct val="0"/>
              </a:spcBef>
            </a:pPr>
            <a:r>
              <a:rPr lang="en-US" b="true" sz="3200">
                <a:solidFill>
                  <a:srgbClr val="1E487C"/>
                </a:solidFill>
                <a:latin typeface="Muli Bold"/>
                <a:ea typeface="Muli Bold"/>
                <a:cs typeface="Muli Bold"/>
                <a:sym typeface="Muli Bold"/>
              </a:rPr>
              <a:t>PHÂN CÔNG NỘI DUNG TÌM HIỂU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E487C"/>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867766" y="-1614217"/>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E487C"/>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400000">
            <a:off x="1838967" y="4389352"/>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5400000">
            <a:off x="1838967" y="5348703"/>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5400000">
            <a:off x="1838967" y="3421533"/>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2589692" y="7197083"/>
            <a:ext cx="4579735" cy="339725"/>
          </a:xfrm>
          <a:prstGeom prst="rect">
            <a:avLst/>
          </a:prstGeom>
        </p:spPr>
        <p:txBody>
          <a:bodyPr anchor="t" rtlCol="false" tIns="0" lIns="0" bIns="0" rIns="0">
            <a:spAutoFit/>
          </a:bodyPr>
          <a:lstStyle/>
          <a:p>
            <a:pPr algn="l">
              <a:lnSpc>
                <a:spcPts val="2799"/>
              </a:lnSpc>
              <a:spcBef>
                <a:spcPct val="0"/>
              </a:spcBef>
            </a:pPr>
          </a:p>
        </p:txBody>
      </p:sp>
      <p:sp>
        <p:nvSpPr>
          <p:cNvPr name="Freeform 12" id="12"/>
          <p:cNvSpPr/>
          <p:nvPr/>
        </p:nvSpPr>
        <p:spPr>
          <a:xfrm flipH="false" flipV="false" rot="0">
            <a:off x="8894712" y="1877697"/>
            <a:ext cx="11301259" cy="6286325"/>
          </a:xfrm>
          <a:custGeom>
            <a:avLst/>
            <a:gdLst/>
            <a:ahLst/>
            <a:cxnLst/>
            <a:rect r="r" b="b" t="t" l="l"/>
            <a:pathLst>
              <a:path h="6286325" w="11301259">
                <a:moveTo>
                  <a:pt x="0" y="0"/>
                </a:moveTo>
                <a:lnTo>
                  <a:pt x="11301259" y="0"/>
                </a:lnTo>
                <a:lnTo>
                  <a:pt x="11301259" y="6286326"/>
                </a:lnTo>
                <a:lnTo>
                  <a:pt x="0" y="6286326"/>
                </a:lnTo>
                <a:lnTo>
                  <a:pt x="0" y="0"/>
                </a:lnTo>
                <a:close/>
              </a:path>
            </a:pathLst>
          </a:custGeom>
          <a:blipFill>
            <a:blip r:embed="rId5"/>
            <a:stretch>
              <a:fillRect l="0" t="0" r="0" b="0"/>
            </a:stretch>
          </a:blipFill>
        </p:spPr>
      </p:sp>
      <p:sp>
        <p:nvSpPr>
          <p:cNvPr name="TextBox 13" id="13"/>
          <p:cNvSpPr txBox="true"/>
          <p:nvPr/>
        </p:nvSpPr>
        <p:spPr>
          <a:xfrm rot="0">
            <a:off x="1867766" y="2073689"/>
            <a:ext cx="6760246" cy="528320"/>
          </a:xfrm>
          <a:prstGeom prst="rect">
            <a:avLst/>
          </a:prstGeom>
        </p:spPr>
        <p:txBody>
          <a:bodyPr anchor="t" rtlCol="false" tIns="0" lIns="0" bIns="0" rIns="0">
            <a:spAutoFit/>
          </a:bodyPr>
          <a:lstStyle/>
          <a:p>
            <a:pPr algn="l">
              <a:lnSpc>
                <a:spcPts val="4480"/>
              </a:lnSpc>
              <a:spcBef>
                <a:spcPct val="0"/>
              </a:spcBef>
            </a:pPr>
            <a:r>
              <a:rPr lang="en-US" b="true" sz="3200">
                <a:solidFill>
                  <a:srgbClr val="1E487C"/>
                </a:solidFill>
                <a:latin typeface="Muli Bold"/>
                <a:ea typeface="Muli Bold"/>
                <a:cs typeface="Muli Bold"/>
                <a:sym typeface="Muli Bold"/>
              </a:rPr>
              <a:t>NỘI DUNG TRÌNH BÀY</a:t>
            </a:r>
          </a:p>
        </p:txBody>
      </p:sp>
      <p:sp>
        <p:nvSpPr>
          <p:cNvPr name="TextBox 14" id="14"/>
          <p:cNvSpPr txBox="true"/>
          <p:nvPr/>
        </p:nvSpPr>
        <p:spPr>
          <a:xfrm rot="0">
            <a:off x="2734401" y="3484056"/>
            <a:ext cx="5005706" cy="339725"/>
          </a:xfrm>
          <a:prstGeom prst="rect">
            <a:avLst/>
          </a:prstGeom>
        </p:spPr>
        <p:txBody>
          <a:bodyPr anchor="t" rtlCol="false" tIns="0" lIns="0" bIns="0" rIns="0">
            <a:spAutoFit/>
          </a:bodyPr>
          <a:lstStyle/>
          <a:p>
            <a:pPr algn="l">
              <a:lnSpc>
                <a:spcPts val="2799"/>
              </a:lnSpc>
              <a:spcBef>
                <a:spcPct val="0"/>
              </a:spcBef>
            </a:pPr>
            <a:r>
              <a:rPr lang="en-US" sz="1999" spc="-39">
                <a:solidFill>
                  <a:srgbClr val="1E487C"/>
                </a:solidFill>
                <a:latin typeface="Muli"/>
                <a:ea typeface="Muli"/>
                <a:cs typeface="Muli"/>
                <a:sym typeface="Muli"/>
              </a:rPr>
              <a:t>Giới thiệu về Mô hình Giao tiếp Phi tập trung</a:t>
            </a:r>
          </a:p>
        </p:txBody>
      </p:sp>
      <p:sp>
        <p:nvSpPr>
          <p:cNvPr name="TextBox 15" id="15"/>
          <p:cNvSpPr txBox="true"/>
          <p:nvPr/>
        </p:nvSpPr>
        <p:spPr>
          <a:xfrm rot="0">
            <a:off x="2734401" y="4451875"/>
            <a:ext cx="4579735" cy="339725"/>
          </a:xfrm>
          <a:prstGeom prst="rect">
            <a:avLst/>
          </a:prstGeom>
        </p:spPr>
        <p:txBody>
          <a:bodyPr anchor="t" rtlCol="false" tIns="0" lIns="0" bIns="0" rIns="0">
            <a:spAutoFit/>
          </a:bodyPr>
          <a:lstStyle/>
          <a:p>
            <a:pPr algn="l">
              <a:lnSpc>
                <a:spcPts val="2799"/>
              </a:lnSpc>
              <a:spcBef>
                <a:spcPct val="0"/>
              </a:spcBef>
            </a:pPr>
            <a:r>
              <a:rPr lang="en-US" sz="1999" spc="-39">
                <a:solidFill>
                  <a:srgbClr val="1E487C"/>
                </a:solidFill>
                <a:latin typeface="Muli"/>
                <a:ea typeface="Muli"/>
                <a:cs typeface="Muli"/>
                <a:sym typeface="Muli"/>
              </a:rPr>
              <a:t>Kiến trúc Hệ thống chat P2P </a:t>
            </a:r>
          </a:p>
        </p:txBody>
      </p:sp>
      <p:sp>
        <p:nvSpPr>
          <p:cNvPr name="TextBox 16" id="16"/>
          <p:cNvSpPr txBox="true"/>
          <p:nvPr/>
        </p:nvSpPr>
        <p:spPr>
          <a:xfrm rot="0">
            <a:off x="2734401" y="5443460"/>
            <a:ext cx="4579735" cy="339725"/>
          </a:xfrm>
          <a:prstGeom prst="rect">
            <a:avLst/>
          </a:prstGeom>
        </p:spPr>
        <p:txBody>
          <a:bodyPr anchor="t" rtlCol="false" tIns="0" lIns="0" bIns="0" rIns="0">
            <a:spAutoFit/>
          </a:bodyPr>
          <a:lstStyle/>
          <a:p>
            <a:pPr algn="l">
              <a:lnSpc>
                <a:spcPts val="2799"/>
              </a:lnSpc>
              <a:spcBef>
                <a:spcPct val="0"/>
              </a:spcBef>
            </a:pPr>
            <a:r>
              <a:rPr lang="en-US" sz="1999" spc="-39">
                <a:solidFill>
                  <a:srgbClr val="1E487C"/>
                </a:solidFill>
                <a:latin typeface="Muli"/>
                <a:ea typeface="Muli"/>
                <a:cs typeface="Muli"/>
                <a:sym typeface="Muli"/>
              </a:rPr>
              <a:t>Kết luận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3554022">
            <a:off x="1545180" y="-2132106"/>
            <a:ext cx="24933943" cy="14869697"/>
          </a:xfrm>
          <a:custGeom>
            <a:avLst/>
            <a:gdLst/>
            <a:ahLst/>
            <a:cxnLst/>
            <a:rect r="r" b="b" t="t" l="l"/>
            <a:pathLst>
              <a:path h="14869697" w="24933943">
                <a:moveTo>
                  <a:pt x="0" y="0"/>
                </a:moveTo>
                <a:lnTo>
                  <a:pt x="24933943" y="0"/>
                </a:lnTo>
                <a:lnTo>
                  <a:pt x="24933943" y="14869697"/>
                </a:lnTo>
                <a:lnTo>
                  <a:pt x="0" y="148696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825381" y="1493217"/>
            <a:ext cx="15433919" cy="7619050"/>
            <a:chOff x="0" y="0"/>
            <a:chExt cx="4064900" cy="2006663"/>
          </a:xfrm>
        </p:grpSpPr>
        <p:sp>
          <p:nvSpPr>
            <p:cNvPr name="Freeform 4" id="4"/>
            <p:cNvSpPr/>
            <p:nvPr/>
          </p:nvSpPr>
          <p:spPr>
            <a:xfrm flipH="false" flipV="false" rot="0">
              <a:off x="0" y="0"/>
              <a:ext cx="4064900" cy="2006663"/>
            </a:xfrm>
            <a:custGeom>
              <a:avLst/>
              <a:gdLst/>
              <a:ahLst/>
              <a:cxnLst/>
              <a:rect r="r" b="b" t="t" l="l"/>
              <a:pathLst>
                <a:path h="2006663" w="4064900">
                  <a:moveTo>
                    <a:pt x="0" y="0"/>
                  </a:moveTo>
                  <a:lnTo>
                    <a:pt x="4064900" y="0"/>
                  </a:lnTo>
                  <a:lnTo>
                    <a:pt x="4064900" y="2006663"/>
                  </a:lnTo>
                  <a:lnTo>
                    <a:pt x="0" y="2006663"/>
                  </a:lnTo>
                  <a:close/>
                </a:path>
              </a:pathLst>
            </a:custGeom>
            <a:gradFill rotWithShape="true">
              <a:gsLst>
                <a:gs pos="0">
                  <a:srgbClr val="FFFFFF">
                    <a:alpha val="100000"/>
                  </a:srgbClr>
                </a:gs>
                <a:gs pos="100000">
                  <a:srgbClr val="FFFFFF">
                    <a:alpha val="0"/>
                  </a:srgbClr>
                </a:gs>
              </a:gsLst>
              <a:lin ang="5400000"/>
            </a:gradFill>
            <a:ln w="38100" cap="sq">
              <a:solidFill>
                <a:srgbClr val="048CD6"/>
              </a:solidFill>
              <a:prstDash val="solid"/>
              <a:miter/>
            </a:ln>
          </p:spPr>
        </p:sp>
        <p:sp>
          <p:nvSpPr>
            <p:cNvPr name="TextBox 5" id="5"/>
            <p:cNvSpPr txBox="true"/>
            <p:nvPr/>
          </p:nvSpPr>
          <p:spPr>
            <a:xfrm>
              <a:off x="0" y="9525"/>
              <a:ext cx="4064900" cy="1997138"/>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flipH="true" flipV="true">
            <a:off x="9210675" y="2193801"/>
            <a:ext cx="0" cy="5578178"/>
          </a:xfrm>
          <a:prstGeom prst="line">
            <a:avLst/>
          </a:prstGeom>
          <a:ln cap="flat" w="133350">
            <a:solidFill>
              <a:srgbClr val="00569E"/>
            </a:solidFill>
            <a:prstDash val="solid"/>
            <a:headEnd type="none" len="sm" w="sm"/>
            <a:tailEnd type="none" len="sm" w="sm"/>
          </a:ln>
        </p:spPr>
      </p:sp>
      <p:sp>
        <p:nvSpPr>
          <p:cNvPr name="TextBox 7" id="7"/>
          <p:cNvSpPr txBox="true"/>
          <p:nvPr/>
        </p:nvSpPr>
        <p:spPr>
          <a:xfrm rot="0">
            <a:off x="10068509" y="3237440"/>
            <a:ext cx="6603162" cy="519430"/>
          </a:xfrm>
          <a:prstGeom prst="rect">
            <a:avLst/>
          </a:prstGeom>
        </p:spPr>
        <p:txBody>
          <a:bodyPr anchor="t" rtlCol="false" tIns="0" lIns="0" bIns="0" rIns="0">
            <a:spAutoFit/>
          </a:bodyPr>
          <a:lstStyle/>
          <a:p>
            <a:pPr algn="just">
              <a:lnSpc>
                <a:spcPts val="2089"/>
              </a:lnSpc>
            </a:pPr>
            <a:r>
              <a:rPr lang="en-US" b="true" sz="1899" spc="60">
                <a:solidFill>
                  <a:srgbClr val="253439"/>
                </a:solidFill>
                <a:latin typeface="Muli Bold"/>
                <a:ea typeface="Muli Bold"/>
                <a:cs typeface="Muli Bold"/>
                <a:sym typeface="Muli Bold"/>
              </a:rPr>
              <a:t>1.1.  Bối cảnh Chuyển dịch: Từ Client-Server đến Mạng ngang hàng (P2P)</a:t>
            </a:r>
          </a:p>
        </p:txBody>
      </p:sp>
      <p:sp>
        <p:nvSpPr>
          <p:cNvPr name="TextBox 8" id="8"/>
          <p:cNvSpPr txBox="true"/>
          <p:nvPr/>
        </p:nvSpPr>
        <p:spPr>
          <a:xfrm rot="0">
            <a:off x="2227857" y="4535862"/>
            <a:ext cx="6916143" cy="878840"/>
          </a:xfrm>
          <a:prstGeom prst="rect">
            <a:avLst/>
          </a:prstGeom>
        </p:spPr>
        <p:txBody>
          <a:bodyPr anchor="t" rtlCol="false" tIns="0" lIns="0" bIns="0" rIns="0">
            <a:spAutoFit/>
          </a:bodyPr>
          <a:lstStyle/>
          <a:p>
            <a:pPr algn="l">
              <a:lnSpc>
                <a:spcPts val="3520"/>
              </a:lnSpc>
            </a:pPr>
            <a:r>
              <a:rPr lang="en-US" b="true" sz="3200" spc="102">
                <a:solidFill>
                  <a:srgbClr val="253439"/>
                </a:solidFill>
                <a:latin typeface="Muli Bold"/>
                <a:ea typeface="Muli Bold"/>
                <a:cs typeface="Muli Bold"/>
                <a:sym typeface="Muli Bold"/>
              </a:rPr>
              <a:t>1. GIỚI THIỆU VỀ MÔ HÌNH GIAO TIẾP PHI TẬP TRUNG </a:t>
            </a:r>
          </a:p>
        </p:txBody>
      </p:sp>
      <p:sp>
        <p:nvSpPr>
          <p:cNvPr name="TextBox 9" id="9"/>
          <p:cNvSpPr txBox="true"/>
          <p:nvPr/>
        </p:nvSpPr>
        <p:spPr>
          <a:xfrm rot="0">
            <a:off x="10068509" y="5164512"/>
            <a:ext cx="6603162" cy="519430"/>
          </a:xfrm>
          <a:prstGeom prst="rect">
            <a:avLst/>
          </a:prstGeom>
        </p:spPr>
        <p:txBody>
          <a:bodyPr anchor="t" rtlCol="false" tIns="0" lIns="0" bIns="0" rIns="0">
            <a:spAutoFit/>
          </a:bodyPr>
          <a:lstStyle/>
          <a:p>
            <a:pPr algn="just">
              <a:lnSpc>
                <a:spcPts val="2089"/>
              </a:lnSpc>
            </a:pPr>
            <a:r>
              <a:rPr lang="en-US" b="true" sz="1899" spc="60">
                <a:solidFill>
                  <a:srgbClr val="253439"/>
                </a:solidFill>
                <a:latin typeface="Muli Bold"/>
                <a:ea typeface="Muli Bold"/>
                <a:cs typeface="Muli Bold"/>
                <a:sym typeface="Muli Bold"/>
              </a:rPr>
              <a:t>1.2.  Định nghĩa và Nguyên tắc Cốt lõi của Ứng dụng Phi tập trung (dApp)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487C"/>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520"/>
                </a:lnSpc>
                <a:spcBef>
                  <a:spcPct val="0"/>
                </a:spcBef>
              </a:pPr>
            </a:p>
          </p:txBody>
        </p:sp>
      </p:grpSp>
      <p:grpSp>
        <p:nvGrpSpPr>
          <p:cNvPr name="Group 8" id="8"/>
          <p:cNvGrpSpPr/>
          <p:nvPr/>
        </p:nvGrpSpPr>
        <p:grpSpPr>
          <a:xfrm rot="0">
            <a:off x="8060668" y="2778756"/>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grpSp>
        <p:nvGrpSpPr>
          <p:cNvPr name="Group 11" id="11"/>
          <p:cNvGrpSpPr/>
          <p:nvPr/>
        </p:nvGrpSpPr>
        <p:grpSpPr>
          <a:xfrm rot="0">
            <a:off x="8247472" y="6246133"/>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sp>
        <p:nvSpPr>
          <p:cNvPr name="Freeform 14" id="14"/>
          <p:cNvSpPr/>
          <p:nvPr/>
        </p:nvSpPr>
        <p:spPr>
          <a:xfrm flipH="false" flipV="false" rot="0">
            <a:off x="9874904" y="1915120"/>
            <a:ext cx="7384396" cy="7056200"/>
          </a:xfrm>
          <a:custGeom>
            <a:avLst/>
            <a:gdLst/>
            <a:ahLst/>
            <a:cxnLst/>
            <a:rect r="r" b="b" t="t" l="l"/>
            <a:pathLst>
              <a:path h="7056200" w="7384396">
                <a:moveTo>
                  <a:pt x="0" y="0"/>
                </a:moveTo>
                <a:lnTo>
                  <a:pt x="7384396" y="0"/>
                </a:lnTo>
                <a:lnTo>
                  <a:pt x="7384396" y="7056200"/>
                </a:lnTo>
                <a:lnTo>
                  <a:pt x="0" y="7056200"/>
                </a:lnTo>
                <a:lnTo>
                  <a:pt x="0" y="0"/>
                </a:lnTo>
                <a:close/>
              </a:path>
            </a:pathLst>
          </a:custGeom>
          <a:blipFill>
            <a:blip r:embed="rId3"/>
            <a:stretch>
              <a:fillRect l="0" t="0" r="0" b="0"/>
            </a:stretch>
          </a:blipFill>
        </p:spPr>
      </p:sp>
      <p:sp>
        <p:nvSpPr>
          <p:cNvPr name="TextBox 15" id="15"/>
          <p:cNvSpPr txBox="true"/>
          <p:nvPr/>
        </p:nvSpPr>
        <p:spPr>
          <a:xfrm rot="0">
            <a:off x="305973" y="4352925"/>
            <a:ext cx="7264647" cy="528320"/>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FDFDFD"/>
                </a:solidFill>
                <a:latin typeface="Muli Bold"/>
                <a:ea typeface="Muli Bold"/>
                <a:cs typeface="Muli Bold"/>
                <a:sym typeface="Muli Bold"/>
              </a:rPr>
              <a:t>2. KIẾN TRÚC HỆ THỐNG CHAT P2P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174131"/>
            <a:ext cx="10116824" cy="948412"/>
          </a:xfrm>
          <a:prstGeom prst="rect">
            <a:avLst/>
          </a:prstGeom>
        </p:spPr>
        <p:txBody>
          <a:bodyPr anchor="t" rtlCol="false" tIns="0" lIns="0" bIns="0" rIns="0">
            <a:spAutoFit/>
          </a:bodyPr>
          <a:lstStyle/>
          <a:p>
            <a:pPr algn="l">
              <a:lnSpc>
                <a:spcPts val="3796"/>
              </a:lnSpc>
            </a:pPr>
            <a:r>
              <a:rPr lang="en-US" sz="3036" b="true">
                <a:solidFill>
                  <a:srgbClr val="1D1A1B"/>
                </a:solidFill>
                <a:latin typeface="Muli Bold"/>
                <a:ea typeface="Muli Bold"/>
                <a:cs typeface="Muli Bold"/>
                <a:sym typeface="Muli Bold"/>
              </a:rPr>
              <a:t>2.1 CÁC MODULE CHÍNH TRONG KIẾN TRÚC HỆ THỐNG</a:t>
            </a:r>
          </a:p>
        </p:txBody>
      </p:sp>
      <p:sp>
        <p:nvSpPr>
          <p:cNvPr name="Freeform 21" id="21"/>
          <p:cNvSpPr/>
          <p:nvPr/>
        </p:nvSpPr>
        <p:spPr>
          <a:xfrm flipH="false" flipV="false" rot="0">
            <a:off x="1738071" y="3780665"/>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22" id="22"/>
          <p:cNvGrpSpPr/>
          <p:nvPr/>
        </p:nvGrpSpPr>
        <p:grpSpPr>
          <a:xfrm rot="0">
            <a:off x="1738071" y="2945170"/>
            <a:ext cx="1670990" cy="167099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24" id="24"/>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25" id="25"/>
          <p:cNvSpPr/>
          <p:nvPr/>
        </p:nvSpPr>
        <p:spPr>
          <a:xfrm flipH="false" flipV="false" rot="0">
            <a:off x="2079161" y="3354240"/>
            <a:ext cx="988811" cy="852849"/>
          </a:xfrm>
          <a:custGeom>
            <a:avLst/>
            <a:gdLst/>
            <a:ahLst/>
            <a:cxnLst/>
            <a:rect r="r" b="b" t="t" l="l"/>
            <a:pathLst>
              <a:path h="852849" w="988811">
                <a:moveTo>
                  <a:pt x="0" y="0"/>
                </a:moveTo>
                <a:lnTo>
                  <a:pt x="988811" y="0"/>
                </a:lnTo>
                <a:lnTo>
                  <a:pt x="988811" y="852849"/>
                </a:lnTo>
                <a:lnTo>
                  <a:pt x="0" y="85284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6" id="26"/>
          <p:cNvSpPr/>
          <p:nvPr/>
        </p:nvSpPr>
        <p:spPr>
          <a:xfrm flipH="false" flipV="false" rot="0">
            <a:off x="6074588" y="3780665"/>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27" id="27"/>
          <p:cNvGrpSpPr/>
          <p:nvPr/>
        </p:nvGrpSpPr>
        <p:grpSpPr>
          <a:xfrm rot="0">
            <a:off x="6074588" y="2945170"/>
            <a:ext cx="1670990" cy="167099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29" id="29"/>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30" id="30"/>
          <p:cNvSpPr/>
          <p:nvPr/>
        </p:nvSpPr>
        <p:spPr>
          <a:xfrm flipH="false" flipV="false" rot="0">
            <a:off x="10913344" y="3934121"/>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31" id="31"/>
          <p:cNvGrpSpPr/>
          <p:nvPr/>
        </p:nvGrpSpPr>
        <p:grpSpPr>
          <a:xfrm rot="0">
            <a:off x="10913344" y="3098626"/>
            <a:ext cx="1670990" cy="1670990"/>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33" id="33"/>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34" id="34"/>
          <p:cNvSpPr/>
          <p:nvPr/>
        </p:nvSpPr>
        <p:spPr>
          <a:xfrm flipH="false" flipV="false" rot="0">
            <a:off x="14964382" y="3934121"/>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35" id="35"/>
          <p:cNvGrpSpPr/>
          <p:nvPr/>
        </p:nvGrpSpPr>
        <p:grpSpPr>
          <a:xfrm rot="0">
            <a:off x="14964382" y="3098626"/>
            <a:ext cx="1670990" cy="167099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37" id="37"/>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38" id="38"/>
          <p:cNvSpPr/>
          <p:nvPr/>
        </p:nvSpPr>
        <p:spPr>
          <a:xfrm flipH="false" flipV="false" rot="0">
            <a:off x="6433833" y="3369899"/>
            <a:ext cx="952500" cy="821531"/>
          </a:xfrm>
          <a:custGeom>
            <a:avLst/>
            <a:gdLst/>
            <a:ahLst/>
            <a:cxnLst/>
            <a:rect r="r" b="b" t="t" l="l"/>
            <a:pathLst>
              <a:path h="821531" w="952500">
                <a:moveTo>
                  <a:pt x="0" y="0"/>
                </a:moveTo>
                <a:lnTo>
                  <a:pt x="952500" y="0"/>
                </a:lnTo>
                <a:lnTo>
                  <a:pt x="952500" y="821531"/>
                </a:lnTo>
                <a:lnTo>
                  <a:pt x="0" y="82153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39" id="39"/>
          <p:cNvSpPr/>
          <p:nvPr/>
        </p:nvSpPr>
        <p:spPr>
          <a:xfrm flipH="false" flipV="false" rot="0">
            <a:off x="11288041" y="3478977"/>
            <a:ext cx="921596" cy="910288"/>
          </a:xfrm>
          <a:custGeom>
            <a:avLst/>
            <a:gdLst/>
            <a:ahLst/>
            <a:cxnLst/>
            <a:rect r="r" b="b" t="t" l="l"/>
            <a:pathLst>
              <a:path h="910288" w="921596">
                <a:moveTo>
                  <a:pt x="0" y="0"/>
                </a:moveTo>
                <a:lnTo>
                  <a:pt x="921596" y="0"/>
                </a:lnTo>
                <a:lnTo>
                  <a:pt x="921596" y="910288"/>
                </a:lnTo>
                <a:lnTo>
                  <a:pt x="0" y="910288"/>
                </a:lnTo>
                <a:lnTo>
                  <a:pt x="0" y="0"/>
                </a:lnTo>
                <a:close/>
              </a:path>
            </a:pathLst>
          </a:custGeom>
          <a:blipFill>
            <a:blip r:embed="rId21">
              <a:extLst>
                <a:ext uri="{96DAC541-7B7A-43D3-8B79-37D633B846F1}">
                  <asvg:svgBlip xmlns:asvg="http://schemas.microsoft.com/office/drawing/2016/SVG/main" r:embed="rId22"/>
                </a:ext>
              </a:extLst>
            </a:blip>
            <a:stretch>
              <a:fillRect l="-1712" t="-1797" r="-1641" b="-2839"/>
            </a:stretch>
          </a:blipFill>
        </p:spPr>
      </p:sp>
      <p:sp>
        <p:nvSpPr>
          <p:cNvPr name="Freeform 40" id="40"/>
          <p:cNvSpPr/>
          <p:nvPr/>
        </p:nvSpPr>
        <p:spPr>
          <a:xfrm flipH="false" flipV="false" rot="0">
            <a:off x="15323627" y="3488827"/>
            <a:ext cx="952500" cy="890588"/>
          </a:xfrm>
          <a:custGeom>
            <a:avLst/>
            <a:gdLst/>
            <a:ahLst/>
            <a:cxnLst/>
            <a:rect r="r" b="b" t="t" l="l"/>
            <a:pathLst>
              <a:path h="890588" w="952500">
                <a:moveTo>
                  <a:pt x="0" y="0"/>
                </a:moveTo>
                <a:lnTo>
                  <a:pt x="952500" y="0"/>
                </a:lnTo>
                <a:lnTo>
                  <a:pt x="952500" y="890588"/>
                </a:lnTo>
                <a:lnTo>
                  <a:pt x="0" y="890588"/>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41" id="41"/>
          <p:cNvSpPr/>
          <p:nvPr/>
        </p:nvSpPr>
        <p:spPr>
          <a:xfrm flipH="false" flipV="false" rot="357571">
            <a:off x="4014380" y="3762845"/>
            <a:ext cx="1388263" cy="888489"/>
          </a:xfrm>
          <a:custGeom>
            <a:avLst/>
            <a:gdLst/>
            <a:ahLst/>
            <a:cxnLst/>
            <a:rect r="r" b="b" t="t" l="l"/>
            <a:pathLst>
              <a:path h="888489" w="1388263">
                <a:moveTo>
                  <a:pt x="0" y="0"/>
                </a:moveTo>
                <a:lnTo>
                  <a:pt x="1388263" y="0"/>
                </a:lnTo>
                <a:lnTo>
                  <a:pt x="1388263" y="888489"/>
                </a:lnTo>
                <a:lnTo>
                  <a:pt x="0" y="88848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42" id="42"/>
          <p:cNvSpPr/>
          <p:nvPr/>
        </p:nvSpPr>
        <p:spPr>
          <a:xfrm flipH="false" flipV="false" rot="225657">
            <a:off x="8463607" y="3683097"/>
            <a:ext cx="1388263" cy="888489"/>
          </a:xfrm>
          <a:custGeom>
            <a:avLst/>
            <a:gdLst/>
            <a:ahLst/>
            <a:cxnLst/>
            <a:rect r="r" b="b" t="t" l="l"/>
            <a:pathLst>
              <a:path h="888489" w="1388263">
                <a:moveTo>
                  <a:pt x="0" y="0"/>
                </a:moveTo>
                <a:lnTo>
                  <a:pt x="1388263" y="0"/>
                </a:lnTo>
                <a:lnTo>
                  <a:pt x="1388263" y="888489"/>
                </a:lnTo>
                <a:lnTo>
                  <a:pt x="0" y="88848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43" id="43"/>
          <p:cNvSpPr/>
          <p:nvPr/>
        </p:nvSpPr>
        <p:spPr>
          <a:xfrm flipH="false" flipV="false" rot="263919">
            <a:off x="13084674" y="3675743"/>
            <a:ext cx="1388263" cy="888489"/>
          </a:xfrm>
          <a:custGeom>
            <a:avLst/>
            <a:gdLst/>
            <a:ahLst/>
            <a:cxnLst/>
            <a:rect r="r" b="b" t="t" l="l"/>
            <a:pathLst>
              <a:path h="888489" w="1388263">
                <a:moveTo>
                  <a:pt x="0" y="0"/>
                </a:moveTo>
                <a:lnTo>
                  <a:pt x="1388263" y="0"/>
                </a:lnTo>
                <a:lnTo>
                  <a:pt x="1388263" y="888488"/>
                </a:lnTo>
                <a:lnTo>
                  <a:pt x="0" y="8884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TextBox 44" id="44"/>
          <p:cNvSpPr txBox="true"/>
          <p:nvPr/>
        </p:nvSpPr>
        <p:spPr>
          <a:xfrm rot="0">
            <a:off x="1383386" y="5726153"/>
            <a:ext cx="2380361"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Định danh &amp; Xác thực</a:t>
            </a:r>
          </a:p>
        </p:txBody>
      </p:sp>
      <p:sp>
        <p:nvSpPr>
          <p:cNvPr name="TextBox 45" id="45"/>
          <p:cNvSpPr txBox="true"/>
          <p:nvPr/>
        </p:nvSpPr>
        <p:spPr>
          <a:xfrm rot="0">
            <a:off x="5426614" y="5726153"/>
            <a:ext cx="3315623" cy="42227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Khám phá Peer</a:t>
            </a:r>
          </a:p>
        </p:txBody>
      </p:sp>
      <p:sp>
        <p:nvSpPr>
          <p:cNvPr name="TextBox 46" id="46"/>
          <p:cNvSpPr txBox="true"/>
          <p:nvPr/>
        </p:nvSpPr>
        <p:spPr>
          <a:xfrm rot="0">
            <a:off x="10428862" y="5829323"/>
            <a:ext cx="2773303"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Giao tiếp &amp; Lan truyền Tin nhắn</a:t>
            </a:r>
          </a:p>
        </p:txBody>
      </p:sp>
      <p:sp>
        <p:nvSpPr>
          <p:cNvPr name="TextBox 47" id="47"/>
          <p:cNvSpPr txBox="true"/>
          <p:nvPr/>
        </p:nvSpPr>
        <p:spPr>
          <a:xfrm rot="0">
            <a:off x="14614032" y="5829323"/>
            <a:ext cx="2371691"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Đồng bộ hóa Trạng thái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Freeform 4" id="4"/>
          <p:cNvSpPr/>
          <p:nvPr/>
        </p:nvSpPr>
        <p:spPr>
          <a:xfrm flipH="false" flipV="false" rot="0">
            <a:off x="11825699" y="1442397"/>
            <a:ext cx="5888133" cy="5736862"/>
          </a:xfrm>
          <a:custGeom>
            <a:avLst/>
            <a:gdLst/>
            <a:ahLst/>
            <a:cxnLst/>
            <a:rect r="r" b="b" t="t" l="l"/>
            <a:pathLst>
              <a:path h="5736862" w="5888133">
                <a:moveTo>
                  <a:pt x="0" y="0"/>
                </a:moveTo>
                <a:lnTo>
                  <a:pt x="5888133" y="0"/>
                </a:lnTo>
                <a:lnTo>
                  <a:pt x="5888133" y="5736862"/>
                </a:lnTo>
                <a:lnTo>
                  <a:pt x="0" y="5736862"/>
                </a:lnTo>
                <a:lnTo>
                  <a:pt x="0" y="0"/>
                </a:lnTo>
                <a:close/>
              </a:path>
            </a:pathLst>
          </a:custGeom>
          <a:blipFill>
            <a:blip r:embed="rId5"/>
            <a:stretch>
              <a:fillRect l="0" t="0" r="0" b="-10808"/>
            </a:stretch>
          </a:blipFill>
        </p:spPr>
      </p:sp>
      <p:sp>
        <p:nvSpPr>
          <p:cNvPr name="TextBox 5" id="5"/>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2.1.1. ĐỊNH DANH &amp; XÁC THỰC NGƯỜI DÙNG</a:t>
            </a:r>
          </a:p>
        </p:txBody>
      </p:sp>
      <p:sp>
        <p:nvSpPr>
          <p:cNvPr name="TextBox 6" id="6"/>
          <p:cNvSpPr txBox="true"/>
          <p:nvPr/>
        </p:nvSpPr>
        <p:spPr>
          <a:xfrm rot="0">
            <a:off x="1028700" y="2841464"/>
            <a:ext cx="11244792" cy="2302036"/>
          </a:xfrm>
          <a:prstGeom prst="rect">
            <a:avLst/>
          </a:prstGeom>
        </p:spPr>
        <p:txBody>
          <a:bodyPr anchor="t" rtlCol="false" tIns="0" lIns="0" bIns="0" rIns="0">
            <a:spAutoFit/>
          </a:bodyPr>
          <a:lstStyle/>
          <a:p>
            <a:pPr algn="just" marL="633110" indent="-316555" lvl="1">
              <a:lnSpc>
                <a:spcPts val="4691"/>
              </a:lnSpc>
              <a:buFont typeface="Arial"/>
              <a:buChar char="•"/>
            </a:pPr>
            <a:r>
              <a:rPr lang="en-US" b="true" sz="2932">
                <a:solidFill>
                  <a:srgbClr val="253439"/>
                </a:solidFill>
                <a:latin typeface="Muli Bold"/>
                <a:ea typeface="Muli Bold"/>
                <a:cs typeface="Muli Bold"/>
                <a:sym typeface="Muli Bold"/>
              </a:rPr>
              <a:t>Công nghệ cốt lõi:</a:t>
            </a:r>
            <a:r>
              <a:rPr lang="en-US" sz="2932">
                <a:solidFill>
                  <a:srgbClr val="253439"/>
                </a:solidFill>
                <a:latin typeface="Muli"/>
                <a:ea typeface="Muli"/>
                <a:cs typeface="Muli"/>
                <a:sym typeface="Muli"/>
              </a:rPr>
              <a:t> Mật mã hóa Khóa công khai để tạo ra Định danh Phi tập trung.</a:t>
            </a:r>
          </a:p>
          <a:p>
            <a:pPr algn="just" marL="633110" indent="-316555" lvl="1">
              <a:lnSpc>
                <a:spcPts val="4691"/>
              </a:lnSpc>
              <a:buFont typeface="Arial"/>
              <a:buChar char="•"/>
            </a:pPr>
            <a:r>
              <a:rPr lang="en-US" b="true" sz="2932">
                <a:solidFill>
                  <a:srgbClr val="253439"/>
                </a:solidFill>
                <a:latin typeface="Muli Bold"/>
                <a:ea typeface="Muli Bold"/>
                <a:cs typeface="Muli Bold"/>
                <a:sym typeface="Muli Bold"/>
              </a:rPr>
              <a:t>Quy trình Xác thực:</a:t>
            </a:r>
            <a:r>
              <a:rPr lang="en-US" sz="2932">
                <a:solidFill>
                  <a:srgbClr val="253439"/>
                </a:solidFill>
                <a:latin typeface="Muli"/>
                <a:ea typeface="Muli"/>
                <a:cs typeface="Muli"/>
                <a:sym typeface="Muli"/>
              </a:rPr>
              <a:t> Dựa trên Chữ ký số.</a:t>
            </a:r>
          </a:p>
          <a:p>
            <a:pPr algn="just">
              <a:lnSpc>
                <a:spcPts val="469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420595" y="-1351843"/>
            <a:ext cx="11677410" cy="7726910"/>
          </a:xfrm>
          <a:custGeom>
            <a:avLst/>
            <a:gdLst/>
            <a:ahLst/>
            <a:cxnLst/>
            <a:rect r="r" b="b" t="t" l="l"/>
            <a:pathLst>
              <a:path h="7726910" w="11677410">
                <a:moveTo>
                  <a:pt x="0" y="0"/>
                </a:moveTo>
                <a:lnTo>
                  <a:pt x="11677410" y="0"/>
                </a:lnTo>
                <a:lnTo>
                  <a:pt x="11677410" y="7726910"/>
                </a:lnTo>
                <a:lnTo>
                  <a:pt x="0" y="7726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Freeform 4" id="4"/>
          <p:cNvSpPr/>
          <p:nvPr/>
        </p:nvSpPr>
        <p:spPr>
          <a:xfrm flipH="false" flipV="false" rot="0">
            <a:off x="10103495" y="3003172"/>
            <a:ext cx="8993727" cy="4820897"/>
          </a:xfrm>
          <a:custGeom>
            <a:avLst/>
            <a:gdLst/>
            <a:ahLst/>
            <a:cxnLst/>
            <a:rect r="r" b="b" t="t" l="l"/>
            <a:pathLst>
              <a:path h="4820897" w="8993727">
                <a:moveTo>
                  <a:pt x="0" y="0"/>
                </a:moveTo>
                <a:lnTo>
                  <a:pt x="8993727" y="0"/>
                </a:lnTo>
                <a:lnTo>
                  <a:pt x="8993727" y="4820897"/>
                </a:lnTo>
                <a:lnTo>
                  <a:pt x="0" y="4820897"/>
                </a:lnTo>
                <a:lnTo>
                  <a:pt x="0" y="0"/>
                </a:lnTo>
                <a:close/>
              </a:path>
            </a:pathLst>
          </a:custGeom>
          <a:blipFill>
            <a:blip r:embed="rId5"/>
            <a:stretch>
              <a:fillRect l="0" t="-6454" r="0" b="-11309"/>
            </a:stretch>
          </a:blipFill>
        </p:spPr>
      </p:sp>
      <p:sp>
        <p:nvSpPr>
          <p:cNvPr name="TextBox 5" id="5"/>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2.1.2.  KHÁM PHÁ PEER</a:t>
            </a:r>
          </a:p>
        </p:txBody>
      </p:sp>
      <p:sp>
        <p:nvSpPr>
          <p:cNvPr name="TextBox 6" id="6"/>
          <p:cNvSpPr txBox="true"/>
          <p:nvPr/>
        </p:nvSpPr>
        <p:spPr>
          <a:xfrm rot="0">
            <a:off x="862227" y="2425887"/>
            <a:ext cx="10751833" cy="4793615"/>
          </a:xfrm>
          <a:prstGeom prst="rect">
            <a:avLst/>
          </a:prstGeom>
        </p:spPr>
        <p:txBody>
          <a:bodyPr anchor="t" rtlCol="false" tIns="0" lIns="0" bIns="0" rIns="0">
            <a:spAutoFit/>
          </a:bodyPr>
          <a:lstStyle/>
          <a:p>
            <a:pPr algn="just" marL="474979" indent="-237490" lvl="1">
              <a:lnSpc>
                <a:spcPts val="3519"/>
              </a:lnSpc>
              <a:buFont typeface="Arial"/>
              <a:buChar char="•"/>
            </a:pPr>
            <a:r>
              <a:rPr lang="en-US" sz="2199">
                <a:solidFill>
                  <a:srgbClr val="253439"/>
                </a:solidFill>
                <a:latin typeface="Muli"/>
                <a:ea typeface="Muli"/>
                <a:cs typeface="Muli"/>
                <a:sym typeface="Muli"/>
              </a:rPr>
              <a:t>Giai đoạn 1: Khám phá Ban đầu (Mạng Cục bộ)</a:t>
            </a:r>
          </a:p>
          <a:p>
            <a:pPr algn="just" marL="949959" indent="-316653" lvl="2">
              <a:lnSpc>
                <a:spcPts val="3519"/>
              </a:lnSpc>
              <a:buFont typeface="Arial"/>
              <a:buChar char="⚬"/>
            </a:pPr>
            <a:r>
              <a:rPr lang="en-US" sz="2199">
                <a:solidFill>
                  <a:srgbClr val="253439"/>
                </a:solidFill>
                <a:latin typeface="Muli"/>
                <a:ea typeface="Muli"/>
                <a:cs typeface="Muli"/>
                <a:sym typeface="Muli"/>
              </a:rPr>
              <a:t>Cơ chế: Sử dụng UDP Broadcast.</a:t>
            </a:r>
          </a:p>
          <a:p>
            <a:pPr algn="just" marL="949959" indent="-316653" lvl="2">
              <a:lnSpc>
                <a:spcPts val="3519"/>
              </a:lnSpc>
              <a:buFont typeface="Arial"/>
              <a:buChar char="⚬"/>
            </a:pPr>
            <a:r>
              <a:rPr lang="en-US" sz="2199">
                <a:solidFill>
                  <a:srgbClr val="253439"/>
                </a:solidFill>
                <a:latin typeface="Muli"/>
                <a:ea typeface="Muli"/>
                <a:cs typeface="Muli"/>
                <a:sym typeface="Muli"/>
              </a:rPr>
              <a:t>Hoạt động: Peer </a:t>
            </a:r>
            <a:r>
              <a:rPr lang="en-US" sz="2199">
                <a:solidFill>
                  <a:srgbClr val="253439"/>
                </a:solidFill>
                <a:latin typeface="Muli"/>
                <a:ea typeface="Muli"/>
                <a:cs typeface="Muli"/>
                <a:sym typeface="Muli"/>
              </a:rPr>
              <a:t>mới gửi một gói tin đến toàn bộ mạng cục bộ. Các peer khác nhận được sẽ phản hồi trực tiếp, từ đó xây dựng danh sách hàng xóm ban đầu.</a:t>
            </a:r>
          </a:p>
          <a:p>
            <a:pPr algn="just" marL="474979" indent="-237490" lvl="1">
              <a:lnSpc>
                <a:spcPts val="3519"/>
              </a:lnSpc>
              <a:buFont typeface="Arial"/>
              <a:buChar char="•"/>
            </a:pPr>
            <a:r>
              <a:rPr lang="en-US" sz="2199">
                <a:solidFill>
                  <a:srgbClr val="253439"/>
                </a:solidFill>
                <a:latin typeface="Muli"/>
                <a:ea typeface="Muli"/>
                <a:cs typeface="Muli"/>
                <a:sym typeface="Muli"/>
              </a:rPr>
              <a:t>Giai đoạn 2: Duy trì Trạng thái Hiện diện</a:t>
            </a:r>
          </a:p>
          <a:p>
            <a:pPr algn="just" marL="949959" indent="-316653" lvl="2">
              <a:lnSpc>
                <a:spcPts val="3519"/>
              </a:lnSpc>
              <a:buFont typeface="Arial"/>
              <a:buChar char="⚬"/>
            </a:pPr>
            <a:r>
              <a:rPr lang="en-US" sz="2199">
                <a:solidFill>
                  <a:srgbClr val="253439"/>
                </a:solidFill>
                <a:latin typeface="Muli"/>
                <a:ea typeface="Muli"/>
                <a:cs typeface="Muli"/>
                <a:sym typeface="Muli"/>
              </a:rPr>
              <a:t>Cơ chế: Gửi Heartbeat (Nhịp tim) định kỳ.</a:t>
            </a:r>
          </a:p>
          <a:p>
            <a:pPr algn="just" marL="949959" indent="-316653" lvl="2">
              <a:lnSpc>
                <a:spcPts val="3519"/>
              </a:lnSpc>
              <a:buFont typeface="Arial"/>
              <a:buChar char="⚬"/>
            </a:pPr>
            <a:r>
              <a:rPr lang="en-US" sz="2199">
                <a:solidFill>
                  <a:srgbClr val="253439"/>
                </a:solidFill>
                <a:latin typeface="Muli"/>
                <a:ea typeface="Muli"/>
                <a:cs typeface="Muli"/>
                <a:sym typeface="Muli"/>
              </a:rPr>
              <a:t>Hoạt động: Mỗi peer định kỳ gửi một gói tin nhỏ để báo hiệu "tôi vẫn online". Nếu không nhận được heartbeat từ một peer khác trong một khoảng thời gian, peer đó sẽ bị coi là offline.</a:t>
            </a:r>
          </a:p>
          <a:p>
            <a:pPr algn="just">
              <a:lnSpc>
                <a:spcPts val="35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Freeform 4" id="4"/>
          <p:cNvSpPr/>
          <p:nvPr/>
        </p:nvSpPr>
        <p:spPr>
          <a:xfrm flipH="false" flipV="false" rot="0">
            <a:off x="11597027" y="2721139"/>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5"/>
            <a:stretch>
              <a:fillRect l="0" t="0" r="0" b="0"/>
            </a:stretch>
          </a:blipFill>
        </p:spPr>
      </p:sp>
      <p:sp>
        <p:nvSpPr>
          <p:cNvPr name="TextBox 5" id="5"/>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2.1.3. GIAO TIẾP &amp; LAN TRUYỀN TIN NHẮN</a:t>
            </a:r>
          </a:p>
        </p:txBody>
      </p:sp>
      <p:sp>
        <p:nvSpPr>
          <p:cNvPr name="TextBox 6" id="6"/>
          <p:cNvSpPr txBox="true"/>
          <p:nvPr/>
        </p:nvSpPr>
        <p:spPr>
          <a:xfrm rot="0">
            <a:off x="893095" y="2644939"/>
            <a:ext cx="10067014" cy="5433929"/>
          </a:xfrm>
          <a:prstGeom prst="rect">
            <a:avLst/>
          </a:prstGeom>
        </p:spPr>
        <p:txBody>
          <a:bodyPr anchor="t" rtlCol="false" tIns="0" lIns="0" bIns="0" rIns="0">
            <a:spAutoFit/>
          </a:bodyPr>
          <a:lstStyle/>
          <a:p>
            <a:pPr algn="just" marL="453706" indent="-226853" lvl="1">
              <a:lnSpc>
                <a:spcPts val="3362"/>
              </a:lnSpc>
              <a:buFont typeface="Arial"/>
              <a:buChar char="•"/>
            </a:pPr>
            <a:r>
              <a:rPr lang="en-US" b="true" sz="2101">
                <a:solidFill>
                  <a:srgbClr val="253439"/>
                </a:solidFill>
                <a:latin typeface="Muli Bold"/>
                <a:ea typeface="Muli Bold"/>
                <a:cs typeface="Muli Bold"/>
                <a:sym typeface="Muli Bold"/>
              </a:rPr>
              <a:t>Phân phối Thông tin Hiệu quả với Giao thức Gossip</a:t>
            </a:r>
          </a:p>
          <a:p>
            <a:pPr algn="just" marL="453706" indent="-226853" lvl="1">
              <a:lnSpc>
                <a:spcPts val="3362"/>
              </a:lnSpc>
              <a:buFont typeface="Arial"/>
              <a:buChar char="•"/>
            </a:pPr>
            <a:r>
              <a:rPr lang="en-US" b="true" sz="2101" u="none">
                <a:solidFill>
                  <a:srgbClr val="253439"/>
                </a:solidFill>
                <a:latin typeface="Muli Bold"/>
                <a:ea typeface="Muli Bold"/>
                <a:cs typeface="Muli Bold"/>
                <a:sym typeface="Muli Bold"/>
              </a:rPr>
              <a:t>Nguyên lý Giao thức Gossip (Epidemic Protocol):</a:t>
            </a:r>
            <a:r>
              <a:rPr lang="en-US" sz="2101" u="none">
                <a:solidFill>
                  <a:srgbClr val="253439"/>
                </a:solidFill>
                <a:latin typeface="Muli"/>
                <a:ea typeface="Muli"/>
                <a:cs typeface="Muli"/>
                <a:sym typeface="Muli"/>
              </a:rPr>
              <a:t> Mô phỏng cách tin đồn hoặc dịch bệnh lây lan.</a:t>
            </a:r>
          </a:p>
          <a:p>
            <a:pPr algn="just" marL="907412" indent="-302471" lvl="2">
              <a:lnSpc>
                <a:spcPts val="3362"/>
              </a:lnSpc>
              <a:buFont typeface="Arial"/>
              <a:buChar char="⚬"/>
            </a:pPr>
            <a:r>
              <a:rPr lang="en-US" sz="2101" u="none">
                <a:solidFill>
                  <a:srgbClr val="253439"/>
                </a:solidFill>
                <a:latin typeface="Muli"/>
                <a:ea typeface="Muli"/>
                <a:cs typeface="Muli"/>
                <a:sym typeface="Muli"/>
              </a:rPr>
              <a:t>Khi có tin mới, một peer chỉ gửi nó cho một số lượng nhỏ các peer ngẫu nhiên trong danh sách hàng xóm ("fanout").</a:t>
            </a:r>
          </a:p>
          <a:p>
            <a:pPr algn="just" marL="907412" indent="-302471" lvl="2">
              <a:lnSpc>
                <a:spcPts val="3362"/>
              </a:lnSpc>
              <a:buFont typeface="Arial"/>
              <a:buChar char="⚬"/>
            </a:pPr>
            <a:r>
              <a:rPr lang="en-US" sz="2101" u="none">
                <a:solidFill>
                  <a:srgbClr val="253439"/>
                </a:solidFill>
                <a:latin typeface="Muli"/>
                <a:ea typeface="Muli"/>
                <a:cs typeface="Muli"/>
                <a:sym typeface="Muli"/>
              </a:rPr>
              <a:t>Các peer nhận được tiếp tục lặp lại quy trình, tạo ra sự lan truyền theo cấp số nhân.</a:t>
            </a:r>
          </a:p>
          <a:p>
            <a:pPr algn="just" marL="453706" indent="-226853" lvl="1">
              <a:lnSpc>
                <a:spcPts val="3362"/>
              </a:lnSpc>
              <a:buFont typeface="Arial"/>
              <a:buChar char="•"/>
            </a:pPr>
            <a:r>
              <a:rPr lang="en-US" b="true" sz="2101" u="none">
                <a:solidFill>
                  <a:srgbClr val="253439"/>
                </a:solidFill>
                <a:latin typeface="Muli Bold"/>
                <a:ea typeface="Muli Bold"/>
                <a:cs typeface="Muli Bold"/>
                <a:sym typeface="Muli Bold"/>
              </a:rPr>
              <a:t>Đặc tính:</a:t>
            </a:r>
          </a:p>
          <a:p>
            <a:pPr algn="just" marL="907412" indent="-302471" lvl="2">
              <a:lnSpc>
                <a:spcPts val="3362"/>
              </a:lnSpc>
              <a:buFont typeface="Arial"/>
              <a:buChar char="⚬"/>
            </a:pPr>
            <a:r>
              <a:rPr lang="en-US" b="true" sz="2101" u="none">
                <a:solidFill>
                  <a:srgbClr val="253439"/>
                </a:solidFill>
                <a:latin typeface="Muli Bold"/>
                <a:ea typeface="Muli Bold"/>
                <a:cs typeface="Muli Bold"/>
                <a:sym typeface="Muli Bold"/>
              </a:rPr>
              <a:t>Ưu điểm:</a:t>
            </a:r>
            <a:r>
              <a:rPr lang="en-US" sz="2101" u="none">
                <a:solidFill>
                  <a:srgbClr val="253439"/>
                </a:solidFill>
                <a:latin typeface="Muli"/>
                <a:ea typeface="Muli"/>
                <a:cs typeface="Muli"/>
                <a:sym typeface="Muli"/>
              </a:rPr>
              <a:t> Khả năng mở rộng cao , chịu lỗi cực tốt do có nhiều đường truyền song song.</a:t>
            </a:r>
          </a:p>
          <a:p>
            <a:pPr algn="just" marL="907412" indent="-302471" lvl="2">
              <a:lnSpc>
                <a:spcPts val="3362"/>
              </a:lnSpc>
              <a:buFont typeface="Arial"/>
              <a:buChar char="⚬"/>
            </a:pPr>
            <a:r>
              <a:rPr lang="en-US" b="true" sz="2101" u="none">
                <a:solidFill>
                  <a:srgbClr val="253439"/>
                </a:solidFill>
                <a:latin typeface="Muli Bold"/>
                <a:ea typeface="Muli Bold"/>
                <a:cs typeface="Muli Bold"/>
                <a:sym typeface="Muli Bold"/>
              </a:rPr>
              <a:t>Nhược điểm:</a:t>
            </a:r>
            <a:r>
              <a:rPr lang="en-US" sz="2101" u="none">
                <a:solidFill>
                  <a:srgbClr val="253439"/>
                </a:solidFill>
                <a:latin typeface="Muli"/>
                <a:ea typeface="Muli"/>
                <a:cs typeface="Muli"/>
                <a:sym typeface="Muli"/>
              </a:rPr>
              <a:t> Chỉ đảm bảo </a:t>
            </a:r>
            <a:r>
              <a:rPr lang="en-US" b="true" sz="2101" u="none">
                <a:solidFill>
                  <a:srgbClr val="253439"/>
                </a:solidFill>
                <a:latin typeface="Muli Bold"/>
                <a:ea typeface="Muli Bold"/>
                <a:cs typeface="Muli Bold"/>
                <a:sym typeface="Muli Bold"/>
              </a:rPr>
              <a:t>Tính nhất quán Cuối cùng (Eventual Consistency)</a:t>
            </a:r>
            <a:r>
              <a:rPr lang="en-US" sz="2101" u="none">
                <a:solidFill>
                  <a:srgbClr val="253439"/>
                </a:solidFill>
                <a:latin typeface="Muli"/>
                <a:ea typeface="Muli"/>
                <a:cs typeface="Muli"/>
                <a:sym typeface="Muli"/>
              </a:rPr>
              <a:t> , có thể gây ra thông điệp trùng lặp.</a:t>
            </a:r>
          </a:p>
          <a:p>
            <a:pPr algn="just">
              <a:lnSpc>
                <a:spcPts val="336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DAGwNQI2ins</dc:identifier>
  <dcterms:modified xsi:type="dcterms:W3CDTF">2011-08-01T06:04:30Z</dcterms:modified>
  <cp:revision>1</cp:revision>
  <dc:title>Hệ thống phân tán_Chat P2P</dc:title>
</cp:coreProperties>
</file>