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77" r:id="rId3"/>
    <p:sldId id="278" r:id="rId4"/>
    <p:sldId id="281" r:id="rId5"/>
    <p:sldId id="282" r:id="rId6"/>
    <p:sldId id="271" r:id="rId7"/>
    <p:sldId id="279" r:id="rId8"/>
    <p:sldId id="283" r:id="rId9"/>
    <p:sldId id="286" r:id="rId10"/>
    <p:sldId id="287" r:id="rId11"/>
    <p:sldId id="288" r:id="rId12"/>
    <p:sldId id="284" r:id="rId13"/>
    <p:sldId id="285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277"/>
            <p14:sldId id="278"/>
            <p14:sldId id="281"/>
            <p14:sldId id="282"/>
          </p14:sldIdLst>
        </p14:section>
        <p14:section name="Design, Annotate, Work Together, Tell Me" id="{B9B51309-D148-4332-87C2-07BE32FBCA3B}">
          <p14:sldIdLst>
            <p14:sldId id="271"/>
            <p14:sldId id="279"/>
            <p14:sldId id="283"/>
            <p14:sldId id="286"/>
            <p14:sldId id="287"/>
            <p14:sldId id="288"/>
            <p14:sldId id="284"/>
            <p14:sldId id="285"/>
          </p14:sldIdLst>
        </p14:section>
        <p14:section name="Learn More" id="{2CC34DB2-6590-42C0-AD4B-A04C6060184E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 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FF9B45"/>
    <a:srgbClr val="DD462F"/>
    <a:srgbClr val="F8CFB6"/>
    <a:srgbClr val="F8CAB6"/>
    <a:srgbClr val="923922"/>
    <a:srgbClr val="404040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8" autoAdjust="0"/>
    <p:restoredTop sz="94261" autoAdjust="0"/>
  </p:normalViewPr>
  <p:slideViewPr>
    <p:cSldViewPr snapToGrid="0">
      <p:cViewPr>
        <p:scale>
          <a:sx n="98" d="100"/>
          <a:sy n="98" d="100"/>
        </p:scale>
        <p:origin x="72" y="-6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7/23/2019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aseline="0" dirty="0"/>
              <a:t>Slide Show mode, click the arrows to visit links.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19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6711" y="443128"/>
            <a:ext cx="4438526" cy="641350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1611" y="1431010"/>
            <a:ext cx="4413626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Lorem ipsum 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6711" y="443128"/>
            <a:ext cx="4438526" cy="641350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6942411" y="1828845"/>
            <a:ext cx="4413626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586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04434" y="1061482"/>
            <a:ext cx="4350803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6711" y="1539506"/>
            <a:ext cx="6267148" cy="641350"/>
          </a:xfrm>
        </p:spPr>
        <p:txBody>
          <a:bodyPr anchor="b">
            <a:normAutofit/>
          </a:bodyPr>
          <a:lstStyle>
            <a:lvl1pPr marL="0" indent="0">
              <a:buNone/>
              <a:defRPr sz="36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1611" y="2560639"/>
            <a:ext cx="9442648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Lorem ipsum 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pa.org/news/press/releases/2013/10/regions-personaliti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838200" y="1164324"/>
            <a:ext cx="10515600" cy="2387600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US Psychological Regions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Group states by personalities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4951582" cy="641350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How about K-Nearest Neighbors?</a:t>
            </a:r>
          </a:p>
        </p:txBody>
      </p:sp>
      <p:sp>
        <p:nvSpPr>
          <p:cNvPr id="11" name="Content Placeholder 17">
            <a:extLst>
              <a:ext uri="{FF2B5EF4-FFF2-40B4-BE49-F238E27FC236}">
                <a16:creationId xmlns:a16="http://schemas.microsoft.com/office/drawing/2014/main" id="{D3E436C6-D90A-46C3-AE41-E66050E1C51A}"/>
              </a:ext>
            </a:extLst>
          </p:cNvPr>
          <p:cNvSpPr txBox="1">
            <a:spLocks/>
          </p:cNvSpPr>
          <p:nvPr/>
        </p:nvSpPr>
        <p:spPr>
          <a:xfrm>
            <a:off x="516711" y="1382304"/>
            <a:ext cx="3191657" cy="6413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K = 3 where the classifier starts to stabilize on train, test samples</a:t>
            </a:r>
          </a:p>
        </p:txBody>
      </p:sp>
      <p:sp>
        <p:nvSpPr>
          <p:cNvPr id="13" name="Content Placeholder 17">
            <a:extLst>
              <a:ext uri="{FF2B5EF4-FFF2-40B4-BE49-F238E27FC236}">
                <a16:creationId xmlns:a16="http://schemas.microsoft.com/office/drawing/2014/main" id="{5A2CFAEC-C490-4AA0-8067-0A7DC6BAF57E}"/>
              </a:ext>
            </a:extLst>
          </p:cNvPr>
          <p:cNvSpPr txBox="1">
            <a:spLocks/>
          </p:cNvSpPr>
          <p:nvPr/>
        </p:nvSpPr>
        <p:spPr>
          <a:xfrm>
            <a:off x="517374" y="2289466"/>
            <a:ext cx="3191657" cy="6413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Best accuracy of 0.82 when fitting on the original data</a:t>
            </a:r>
          </a:p>
        </p:txBody>
      </p:sp>
      <p:sp>
        <p:nvSpPr>
          <p:cNvPr id="14" name="Content Placeholder 17">
            <a:extLst>
              <a:ext uri="{FF2B5EF4-FFF2-40B4-BE49-F238E27FC236}">
                <a16:creationId xmlns:a16="http://schemas.microsoft.com/office/drawing/2014/main" id="{10F140FC-8C0E-4787-A0DE-59395198B50C}"/>
              </a:ext>
            </a:extLst>
          </p:cNvPr>
          <p:cNvSpPr txBox="1">
            <a:spLocks/>
          </p:cNvSpPr>
          <p:nvPr/>
        </p:nvSpPr>
        <p:spPr>
          <a:xfrm>
            <a:off x="516711" y="3003180"/>
            <a:ext cx="3191657" cy="8535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Weighted average F1-Score of 0.81 when predicting on the original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7184DD-7E81-466D-A26D-008F75E7C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094" y="1317255"/>
            <a:ext cx="2733675" cy="1685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46725B-B1C1-4E8D-8A1B-9E3D42B40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6476" y="3235957"/>
            <a:ext cx="3472775" cy="26395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D98AA5-D81F-4F17-A588-C86B10B815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172" y="3943287"/>
            <a:ext cx="409575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70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K-Means Clustered Regions</a:t>
            </a:r>
          </a:p>
        </p:txBody>
      </p:sp>
      <p:sp>
        <p:nvSpPr>
          <p:cNvPr id="17" name="Content Placeholder 17">
            <a:extLst>
              <a:ext uri="{FF2B5EF4-FFF2-40B4-BE49-F238E27FC236}">
                <a16:creationId xmlns:a16="http://schemas.microsoft.com/office/drawing/2014/main" id="{F70FBC5A-ECA3-4EA4-97A1-B1207759EC06}"/>
              </a:ext>
            </a:extLst>
          </p:cNvPr>
          <p:cNvSpPr txBox="1">
            <a:spLocks/>
          </p:cNvSpPr>
          <p:nvPr/>
        </p:nvSpPr>
        <p:spPr>
          <a:xfrm>
            <a:off x="737547" y="1683945"/>
            <a:ext cx="3766359" cy="907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AL,UT,TX,TN,SD,SC,OK,ND,NC,NH,NE,WI,MO,MS,MN,MI,WY,ID,KY,KS,IA,IN,AR,FL,CO,GA,AZ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15" name="Content Placeholder 17">
            <a:extLst>
              <a:ext uri="{FF2B5EF4-FFF2-40B4-BE49-F238E27FC236}">
                <a16:creationId xmlns:a16="http://schemas.microsoft.com/office/drawing/2014/main" id="{2AA47883-B99B-40F5-8C1F-1ED564021CBB}"/>
              </a:ext>
            </a:extLst>
          </p:cNvPr>
          <p:cNvSpPr txBox="1">
            <a:spLocks/>
          </p:cNvSpPr>
          <p:nvPr/>
        </p:nvSpPr>
        <p:spPr>
          <a:xfrm>
            <a:off x="737547" y="1308746"/>
            <a:ext cx="1118413" cy="375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cs typeface="Segoe UI"/>
              </a:rPr>
              <a:t>Cluster 1</a:t>
            </a:r>
          </a:p>
        </p:txBody>
      </p:sp>
      <p:sp>
        <p:nvSpPr>
          <p:cNvPr id="16" name="Content Placeholder 17">
            <a:extLst>
              <a:ext uri="{FF2B5EF4-FFF2-40B4-BE49-F238E27FC236}">
                <a16:creationId xmlns:a16="http://schemas.microsoft.com/office/drawing/2014/main" id="{184267C5-667A-4D0F-A046-F8120C886C7A}"/>
              </a:ext>
            </a:extLst>
          </p:cNvPr>
          <p:cNvSpPr txBox="1">
            <a:spLocks/>
          </p:cNvSpPr>
          <p:nvPr/>
        </p:nvSpPr>
        <p:spPr>
          <a:xfrm>
            <a:off x="737547" y="2966644"/>
            <a:ext cx="3348070" cy="641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OR,CA,MT,NV,VA,WA,NM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23" name="Content Placeholder 17">
            <a:extLst>
              <a:ext uri="{FF2B5EF4-FFF2-40B4-BE49-F238E27FC236}">
                <a16:creationId xmlns:a16="http://schemas.microsoft.com/office/drawing/2014/main" id="{62E2D9CC-3542-48C0-B090-23F79CA18539}"/>
              </a:ext>
            </a:extLst>
          </p:cNvPr>
          <p:cNvSpPr txBox="1">
            <a:spLocks/>
          </p:cNvSpPr>
          <p:nvPr/>
        </p:nvSpPr>
        <p:spPr>
          <a:xfrm>
            <a:off x="737547" y="2591445"/>
            <a:ext cx="1118413" cy="375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800" dirty="0">
                <a:solidFill>
                  <a:srgbClr val="FF0000"/>
                </a:solidFill>
                <a:cs typeface="Segoe UI"/>
              </a:rPr>
              <a:t>Cluster 2</a:t>
            </a:r>
          </a:p>
        </p:txBody>
      </p:sp>
      <p:sp>
        <p:nvSpPr>
          <p:cNvPr id="26" name="Content Placeholder 17">
            <a:extLst>
              <a:ext uri="{FF2B5EF4-FFF2-40B4-BE49-F238E27FC236}">
                <a16:creationId xmlns:a16="http://schemas.microsoft.com/office/drawing/2014/main" id="{D43529F9-0CA5-4D99-BBEF-5EE84B555188}"/>
              </a:ext>
            </a:extLst>
          </p:cNvPr>
          <p:cNvSpPr txBox="1">
            <a:spLocks/>
          </p:cNvSpPr>
          <p:nvPr/>
        </p:nvSpPr>
        <p:spPr>
          <a:xfrm>
            <a:off x="737547" y="3891356"/>
            <a:ext cx="3532896" cy="5152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it-IT" sz="18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VT,WV,CT,MD,PA,DE,ME,NY,NJ,IL,LA,MA,RI,OH</a:t>
            </a: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27" name="Content Placeholder 17">
            <a:extLst>
              <a:ext uri="{FF2B5EF4-FFF2-40B4-BE49-F238E27FC236}">
                <a16:creationId xmlns:a16="http://schemas.microsoft.com/office/drawing/2014/main" id="{7ADD7735-1BCD-496A-95B2-FE50995FDEF3}"/>
              </a:ext>
            </a:extLst>
          </p:cNvPr>
          <p:cNvSpPr txBox="1">
            <a:spLocks/>
          </p:cNvSpPr>
          <p:nvPr/>
        </p:nvSpPr>
        <p:spPr>
          <a:xfrm>
            <a:off x="737547" y="3516157"/>
            <a:ext cx="1118413" cy="375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800" dirty="0">
                <a:solidFill>
                  <a:srgbClr val="D24726"/>
                </a:solidFill>
                <a:cs typeface="Segoe UI"/>
              </a:rPr>
              <a:t>Cluster 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EBC0A0-5BDC-4B2E-878E-84767CEFA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906" y="1439707"/>
            <a:ext cx="541972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62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41609" y="1431010"/>
            <a:ext cx="6574415" cy="3548396"/>
          </a:xfrm>
        </p:spPr>
        <p:txBody>
          <a:bodyPr>
            <a:noAutofit/>
          </a:bodyPr>
          <a:lstStyle/>
          <a:p>
            <a:r>
              <a:rPr lang="en-US" sz="1800" dirty="0"/>
              <a:t>K-Means indicates Big Five personalities contributing to the cluster of psychological regions</a:t>
            </a:r>
          </a:p>
          <a:p>
            <a:r>
              <a:rPr lang="en-US" sz="1800" dirty="0"/>
              <a:t>Dendogram linkage matrix clusters on similar lines of K-Means except MD,ID,OK move to red states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93436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41611" y="1431010"/>
            <a:ext cx="4413626" cy="443057"/>
          </a:xfrm>
        </p:spPr>
        <p:txBody>
          <a:bodyPr>
            <a:normAutofit/>
          </a:bodyPr>
          <a:lstStyle/>
          <a:p>
            <a:r>
              <a:rPr lang="en-US" sz="1800" dirty="0"/>
              <a:t>For future exploration I would like to…</a:t>
            </a:r>
          </a:p>
        </p:txBody>
      </p:sp>
    </p:spTree>
    <p:extLst>
      <p:ext uri="{BB962C8B-B14F-4D97-AF65-F5344CB8AC3E}">
        <p14:creationId xmlns:p14="http://schemas.microsoft.com/office/powerpoint/2010/main" val="1179366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16711" y="1539506"/>
            <a:ext cx="9108552" cy="641350"/>
          </a:xfrm>
        </p:spPr>
        <p:txBody>
          <a:bodyPr/>
          <a:lstStyle/>
          <a:p>
            <a:r>
              <a:rPr lang="en-US" dirty="0"/>
              <a:t>More questions about our Dashboard?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41611" y="2778542"/>
            <a:ext cx="9796189" cy="3304757"/>
          </a:xfrm>
        </p:spPr>
        <p:txBody>
          <a:bodyPr>
            <a:normAutofit/>
          </a:bodyPr>
          <a:lstStyle/>
          <a:p>
            <a:pPr marL="0" indent="0">
              <a:lnSpc>
                <a:spcPts val="3600"/>
              </a:lnSpc>
              <a:buNone/>
            </a:pPr>
            <a:r>
              <a:rPr lang="en-US" sz="2000" dirty="0"/>
              <a:t>I am glad to answer</a:t>
            </a:r>
          </a:p>
        </p:txBody>
      </p:sp>
    </p:spTree>
    <p:extLst>
      <p:ext uri="{BB962C8B-B14F-4D97-AF65-F5344CB8AC3E}">
        <p14:creationId xmlns:p14="http://schemas.microsoft.com/office/powerpoint/2010/main" val="2317502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41611" y="1578279"/>
            <a:ext cx="6360230" cy="4346532"/>
          </a:xfrm>
        </p:spPr>
        <p:txBody>
          <a:bodyPr>
            <a:normAutofit/>
          </a:bodyPr>
          <a:lstStyle/>
          <a:p>
            <a:r>
              <a:rPr lang="en-US" sz="1800" dirty="0"/>
              <a:t>Data available at </a:t>
            </a:r>
            <a:r>
              <a:rPr lang="en-US" sz="1800" dirty="0">
                <a:hlinkClick r:id="rId2"/>
              </a:rPr>
              <a:t>https://www.apa.org/news/press/releases/2013/10/regions-personalities</a:t>
            </a:r>
            <a:endParaRPr lang="en-US" sz="1800" dirty="0"/>
          </a:p>
          <a:p>
            <a:r>
              <a:rPr lang="en-US" sz="1800" dirty="0"/>
              <a:t>Data include personality traits such as Extraversion, Openness, Agreeableness, Neuroticism, Conscientiousness</a:t>
            </a:r>
          </a:p>
          <a:p>
            <a:r>
              <a:rPr lang="en-US" sz="1800" dirty="0"/>
              <a:t>Data downloaded into CSV file</a:t>
            </a:r>
          </a:p>
          <a:p>
            <a:r>
              <a:rPr lang="en-US" sz="1800" dirty="0"/>
              <a:t>Data includes all the states in United States.</a:t>
            </a:r>
          </a:p>
        </p:txBody>
      </p:sp>
    </p:spTree>
    <p:extLst>
      <p:ext uri="{BB962C8B-B14F-4D97-AF65-F5344CB8AC3E}">
        <p14:creationId xmlns:p14="http://schemas.microsoft.com/office/powerpoint/2010/main" val="1861295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on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91714" y="1531218"/>
            <a:ext cx="7725568" cy="4443697"/>
          </a:xfrm>
        </p:spPr>
        <p:txBody>
          <a:bodyPr>
            <a:normAutofit/>
          </a:bodyPr>
          <a:lstStyle/>
          <a:p>
            <a:pPr fontAlgn="base"/>
            <a:r>
              <a:rPr lang="en-US" sz="1800" dirty="0"/>
              <a:t>What are the correlations among the features?</a:t>
            </a:r>
          </a:p>
          <a:p>
            <a:pPr fontAlgn="base"/>
            <a:r>
              <a:rPr lang="en-US" sz="1800" dirty="0"/>
              <a:t>How personality traits contribute to Psychological clusters?</a:t>
            </a:r>
          </a:p>
          <a:p>
            <a:pPr fontAlgn="base"/>
            <a:r>
              <a:rPr lang="en-US" sz="1800" dirty="0"/>
              <a:t>How additional factors contribute to the Psychological clusters?</a:t>
            </a:r>
          </a:p>
          <a:p>
            <a:pPr fontAlgn="base"/>
            <a:r>
              <a:rPr lang="en-US" sz="1800" dirty="0"/>
              <a:t>How different clusters compare with each other?</a:t>
            </a:r>
          </a:p>
          <a:p>
            <a:pPr fontAlgn="base"/>
            <a:r>
              <a:rPr lang="en-US" sz="1800" dirty="0"/>
              <a:t>Is classification better than the clusters?</a:t>
            </a:r>
          </a:p>
          <a:p>
            <a:pPr fontAlgn="base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98530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out the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564777" y="1531218"/>
            <a:ext cx="5643153" cy="4443697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endParaRPr lang="en-US" sz="1800" dirty="0"/>
          </a:p>
          <a:p>
            <a:pPr fontAlgn="base"/>
            <a:endParaRPr lang="en-US" sz="1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792C34-071F-4757-900D-941720287DBB}"/>
              </a:ext>
            </a:extLst>
          </p:cNvPr>
          <p:cNvSpPr txBox="1">
            <a:spLocks/>
          </p:cNvSpPr>
          <p:nvPr/>
        </p:nvSpPr>
        <p:spPr>
          <a:xfrm>
            <a:off x="625353" y="1407393"/>
            <a:ext cx="2543360" cy="994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sz="1800" dirty="0"/>
              <a:t>Features and the state codes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6D69F0-5164-4135-B08F-40959859F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147" y="3086100"/>
            <a:ext cx="7020391" cy="10750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334D546-0DB7-4DBA-B8F3-D80FE9431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070" y="2402091"/>
            <a:ext cx="2543360" cy="269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640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F2166B-262F-48D5-B60E-3765495AF7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Correlations in Data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0B70A4C-F125-4576-A4E8-657B42A355B9}"/>
              </a:ext>
            </a:extLst>
          </p:cNvPr>
          <p:cNvSpPr txBox="1">
            <a:spLocks/>
          </p:cNvSpPr>
          <p:nvPr/>
        </p:nvSpPr>
        <p:spPr>
          <a:xfrm>
            <a:off x="625353" y="1407393"/>
            <a:ext cx="2543360" cy="1231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endParaRPr lang="en-US" sz="18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D481024-B9E8-46BD-86E9-48A3E3537760}"/>
              </a:ext>
            </a:extLst>
          </p:cNvPr>
          <p:cNvSpPr txBox="1">
            <a:spLocks/>
          </p:cNvSpPr>
          <p:nvPr/>
        </p:nvSpPr>
        <p:spPr>
          <a:xfrm>
            <a:off x="625353" y="1407393"/>
            <a:ext cx="2543360" cy="994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sz="1800" dirty="0"/>
              <a:t>Lighter shades show higher correlations on Heatmap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502ECF-4033-488C-B025-04B338347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237" y="1528554"/>
            <a:ext cx="5395747" cy="438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556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K-Means Clustering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spcAft>
                <a:spcPts val="2000"/>
              </a:spcAft>
              <a:buNone/>
            </a:pPr>
            <a:endParaRPr lang="en-US" dirty="0"/>
          </a:p>
          <a:p>
            <a:pPr marL="0" indent="0" algn="ctr">
              <a:spcAft>
                <a:spcPts val="2000"/>
              </a:spcAft>
              <a:buNone/>
            </a:pPr>
            <a:endParaRPr lang="en-US" dirty="0"/>
          </a:p>
          <a:p>
            <a:pPr marL="0" indent="0" algn="ctr">
              <a:spcAft>
                <a:spcPts val="2000"/>
              </a:spcAft>
              <a:buNone/>
            </a:pPr>
            <a:endParaRPr lang="en-US" dirty="0"/>
          </a:p>
          <a:p>
            <a:pPr marL="0" indent="0" algn="ctr">
              <a:spcAft>
                <a:spcPts val="2000"/>
              </a:spcAft>
              <a:buNone/>
            </a:pPr>
            <a:r>
              <a:rPr lang="en-US" dirty="0"/>
              <a:t>CHART WILL GO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58723" y="2469763"/>
            <a:ext cx="558179" cy="409838"/>
            <a:chOff x="6953426" y="711274"/>
            <a:chExt cx="558179" cy="409838"/>
          </a:xfrm>
        </p:grpSpPr>
        <p:sp>
          <p:nvSpPr>
            <p:cNvPr id="2" name="Oval 1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/>
            <p:cNvSpPr txBox="1">
              <a:spLocks noChangeAspect="1"/>
            </p:cNvSpPr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9" name="Content Placeholder 17"/>
          <p:cNvSpPr txBox="1">
            <a:spLocks/>
          </p:cNvSpPr>
          <p:nvPr/>
        </p:nvSpPr>
        <p:spPr>
          <a:xfrm>
            <a:off x="1188545" y="3326542"/>
            <a:ext cx="3121671" cy="91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Picked K=3 where the elbow starts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58723" y="3286350"/>
            <a:ext cx="558179" cy="409838"/>
            <a:chOff x="6953426" y="711274"/>
            <a:chExt cx="558179" cy="409838"/>
          </a:xfrm>
        </p:grpSpPr>
        <p:sp>
          <p:nvSpPr>
            <p:cNvPr id="20" name="Oval 19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/>
            <p:cNvSpPr txBox="1">
              <a:spLocks noChangeAspect="1"/>
            </p:cNvSpPr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22" name="Content Placeholder 17"/>
          <p:cNvSpPr txBox="1">
            <a:spLocks/>
          </p:cNvSpPr>
          <p:nvPr/>
        </p:nvSpPr>
        <p:spPr>
          <a:xfrm>
            <a:off x="1066039" y="3326542"/>
            <a:ext cx="2841818" cy="91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17" name="Content Placeholder 17">
            <a:extLst>
              <a:ext uri="{FF2B5EF4-FFF2-40B4-BE49-F238E27FC236}">
                <a16:creationId xmlns:a16="http://schemas.microsoft.com/office/drawing/2014/main" id="{F70FBC5A-ECA3-4EA4-97A1-B1207759EC06}"/>
              </a:ext>
            </a:extLst>
          </p:cNvPr>
          <p:cNvSpPr txBox="1">
            <a:spLocks/>
          </p:cNvSpPr>
          <p:nvPr/>
        </p:nvSpPr>
        <p:spPr>
          <a:xfrm>
            <a:off x="1175138" y="2485435"/>
            <a:ext cx="3121671" cy="91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Elbow method used for Optimal K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EF2394-180E-49FF-BBA5-FF8166E6B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139" y="2057887"/>
            <a:ext cx="5112735" cy="352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K-Means Clustered Regions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427372" y="1391733"/>
            <a:ext cx="1514947" cy="30725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1800" dirty="0"/>
              <a:t>Extraversion-Openness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F47D927-55D2-4BB9-8B87-D24DED2CFFF0}"/>
              </a:ext>
            </a:extLst>
          </p:cNvPr>
          <p:cNvSpPr txBox="1">
            <a:spLocks/>
          </p:cNvSpPr>
          <p:nvPr/>
        </p:nvSpPr>
        <p:spPr>
          <a:xfrm>
            <a:off x="2810068" y="1328921"/>
            <a:ext cx="1865014" cy="307255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Conscientiousness-Neuroticism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E4AF84A-977E-4C0B-AB05-554DA237B27D}"/>
              </a:ext>
            </a:extLst>
          </p:cNvPr>
          <p:cNvSpPr txBox="1">
            <a:spLocks/>
          </p:cNvSpPr>
          <p:nvPr/>
        </p:nvSpPr>
        <p:spPr>
          <a:xfrm>
            <a:off x="2863725" y="3032632"/>
            <a:ext cx="1865014" cy="30725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Agreeableness-Neuroticism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C859BF2-8437-4494-A055-86A50947F3CE}"/>
              </a:ext>
            </a:extLst>
          </p:cNvPr>
          <p:cNvSpPr txBox="1">
            <a:spLocks/>
          </p:cNvSpPr>
          <p:nvPr/>
        </p:nvSpPr>
        <p:spPr>
          <a:xfrm>
            <a:off x="5354468" y="3553251"/>
            <a:ext cx="1479773" cy="30725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Openness-Neuroticism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44B30A5-7242-425A-8971-DBF23CACD30D}"/>
              </a:ext>
            </a:extLst>
          </p:cNvPr>
          <p:cNvSpPr txBox="1">
            <a:spLocks/>
          </p:cNvSpPr>
          <p:nvPr/>
        </p:nvSpPr>
        <p:spPr>
          <a:xfrm>
            <a:off x="7955360" y="2686782"/>
            <a:ext cx="1732419" cy="30725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Extraversion-Agreeableness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CCFE4B6-966A-4E71-BCE9-662AE03C5094}"/>
              </a:ext>
            </a:extLst>
          </p:cNvPr>
          <p:cNvSpPr txBox="1">
            <a:spLocks/>
          </p:cNvSpPr>
          <p:nvPr/>
        </p:nvSpPr>
        <p:spPr>
          <a:xfrm>
            <a:off x="593289" y="1482547"/>
            <a:ext cx="2025335" cy="9890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Big Five personalities in the clusters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984C4C-D684-45E3-A84B-F6BC49F1E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774" y="1742270"/>
            <a:ext cx="2380411" cy="12806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996EBD-6A7F-4001-A6A0-6F1382D68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725" y="1587892"/>
            <a:ext cx="2388874" cy="14799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EE9725-7A37-4201-9A56-CD81A161F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1746" y="3339887"/>
            <a:ext cx="2165003" cy="17263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9ED629-9B5B-4594-9CA6-9CDBBFB280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3774" y="3860506"/>
            <a:ext cx="2380411" cy="14024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699EA4-2A72-4C3B-B901-77694428E1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7860" y="2994037"/>
            <a:ext cx="2195512" cy="168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015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K-Means Clustered Regions</a:t>
            </a:r>
          </a:p>
        </p:txBody>
      </p:sp>
      <p:sp>
        <p:nvSpPr>
          <p:cNvPr id="17" name="Content Placeholder 17">
            <a:extLst>
              <a:ext uri="{FF2B5EF4-FFF2-40B4-BE49-F238E27FC236}">
                <a16:creationId xmlns:a16="http://schemas.microsoft.com/office/drawing/2014/main" id="{F70FBC5A-ECA3-4EA4-97A1-B1207759EC06}"/>
              </a:ext>
            </a:extLst>
          </p:cNvPr>
          <p:cNvSpPr txBox="1">
            <a:spLocks/>
          </p:cNvSpPr>
          <p:nvPr/>
        </p:nvSpPr>
        <p:spPr>
          <a:xfrm>
            <a:off x="737547" y="1683945"/>
            <a:ext cx="3121671" cy="641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PA,WV,AR,OH,CT,DE,MA,RI,NY,ME,IN,NJ,NH,KY,LA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15" name="Content Placeholder 17">
            <a:extLst>
              <a:ext uri="{FF2B5EF4-FFF2-40B4-BE49-F238E27FC236}">
                <a16:creationId xmlns:a16="http://schemas.microsoft.com/office/drawing/2014/main" id="{2AA47883-B99B-40F5-8C1F-1ED564021CBB}"/>
              </a:ext>
            </a:extLst>
          </p:cNvPr>
          <p:cNvSpPr txBox="1">
            <a:spLocks/>
          </p:cNvSpPr>
          <p:nvPr/>
        </p:nvSpPr>
        <p:spPr>
          <a:xfrm>
            <a:off x="737547" y="1308746"/>
            <a:ext cx="1118413" cy="375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cs typeface="Segoe UI"/>
              </a:rPr>
              <a:t>Cluster 1</a:t>
            </a:r>
          </a:p>
        </p:txBody>
      </p:sp>
      <p:sp>
        <p:nvSpPr>
          <p:cNvPr id="16" name="Content Placeholder 17">
            <a:extLst>
              <a:ext uri="{FF2B5EF4-FFF2-40B4-BE49-F238E27FC236}">
                <a16:creationId xmlns:a16="http://schemas.microsoft.com/office/drawing/2014/main" id="{184267C5-667A-4D0F-A046-F8120C886C7A}"/>
              </a:ext>
            </a:extLst>
          </p:cNvPr>
          <p:cNvSpPr txBox="1">
            <a:spLocks/>
          </p:cNvSpPr>
          <p:nvPr/>
        </p:nvSpPr>
        <p:spPr>
          <a:xfrm>
            <a:off x="737547" y="2787650"/>
            <a:ext cx="3348070" cy="641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TN,SD,NC,ND,SC,NE,WI,AL,MS,MN,MI,UT,IA,IL,GA,FL,MO,TX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23" name="Content Placeholder 17">
            <a:extLst>
              <a:ext uri="{FF2B5EF4-FFF2-40B4-BE49-F238E27FC236}">
                <a16:creationId xmlns:a16="http://schemas.microsoft.com/office/drawing/2014/main" id="{62E2D9CC-3542-48C0-B090-23F79CA18539}"/>
              </a:ext>
            </a:extLst>
          </p:cNvPr>
          <p:cNvSpPr txBox="1">
            <a:spLocks/>
          </p:cNvSpPr>
          <p:nvPr/>
        </p:nvSpPr>
        <p:spPr>
          <a:xfrm>
            <a:off x="737547" y="2412451"/>
            <a:ext cx="1118413" cy="375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800" dirty="0">
                <a:solidFill>
                  <a:srgbClr val="FF0000"/>
                </a:solidFill>
                <a:cs typeface="Segoe UI"/>
              </a:rPr>
              <a:t>Cluster 2</a:t>
            </a:r>
          </a:p>
        </p:txBody>
      </p:sp>
      <p:sp>
        <p:nvSpPr>
          <p:cNvPr id="26" name="Content Placeholder 17">
            <a:extLst>
              <a:ext uri="{FF2B5EF4-FFF2-40B4-BE49-F238E27FC236}">
                <a16:creationId xmlns:a16="http://schemas.microsoft.com/office/drawing/2014/main" id="{D43529F9-0CA5-4D99-BBEF-5EE84B555188}"/>
              </a:ext>
            </a:extLst>
          </p:cNvPr>
          <p:cNvSpPr txBox="1">
            <a:spLocks/>
          </p:cNvSpPr>
          <p:nvPr/>
        </p:nvSpPr>
        <p:spPr>
          <a:xfrm>
            <a:off x="737547" y="3891356"/>
            <a:ext cx="3191657" cy="6413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VT,VA,WA,MT,OK,NM,NV,MD,KS,ID,CO,CA,AZ,OR,WY</a:t>
            </a:r>
          </a:p>
        </p:txBody>
      </p:sp>
      <p:sp>
        <p:nvSpPr>
          <p:cNvPr id="27" name="Content Placeholder 17">
            <a:extLst>
              <a:ext uri="{FF2B5EF4-FFF2-40B4-BE49-F238E27FC236}">
                <a16:creationId xmlns:a16="http://schemas.microsoft.com/office/drawing/2014/main" id="{7ADD7735-1BCD-496A-95B2-FE50995FDEF3}"/>
              </a:ext>
            </a:extLst>
          </p:cNvPr>
          <p:cNvSpPr txBox="1">
            <a:spLocks/>
          </p:cNvSpPr>
          <p:nvPr/>
        </p:nvSpPr>
        <p:spPr>
          <a:xfrm>
            <a:off x="737547" y="3516157"/>
            <a:ext cx="1118413" cy="375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800" dirty="0">
                <a:solidFill>
                  <a:srgbClr val="D24726"/>
                </a:solidFill>
                <a:cs typeface="Segoe UI"/>
              </a:rPr>
              <a:t>Cluster 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A2A535-4B29-44E3-BE39-F6EFA370D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501" y="1419174"/>
            <a:ext cx="5457825" cy="401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05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4951582" cy="641350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/>
              <a:t>Dendogram Clusters - Linkage Matrix</a:t>
            </a:r>
          </a:p>
        </p:txBody>
      </p:sp>
      <p:sp>
        <p:nvSpPr>
          <p:cNvPr id="16" name="Content Placeholder 17">
            <a:extLst>
              <a:ext uri="{FF2B5EF4-FFF2-40B4-BE49-F238E27FC236}">
                <a16:creationId xmlns:a16="http://schemas.microsoft.com/office/drawing/2014/main" id="{184267C5-667A-4D0F-A046-F8120C886C7A}"/>
              </a:ext>
            </a:extLst>
          </p:cNvPr>
          <p:cNvSpPr txBox="1">
            <a:spLocks/>
          </p:cNvSpPr>
          <p:nvPr/>
        </p:nvSpPr>
        <p:spPr>
          <a:xfrm>
            <a:off x="737547" y="3863957"/>
            <a:ext cx="3180945" cy="6413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sv-SE" sz="18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PA,WV,AR,OH,CT,DE,MA,RI, ME,NY,LA,KY,IN,NJ,NH, OK,KS,ID,WY, MD</a:t>
            </a:r>
            <a:endParaRPr lang="en-US" sz="1800" dirty="0">
              <a:solidFill>
                <a:srgbClr val="00B0F0"/>
              </a:solidFill>
              <a:cs typeface="Segoe UI"/>
            </a:endParaRPr>
          </a:p>
        </p:txBody>
      </p:sp>
      <p:sp>
        <p:nvSpPr>
          <p:cNvPr id="23" name="Content Placeholder 17">
            <a:extLst>
              <a:ext uri="{FF2B5EF4-FFF2-40B4-BE49-F238E27FC236}">
                <a16:creationId xmlns:a16="http://schemas.microsoft.com/office/drawing/2014/main" id="{62E2D9CC-3542-48C0-B090-23F79CA18539}"/>
              </a:ext>
            </a:extLst>
          </p:cNvPr>
          <p:cNvSpPr txBox="1">
            <a:spLocks/>
          </p:cNvSpPr>
          <p:nvPr/>
        </p:nvSpPr>
        <p:spPr>
          <a:xfrm>
            <a:off x="737547" y="3488758"/>
            <a:ext cx="1118413" cy="375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800" dirty="0">
                <a:solidFill>
                  <a:srgbClr val="FF0000"/>
                </a:solidFill>
                <a:cs typeface="Segoe UI"/>
              </a:rPr>
              <a:t>Cluster 3</a:t>
            </a:r>
          </a:p>
        </p:txBody>
      </p:sp>
      <p:sp>
        <p:nvSpPr>
          <p:cNvPr id="26" name="Content Placeholder 17">
            <a:extLst>
              <a:ext uri="{FF2B5EF4-FFF2-40B4-BE49-F238E27FC236}">
                <a16:creationId xmlns:a16="http://schemas.microsoft.com/office/drawing/2014/main" id="{D43529F9-0CA5-4D99-BBEF-5EE84B555188}"/>
              </a:ext>
            </a:extLst>
          </p:cNvPr>
          <p:cNvSpPr txBox="1">
            <a:spLocks/>
          </p:cNvSpPr>
          <p:nvPr/>
        </p:nvSpPr>
        <p:spPr>
          <a:xfrm>
            <a:off x="706986" y="1596915"/>
            <a:ext cx="3374011" cy="8128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TN,SD,NC,SC,ND,NE,WI,AL, MS,MN,MI,UT,IA,GA,FL,MO</a:t>
            </a:r>
          </a:p>
        </p:txBody>
      </p:sp>
      <p:sp>
        <p:nvSpPr>
          <p:cNvPr id="27" name="Content Placeholder 17">
            <a:extLst>
              <a:ext uri="{FF2B5EF4-FFF2-40B4-BE49-F238E27FC236}">
                <a16:creationId xmlns:a16="http://schemas.microsoft.com/office/drawing/2014/main" id="{7ADD7735-1BCD-496A-95B2-FE50995FDEF3}"/>
              </a:ext>
            </a:extLst>
          </p:cNvPr>
          <p:cNvSpPr txBox="1">
            <a:spLocks/>
          </p:cNvSpPr>
          <p:nvPr/>
        </p:nvSpPr>
        <p:spPr>
          <a:xfrm>
            <a:off x="726835" y="1261721"/>
            <a:ext cx="1118413" cy="375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800" dirty="0">
                <a:solidFill>
                  <a:schemeClr val="accent6"/>
                </a:solidFill>
                <a:cs typeface="Segoe UI"/>
              </a:rPr>
              <a:t>Cluster 1</a:t>
            </a:r>
          </a:p>
        </p:txBody>
      </p:sp>
      <p:sp>
        <p:nvSpPr>
          <p:cNvPr id="11" name="Content Placeholder 17">
            <a:extLst>
              <a:ext uri="{FF2B5EF4-FFF2-40B4-BE49-F238E27FC236}">
                <a16:creationId xmlns:a16="http://schemas.microsoft.com/office/drawing/2014/main" id="{D3E436C6-D90A-46C3-AE41-E66050E1C51A}"/>
              </a:ext>
            </a:extLst>
          </p:cNvPr>
          <p:cNvSpPr txBox="1">
            <a:spLocks/>
          </p:cNvSpPr>
          <p:nvPr/>
        </p:nvSpPr>
        <p:spPr>
          <a:xfrm>
            <a:off x="752382" y="4745485"/>
            <a:ext cx="3060200" cy="8507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IL,MD,TX,OK,KS,ID, WY moved to different clusters.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583985-B060-45F0-B3CE-E84164523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396" y="1514475"/>
            <a:ext cx="7022600" cy="3829050"/>
          </a:xfrm>
          <a:prstGeom prst="rect">
            <a:avLst/>
          </a:prstGeom>
        </p:spPr>
      </p:pic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78ADCCDC-701B-4C25-925B-9059100C3335}"/>
              </a:ext>
            </a:extLst>
          </p:cNvPr>
          <p:cNvSpPr txBox="1">
            <a:spLocks/>
          </p:cNvSpPr>
          <p:nvPr/>
        </p:nvSpPr>
        <p:spPr>
          <a:xfrm>
            <a:off x="752382" y="2730436"/>
            <a:ext cx="3328615" cy="641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VT,VA,WA,MT,NM,NV,OR,TX, IL,CO,CA,AZ</a:t>
            </a:r>
          </a:p>
        </p:txBody>
      </p:sp>
      <p:sp>
        <p:nvSpPr>
          <p:cNvPr id="19" name="Content Placeholder 17">
            <a:extLst>
              <a:ext uri="{FF2B5EF4-FFF2-40B4-BE49-F238E27FC236}">
                <a16:creationId xmlns:a16="http://schemas.microsoft.com/office/drawing/2014/main" id="{B3790E1E-14B8-4976-8737-9D1FAF92B692}"/>
              </a:ext>
            </a:extLst>
          </p:cNvPr>
          <p:cNvSpPr txBox="1">
            <a:spLocks/>
          </p:cNvSpPr>
          <p:nvPr/>
        </p:nvSpPr>
        <p:spPr>
          <a:xfrm>
            <a:off x="737547" y="2409761"/>
            <a:ext cx="1118413" cy="375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800" dirty="0">
                <a:solidFill>
                  <a:srgbClr val="FF0000"/>
                </a:solidFill>
                <a:cs typeface="Segoe UI"/>
              </a:rPr>
              <a:t>Cluster 2</a:t>
            </a:r>
          </a:p>
        </p:txBody>
      </p:sp>
    </p:spTree>
    <p:extLst>
      <p:ext uri="{BB962C8B-B14F-4D97-AF65-F5344CB8AC3E}">
        <p14:creationId xmlns:p14="http://schemas.microsoft.com/office/powerpoint/2010/main" val="59508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 to PowerPoi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.potx" id="{5D416C3A-095D-4A96-8A91-7D2C72C2AD14}" vid="{D2A5232E-050B-4CE1-9FD8-5AD02F3B95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684</TotalTime>
  <Words>588</Words>
  <Application>Microsoft Office PowerPoint</Application>
  <PresentationFormat>Widescreen</PresentationFormat>
  <Paragraphs>69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Segoe UI</vt:lpstr>
      <vt:lpstr>Segoe UI Light</vt:lpstr>
      <vt:lpstr>Segoe UI Semibold</vt:lpstr>
      <vt:lpstr>Welcome to PowerPoint</vt:lpstr>
      <vt:lpstr>US Psychological Regions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Owner</dc:creator>
  <cp:lastModifiedBy>Owner</cp:lastModifiedBy>
  <cp:revision>136</cp:revision>
  <dcterms:created xsi:type="dcterms:W3CDTF">2019-06-19T23:01:05Z</dcterms:created>
  <dcterms:modified xsi:type="dcterms:W3CDTF">2019-07-24T01:35:27Z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TM10001108</vt:lpwstr>
  </property>
</Properties>
</file>