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78" r:id="rId4"/>
    <p:sldId id="281" r:id="rId5"/>
    <p:sldId id="282" r:id="rId6"/>
    <p:sldId id="271" r:id="rId7"/>
    <p:sldId id="279" r:id="rId8"/>
    <p:sldId id="283" r:id="rId9"/>
    <p:sldId id="286" r:id="rId10"/>
    <p:sldId id="287" r:id="rId11"/>
    <p:sldId id="288" r:id="rId12"/>
    <p:sldId id="28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7"/>
            <p14:sldId id="278"/>
            <p14:sldId id="281"/>
            <p14:sldId id="282"/>
          </p14:sldIdLst>
        </p14:section>
        <p14:section name="Design, Annotate, Work Together, Tell Me" id="{B9B51309-D148-4332-87C2-07BE32FBCA3B}">
          <p14:sldIdLst>
            <p14:sldId id="271"/>
            <p14:sldId id="279"/>
            <p14:sldId id="283"/>
            <p14:sldId id="286"/>
            <p14:sldId id="287"/>
            <p14:sldId id="288"/>
            <p14:sldId id="28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261" autoAdjust="0"/>
  </p:normalViewPr>
  <p:slideViewPr>
    <p:cSldViewPr snapToGrid="0">
      <p:cViewPr>
        <p:scale>
          <a:sx n="98" d="100"/>
          <a:sy n="98" d="100"/>
        </p:scale>
        <p:origin x="72" y="-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.org/news/press/releases/2013/10/regions-personalit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 Psychological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states by personalities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4951582" cy="641350"/>
          </a:xfrm>
        </p:spPr>
        <p:txBody>
          <a:bodyPr>
            <a:normAutofit/>
          </a:bodyPr>
          <a:lstStyle/>
          <a:p>
            <a:r>
              <a:rPr lang="en-US" sz="2600" dirty="0"/>
              <a:t>How about K-Nearest Neighbors</a:t>
            </a:r>
            <a:r>
              <a:rPr lang="en-US" sz="2800" dirty="0"/>
              <a:t>?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3E436C6-D90A-46C3-AE41-E66050E1C51A}"/>
              </a:ext>
            </a:extLst>
          </p:cNvPr>
          <p:cNvSpPr txBox="1">
            <a:spLocks/>
          </p:cNvSpPr>
          <p:nvPr/>
        </p:nvSpPr>
        <p:spPr>
          <a:xfrm>
            <a:off x="516711" y="1382304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 = 3 where the classifier starts to stabilize on train, test samples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5A2CFAEC-C490-4AA0-8067-0A7DC6BAF57E}"/>
              </a:ext>
            </a:extLst>
          </p:cNvPr>
          <p:cNvSpPr txBox="1">
            <a:spLocks/>
          </p:cNvSpPr>
          <p:nvPr/>
        </p:nvSpPr>
        <p:spPr>
          <a:xfrm>
            <a:off x="517374" y="2289466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Best accuracy of 0.82 when fitting on the original data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0F140FC-8C0E-4787-A0DE-59395198B50C}"/>
              </a:ext>
            </a:extLst>
          </p:cNvPr>
          <p:cNvSpPr txBox="1">
            <a:spLocks/>
          </p:cNvSpPr>
          <p:nvPr/>
        </p:nvSpPr>
        <p:spPr>
          <a:xfrm>
            <a:off x="516711" y="3003180"/>
            <a:ext cx="3191657" cy="853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Weighted average F1-Score of 0.81 when predicting on the original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184DD-7E81-466D-A26D-008F75E7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89" y="1437398"/>
            <a:ext cx="3239762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6725B-B1C1-4E8D-8A1B-9E3D42B4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76" y="3235957"/>
            <a:ext cx="3472775" cy="2639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98AA5-D81F-4F17-A588-C86B10B8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2" y="3943287"/>
            <a:ext cx="4095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 Regions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737547" y="1683945"/>
            <a:ext cx="3766359" cy="90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AL,UT,TX,TN,SD,SC,OK,ND,NC,NH,NE,WI,MO,MS,MN,MI,WY,ID,KY,KS,IA,IN,AR,FL,CO,GA,AZ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2AA47883-B99B-40F5-8C1F-1ED564021CBB}"/>
              </a:ext>
            </a:extLst>
          </p:cNvPr>
          <p:cNvSpPr txBox="1">
            <a:spLocks/>
          </p:cNvSpPr>
          <p:nvPr/>
        </p:nvSpPr>
        <p:spPr>
          <a:xfrm>
            <a:off x="737547" y="1308746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Segoe UI"/>
              </a:rPr>
              <a:t>Cluster 1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2880648"/>
            <a:ext cx="3348070" cy="59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OR,CA,MT,NV,VA,WA,NM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254552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55734" y="3704870"/>
            <a:ext cx="3532896" cy="51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it-IT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VT,WV,CT,MD,PA,DE,ME,NY,NJ,IL,LA,MA,RI,OH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35792" y="332855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D24726"/>
                </a:solidFill>
                <a:cs typeface="Segoe UI"/>
              </a:rPr>
              <a:t>Cluster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BC0A0-5BDC-4B2E-878E-84767CE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6" y="1439707"/>
            <a:ext cx="5419725" cy="4152900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919D793F-86BD-4676-9E53-954A432D7A6C}"/>
              </a:ext>
            </a:extLst>
          </p:cNvPr>
          <p:cNvSpPr txBox="1">
            <a:spLocks/>
          </p:cNvSpPr>
          <p:nvPr/>
        </p:nvSpPr>
        <p:spPr>
          <a:xfrm>
            <a:off x="788739" y="4448935"/>
            <a:ext cx="3245686" cy="83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Mountain, Central, and South East states are nearest neighbors in Cluster 1</a:t>
            </a:r>
          </a:p>
        </p:txBody>
      </p:sp>
    </p:spTree>
    <p:extLst>
      <p:ext uri="{BB962C8B-B14F-4D97-AF65-F5344CB8AC3E}">
        <p14:creationId xmlns:p14="http://schemas.microsoft.com/office/powerpoint/2010/main" val="18246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09" y="1431010"/>
            <a:ext cx="6574415" cy="3548396"/>
          </a:xfrm>
        </p:spPr>
        <p:txBody>
          <a:bodyPr>
            <a:noAutofit/>
          </a:bodyPr>
          <a:lstStyle/>
          <a:p>
            <a:r>
              <a:rPr lang="en-US" sz="1800" dirty="0"/>
              <a:t>K-Means clusters m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ost of Mountain, West coast, and Central states closer</a:t>
            </a:r>
          </a:p>
          <a:p>
            <a:r>
              <a:rPr lang="en-US" sz="1800" dirty="0"/>
              <a:t>Dendogram clusters m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ost of Mountain, West coast, and North East states closer</a:t>
            </a:r>
          </a:p>
          <a:p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K-Nearest Neighbors classifies most of Mountain, Central, and South East states as nearest neighbors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43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11" y="2778542"/>
            <a:ext cx="9796189" cy="3304757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2000" dirty="0"/>
              <a:t>I am glad to answer</a:t>
            </a: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578279"/>
            <a:ext cx="6360230" cy="4346532"/>
          </a:xfrm>
        </p:spPr>
        <p:txBody>
          <a:bodyPr>
            <a:normAutofit/>
          </a:bodyPr>
          <a:lstStyle/>
          <a:p>
            <a:r>
              <a:rPr lang="en-US" sz="1800" dirty="0"/>
              <a:t>Data available at </a:t>
            </a:r>
            <a:r>
              <a:rPr lang="en-US" sz="1800" dirty="0">
                <a:hlinkClick r:id="rId2"/>
              </a:rPr>
              <a:t>https://www.apa.org/news/press/releases/2013/10/regions-personalities</a:t>
            </a:r>
            <a:endParaRPr lang="en-US" sz="1800" dirty="0"/>
          </a:p>
          <a:p>
            <a:r>
              <a:rPr lang="en-US" sz="1800" dirty="0"/>
              <a:t>Data include personality traits such as Extraversion, Openness, Agreeableness, Neuroticism, Conscientiousness</a:t>
            </a:r>
          </a:p>
          <a:p>
            <a:r>
              <a:rPr lang="en-US" sz="1800" dirty="0"/>
              <a:t>Data downloaded into CSV file</a:t>
            </a:r>
          </a:p>
          <a:p>
            <a:r>
              <a:rPr lang="en-US" sz="1800" dirty="0"/>
              <a:t>Data includes all the states in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861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1714" y="1531218"/>
            <a:ext cx="7725568" cy="4443697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What are the correlations among the features?</a:t>
            </a:r>
          </a:p>
          <a:p>
            <a:pPr fontAlgn="base"/>
            <a:r>
              <a:rPr lang="en-US" sz="1800" dirty="0"/>
              <a:t>How personality traits contribute to Psychological clusters?</a:t>
            </a:r>
          </a:p>
          <a:p>
            <a:pPr fontAlgn="base"/>
            <a:r>
              <a:rPr lang="en-US" sz="1800" dirty="0"/>
              <a:t>How different clusters compare with each other?</a:t>
            </a:r>
          </a:p>
          <a:p>
            <a:pPr fontAlgn="base"/>
            <a:r>
              <a:rPr lang="en-US" sz="1800" dirty="0"/>
              <a:t>Is classification better than the clusters?</a:t>
            </a:r>
          </a:p>
          <a:p>
            <a:pPr fontAlgn="base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85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64777" y="1531218"/>
            <a:ext cx="5643153" cy="444369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1800" dirty="0"/>
          </a:p>
          <a:p>
            <a:pPr fontAlgn="base"/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92C34-071F-4757-900D-941720287DBB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9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800" dirty="0"/>
              <a:t>Features and the state codes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D69F0-5164-4135-B08F-40959859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47" y="3086100"/>
            <a:ext cx="7020391" cy="1075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4D546-0DB7-4DBA-B8F3-D80FE943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70" y="2402091"/>
            <a:ext cx="2543360" cy="26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F2166B-262F-48D5-B60E-3765495AF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in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B70A4C-F125-4576-A4E8-657B42A355B9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123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81024-B9E8-46BD-86E9-48A3E3537760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9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800" dirty="0"/>
              <a:t>Lighter shades show higher correlations 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02ECF-4033-488C-B025-04B33834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88" y="1341801"/>
            <a:ext cx="5395747" cy="43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r>
              <a:rPr lang="en-US" dirty="0"/>
              <a:t>CHART WILL GO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723" y="2469763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88545" y="3326542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Picked K=3 where the elbow starts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8723" y="3286350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26542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1175138" y="2485435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Elbow method used for Optimal K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F2394-180E-49FF-BBA5-FF8166E6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31" y="1834026"/>
            <a:ext cx="5112735" cy="35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Clustered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7372" y="1391733"/>
            <a:ext cx="1514947" cy="3072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/>
              <a:t>Extraversion-Openness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7D927-55D2-4BB9-8B87-D24DED2CFFF0}"/>
              </a:ext>
            </a:extLst>
          </p:cNvPr>
          <p:cNvSpPr txBox="1">
            <a:spLocks/>
          </p:cNvSpPr>
          <p:nvPr/>
        </p:nvSpPr>
        <p:spPr>
          <a:xfrm>
            <a:off x="2810068" y="1328921"/>
            <a:ext cx="1865014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Conscientiousness-Neuroticism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4AF84A-977E-4C0B-AB05-554DA237B27D}"/>
              </a:ext>
            </a:extLst>
          </p:cNvPr>
          <p:cNvSpPr txBox="1">
            <a:spLocks/>
          </p:cNvSpPr>
          <p:nvPr/>
        </p:nvSpPr>
        <p:spPr>
          <a:xfrm>
            <a:off x="2863725" y="3032632"/>
            <a:ext cx="1865014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Agreeableness-Neuroticism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859BF2-8437-4494-A055-86A50947F3CE}"/>
              </a:ext>
            </a:extLst>
          </p:cNvPr>
          <p:cNvSpPr txBox="1">
            <a:spLocks/>
          </p:cNvSpPr>
          <p:nvPr/>
        </p:nvSpPr>
        <p:spPr>
          <a:xfrm>
            <a:off x="5354468" y="3553251"/>
            <a:ext cx="1479773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Openness-Neuroticism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4B30A5-7242-425A-8971-DBF23CACD30D}"/>
              </a:ext>
            </a:extLst>
          </p:cNvPr>
          <p:cNvSpPr txBox="1">
            <a:spLocks/>
          </p:cNvSpPr>
          <p:nvPr/>
        </p:nvSpPr>
        <p:spPr>
          <a:xfrm>
            <a:off x="7955360" y="2686782"/>
            <a:ext cx="1732419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Extraversion-Agreeableness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CFE4B6-966A-4E71-BCE9-662AE03C5094}"/>
              </a:ext>
            </a:extLst>
          </p:cNvPr>
          <p:cNvSpPr txBox="1">
            <a:spLocks/>
          </p:cNvSpPr>
          <p:nvPr/>
        </p:nvSpPr>
        <p:spPr>
          <a:xfrm>
            <a:off x="959616" y="1482548"/>
            <a:ext cx="1773754" cy="82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Predicted clusters in scatter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4C4C-D684-45E3-A84B-F6BC49F1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74" y="1742270"/>
            <a:ext cx="2380411" cy="1280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6EBD-6A7F-4001-A6A0-6F1382D6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25" y="1587892"/>
            <a:ext cx="2388874" cy="1479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E9725-7A37-4201-9A56-CD81A161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46" y="3339887"/>
            <a:ext cx="2165003" cy="1726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ED629-9B5B-4594-9CA6-9CDBBFB2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774" y="3860506"/>
            <a:ext cx="2380411" cy="1402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99EA4-2A72-4C3B-B901-77694428E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860" y="2994037"/>
            <a:ext cx="2195512" cy="16815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24F9B0B-246B-4010-8713-735ADC190074}"/>
              </a:ext>
            </a:extLst>
          </p:cNvPr>
          <p:cNvGrpSpPr/>
          <p:nvPr/>
        </p:nvGrpSpPr>
        <p:grpSpPr>
          <a:xfrm>
            <a:off x="519351" y="1494069"/>
            <a:ext cx="558179" cy="409838"/>
            <a:chOff x="6953426" y="711274"/>
            <a:chExt cx="558179" cy="409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07337B-1060-4481-8CC9-4B75B22497CF}"/>
                </a:ext>
              </a:extLst>
            </p:cNvPr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F769A6-36F1-42D1-B82F-7D5F9AABAD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930C2D9-9C0D-4CD9-B469-1EA3A1693189}"/>
              </a:ext>
            </a:extLst>
          </p:cNvPr>
          <p:cNvSpPr txBox="1">
            <a:spLocks/>
          </p:cNvSpPr>
          <p:nvPr/>
        </p:nvSpPr>
        <p:spPr>
          <a:xfrm>
            <a:off x="952153" y="2355925"/>
            <a:ext cx="1773754" cy="82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Big five personalities in each plot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48BD52-8119-433C-99FC-1CB43769C39D}"/>
              </a:ext>
            </a:extLst>
          </p:cNvPr>
          <p:cNvGrpSpPr/>
          <p:nvPr/>
        </p:nvGrpSpPr>
        <p:grpSpPr>
          <a:xfrm>
            <a:off x="511888" y="2367446"/>
            <a:ext cx="558179" cy="409838"/>
            <a:chOff x="6953426" y="711274"/>
            <a:chExt cx="558179" cy="40983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AAC1B5-5FB0-4B33-8CC4-2E0D41BFC03F}"/>
                </a:ext>
              </a:extLst>
            </p:cNvPr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5D0C8-C715-4942-9D72-B89337BCA3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0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Clustered Regions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737548" y="1683945"/>
            <a:ext cx="301733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PA,WV,AR,OH,CT,DE,MA,RI,NY,ME,IN,NJ,NH,KY,LA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2AA47883-B99B-40F5-8C1F-1ED564021CBB}"/>
              </a:ext>
            </a:extLst>
          </p:cNvPr>
          <p:cNvSpPr txBox="1">
            <a:spLocks/>
          </p:cNvSpPr>
          <p:nvPr/>
        </p:nvSpPr>
        <p:spPr>
          <a:xfrm>
            <a:off x="737547" y="1308746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cs typeface="Segoe UI"/>
              </a:rPr>
              <a:t>Cluster 1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2787650"/>
            <a:ext cx="334807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TN,SD,NC,ND,SC,NE,WI,AL,MS,MN,MI,UT,IA,IL,GA,FL,MO,TX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241245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37547" y="3891356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VT,VA,WA,MT,OK,NM,NV,MD,KS,ID,CO,CA,AZ,OR,WY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37547" y="351615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C00000"/>
                </a:solidFill>
                <a:cs typeface="Segoe UI"/>
              </a:rPr>
              <a:t>Cluster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2A535-4B29-44E3-BE39-F6EFA370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01" y="1419174"/>
            <a:ext cx="5457825" cy="4019651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C8ED0A3-4CC0-4882-B919-C26E26CC24BA}"/>
              </a:ext>
            </a:extLst>
          </p:cNvPr>
          <p:cNvSpPr txBox="1">
            <a:spLocks/>
          </p:cNvSpPr>
          <p:nvPr/>
        </p:nvSpPr>
        <p:spPr>
          <a:xfrm>
            <a:off x="752382" y="4573178"/>
            <a:ext cx="3060200" cy="83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Mountain, West, and Central states are closer in two clusters</a:t>
            </a:r>
          </a:p>
        </p:txBody>
      </p:sp>
    </p:spTree>
    <p:extLst>
      <p:ext uri="{BB962C8B-B14F-4D97-AF65-F5344CB8AC3E}">
        <p14:creationId xmlns:p14="http://schemas.microsoft.com/office/powerpoint/2010/main" val="27320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4951582" cy="641350"/>
          </a:xfrm>
        </p:spPr>
        <p:txBody>
          <a:bodyPr>
            <a:normAutofit/>
          </a:bodyPr>
          <a:lstStyle/>
          <a:p>
            <a:r>
              <a:rPr lang="en-US" dirty="0"/>
              <a:t>Dendogram Clusters - Hierarchical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46007" y="1607233"/>
            <a:ext cx="3157960" cy="79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sv-SE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PA,WV,AR,OH,CT,DE,MA,RI, NY,ME,IN,NJ,NH,KY,LA, OK,KS,ID,WY,MD</a:t>
            </a:r>
            <a:endParaRPr lang="en-US" sz="1800" dirty="0">
              <a:solidFill>
                <a:srgbClr val="00B0F0"/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24025" y="1305929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1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3E436C6-D90A-46C3-AE41-E66050E1C51A}"/>
              </a:ext>
            </a:extLst>
          </p:cNvPr>
          <p:cNvSpPr txBox="1">
            <a:spLocks/>
          </p:cNvSpPr>
          <p:nvPr/>
        </p:nvSpPr>
        <p:spPr>
          <a:xfrm>
            <a:off x="752382" y="4573178"/>
            <a:ext cx="3060200" cy="83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North East, Mountain, West coast states are closer in Cluster 1 and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83985-B060-45F0-B3CE-E8416452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82" y="1514475"/>
            <a:ext cx="7510414" cy="382905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8ADCCDC-701B-4C25-925B-9059100C3335}"/>
              </a:ext>
            </a:extLst>
          </p:cNvPr>
          <p:cNvSpPr txBox="1">
            <a:spLocks/>
          </p:cNvSpPr>
          <p:nvPr/>
        </p:nvSpPr>
        <p:spPr>
          <a:xfrm>
            <a:off x="752382" y="2820210"/>
            <a:ext cx="333532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VT,VA,WA,MT,NM,NV,OR,TX, IL,CO,CA,AZ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3790E1E-14B8-4976-8737-9D1FAF92B692}"/>
              </a:ext>
            </a:extLst>
          </p:cNvPr>
          <p:cNvSpPr txBox="1">
            <a:spLocks/>
          </p:cNvSpPr>
          <p:nvPr/>
        </p:nvSpPr>
        <p:spPr>
          <a:xfrm>
            <a:off x="724024" y="2457903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AF7B3DB0-2F08-4283-93E1-11F6A7A7D2F2}"/>
              </a:ext>
            </a:extLst>
          </p:cNvPr>
          <p:cNvSpPr txBox="1">
            <a:spLocks/>
          </p:cNvSpPr>
          <p:nvPr/>
        </p:nvSpPr>
        <p:spPr>
          <a:xfrm>
            <a:off x="746007" y="3825373"/>
            <a:ext cx="3374011" cy="81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TN,SD,NC,SC,ND,NE,WI,AL, MS,MN,MI,UT,IA,GA,FL,MO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47A14A00-BD68-40C0-9569-58DC34069840}"/>
              </a:ext>
            </a:extLst>
          </p:cNvPr>
          <p:cNvSpPr txBox="1">
            <a:spLocks/>
          </p:cNvSpPr>
          <p:nvPr/>
        </p:nvSpPr>
        <p:spPr>
          <a:xfrm>
            <a:off x="746007" y="351554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accent6"/>
                </a:solidFill>
                <a:cs typeface="Segoe UI"/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595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 to Power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776</TotalTime>
  <Words>613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Welcome to PowerPoint</vt:lpstr>
      <vt:lpstr>US Psychological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Owner</dc:creator>
  <cp:lastModifiedBy>Owner</cp:lastModifiedBy>
  <cp:revision>189</cp:revision>
  <dcterms:created xsi:type="dcterms:W3CDTF">2019-06-19T23:01:05Z</dcterms:created>
  <dcterms:modified xsi:type="dcterms:W3CDTF">2019-07-25T01:07:23Z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