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256" r:id="rId2"/>
    <p:sldId id="258" r:id="rId3"/>
    <p:sldId id="259" r:id="rId4"/>
    <p:sldId id="260" r:id="rId5"/>
    <p:sldId id="263" r:id="rId6"/>
    <p:sldId id="261" r:id="rId7"/>
    <p:sldId id="268" r:id="rId8"/>
    <p:sldId id="264" r:id="rId9"/>
    <p:sldId id="265" r:id="rId10"/>
    <p:sldId id="266" r:id="rId11"/>
    <p:sldId id="267" r:id="rId12"/>
    <p:sldId id="269" r:id="rId13"/>
    <p:sldId id="270" r:id="rId14"/>
    <p:sldId id="271" r:id="rId15"/>
    <p:sldId id="272" r:id="rId16"/>
    <p:sldId id="273" r:id="rId17"/>
    <p:sldId id="274" r:id="rId18"/>
    <p:sldId id="275" r:id="rId19"/>
    <p:sldId id="276" r:id="rId20"/>
    <p:sldId id="279" r:id="rId21"/>
    <p:sldId id="280" r:id="rId22"/>
    <p:sldId id="277" r:id="rId23"/>
    <p:sldId id="278" r:id="rId24"/>
    <p:sldId id="262"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7334" autoAdjust="0"/>
  </p:normalViewPr>
  <p:slideViewPr>
    <p:cSldViewPr>
      <p:cViewPr varScale="1">
        <p:scale>
          <a:sx n="86" d="100"/>
          <a:sy n="86" d="100"/>
        </p:scale>
        <p:origin x="1382"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3ABC60-CCC3-4618-9D00-84488A71225C}" type="datetimeFigureOut">
              <a:rPr lang="en-US" smtClean="0"/>
              <a:t>3/30/2019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6C1F42-9BFA-4276-92BE-28817A82F29C}" type="slidenum">
              <a:rPr lang="en-US" smtClean="0"/>
              <a:t>‹#›</a:t>
            </a:fld>
            <a:endParaRPr lang="en-US" dirty="0"/>
          </a:p>
        </p:txBody>
      </p:sp>
    </p:spTree>
    <p:extLst>
      <p:ext uri="{BB962C8B-B14F-4D97-AF65-F5344CB8AC3E}">
        <p14:creationId xmlns:p14="http://schemas.microsoft.com/office/powerpoint/2010/main" val="1986292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66C1F42-9BFA-4276-92BE-28817A82F29C}" type="slidenum">
              <a:rPr lang="en-US" smtClean="0"/>
              <a:t>2</a:t>
            </a:fld>
            <a:endParaRPr lang="en-US" dirty="0"/>
          </a:p>
        </p:txBody>
      </p:sp>
    </p:spTree>
    <p:extLst>
      <p:ext uri="{BB962C8B-B14F-4D97-AF65-F5344CB8AC3E}">
        <p14:creationId xmlns:p14="http://schemas.microsoft.com/office/powerpoint/2010/main" val="1288588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C1F42-9BFA-4276-92BE-28817A82F29C}" type="slidenum">
              <a:rPr lang="en-US" smtClean="0"/>
              <a:t>3</a:t>
            </a:fld>
            <a:endParaRPr lang="en-US" dirty="0"/>
          </a:p>
        </p:txBody>
      </p:sp>
    </p:spTree>
    <p:extLst>
      <p:ext uri="{BB962C8B-B14F-4D97-AF65-F5344CB8AC3E}">
        <p14:creationId xmlns:p14="http://schemas.microsoft.com/office/powerpoint/2010/main" val="549808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056450-EEC9-407D-A05D-5008DEBEA4A3}" type="datetimeFigureOut">
              <a:rPr lang="en-US" smtClean="0"/>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FBBD40-2CF9-4E45-AFB6-EFFA29C79478}" type="slidenum">
              <a:rPr lang="en-US" smtClean="0"/>
              <a:t>‹#›</a:t>
            </a:fld>
            <a:endParaRPr lang="en-US" dirty="0"/>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056450-EEC9-407D-A05D-5008DEBEA4A3}" type="datetimeFigureOut">
              <a:rPr lang="en-US" smtClean="0"/>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FBBD40-2CF9-4E45-AFB6-EFFA29C7947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056450-EEC9-407D-A05D-5008DEBEA4A3}" type="datetimeFigureOut">
              <a:rPr lang="en-US" smtClean="0"/>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FBBD40-2CF9-4E45-AFB6-EFFA29C7947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056450-EEC9-407D-A05D-5008DEBEA4A3}" type="datetimeFigureOut">
              <a:rPr lang="en-US" smtClean="0"/>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FBBD40-2CF9-4E45-AFB6-EFFA29C79478}" type="slidenum">
              <a:rPr lang="en-US" smtClean="0"/>
              <a:t>‹#›</a:t>
            </a:fld>
            <a:endParaRPr lang="en-US" dirty="0"/>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056450-EEC9-407D-A05D-5008DEBEA4A3}" type="datetimeFigureOut">
              <a:rPr lang="en-US" smtClean="0"/>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FBBD40-2CF9-4E45-AFB6-EFFA29C79478}"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4056450-EEC9-407D-A05D-5008DEBEA4A3}" type="datetimeFigureOut">
              <a:rPr lang="en-US" smtClean="0"/>
              <a:t>3/30/2019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FBBD40-2CF9-4E45-AFB6-EFFA29C79478}" type="slidenum">
              <a:rPr lang="en-US" smtClean="0"/>
              <a:t>‹#›</a:t>
            </a:fld>
            <a:endParaRPr lang="en-US" dirty="0"/>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142999" y="731519"/>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731520"/>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056450-EEC9-407D-A05D-5008DEBEA4A3}" type="datetimeFigureOut">
              <a:rPr lang="en-US" smtClean="0"/>
              <a:t>3/30/2019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6FBBD40-2CF9-4E45-AFB6-EFFA29C79478}"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056450-EEC9-407D-A05D-5008DEBEA4A3}" type="datetimeFigureOut">
              <a:rPr lang="en-US" smtClean="0"/>
              <a:t>3/30/2019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6FBBD40-2CF9-4E45-AFB6-EFFA29C7947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056450-EEC9-407D-A05D-5008DEBEA4A3}" type="datetimeFigureOut">
              <a:rPr lang="en-US" smtClean="0"/>
              <a:t>3/30/2019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6FBBD40-2CF9-4E45-AFB6-EFFA29C7947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056450-EEC9-407D-A05D-5008DEBEA4A3}" type="datetimeFigureOut">
              <a:rPr lang="en-US" smtClean="0"/>
              <a:t>3/30/2019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FBBD40-2CF9-4E45-AFB6-EFFA29C79478}"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056450-EEC9-407D-A05D-5008DEBEA4A3}" type="datetimeFigureOut">
              <a:rPr lang="en-US" smtClean="0"/>
              <a:t>3/30/2019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FBBD40-2CF9-4E45-AFB6-EFFA29C79478}" type="slidenum">
              <a:rPr lang="en-US" smtClean="0"/>
              <a:t>‹#›</a:t>
            </a:fld>
            <a:endParaRPr lang="en-US" dirty="0"/>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4056450-EEC9-407D-A05D-5008DEBEA4A3}" type="datetimeFigureOut">
              <a:rPr lang="en-US" smtClean="0"/>
              <a:t>3/30/2019</a:t>
            </a:fld>
            <a:endParaRPr lang="en-US" dirty="0"/>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F6FBBD40-2CF9-4E45-AFB6-EFFA29C7947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38400" y="4034729"/>
            <a:ext cx="4876800" cy="1070671"/>
          </a:xfrm>
        </p:spPr>
        <p:txBody>
          <a:bodyPr>
            <a:normAutofit/>
          </a:bodyPr>
          <a:lstStyle/>
          <a:p>
            <a:r>
              <a:rPr lang="en-US" sz="2400" b="1" dirty="0">
                <a:latin typeface="Calibri" panose="020F0502020204030204" pitchFamily="34" charset="0"/>
              </a:rPr>
              <a:t>Team06 Data Science Project1</a:t>
            </a:r>
          </a:p>
          <a:p>
            <a:r>
              <a:rPr lang="en-US" sz="2400" dirty="0">
                <a:latin typeface="Calibri" panose="020F0502020204030204" pitchFamily="34" charset="0"/>
              </a:rPr>
              <a:t>Damodhar, Kavya, Mabel, Gael</a:t>
            </a:r>
          </a:p>
        </p:txBody>
      </p:sp>
      <p:sp>
        <p:nvSpPr>
          <p:cNvPr id="2" name="Title 1"/>
          <p:cNvSpPr>
            <a:spLocks noGrp="1"/>
          </p:cNvSpPr>
          <p:nvPr>
            <p:ph type="ctrTitle"/>
          </p:nvPr>
        </p:nvSpPr>
        <p:spPr>
          <a:xfrm>
            <a:off x="533401" y="3132290"/>
            <a:ext cx="8153400" cy="882119"/>
          </a:xfrm>
        </p:spPr>
        <p:txBody>
          <a:bodyPr/>
          <a:lstStyle/>
          <a:p>
            <a:pPr marL="182880" indent="0" algn="ctr">
              <a:buNone/>
            </a:pPr>
            <a:r>
              <a:rPr lang="en-US" sz="3200" dirty="0">
                <a:effectLst>
                  <a:outerShdw blurRad="50800" dist="50800" dir="5400000" algn="ctr" rotWithShape="0">
                    <a:schemeClr val="bg1"/>
                  </a:outerShdw>
                </a:effectLst>
                <a:latin typeface="Calibri" panose="020F0502020204030204" pitchFamily="34" charset="0"/>
              </a:rPr>
              <a:t>YouTube Trending Video Analysis</a:t>
            </a:r>
          </a:p>
        </p:txBody>
      </p:sp>
      <p:pic>
        <p:nvPicPr>
          <p:cNvPr id="5" name="Picture 4">
            <a:extLst>
              <a:ext uri="{FF2B5EF4-FFF2-40B4-BE49-F238E27FC236}">
                <a16:creationId xmlns:a16="http://schemas.microsoft.com/office/drawing/2014/main" id="{E41849E4-0F1E-43D8-875E-191132755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7600" y="228600"/>
            <a:ext cx="1390130" cy="1066800"/>
          </a:xfrm>
          <a:prstGeom prst="rect">
            <a:avLst/>
          </a:prstGeom>
        </p:spPr>
      </p:pic>
    </p:spTree>
    <p:extLst>
      <p:ext uri="{BB962C8B-B14F-4D97-AF65-F5344CB8AC3E}">
        <p14:creationId xmlns:p14="http://schemas.microsoft.com/office/powerpoint/2010/main" val="3312342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66B68B-A52D-4421-97C5-566A80419954}"/>
              </a:ext>
            </a:extLst>
          </p:cNvPr>
          <p:cNvSpPr txBox="1">
            <a:spLocks/>
          </p:cNvSpPr>
          <p:nvPr/>
        </p:nvSpPr>
        <p:spPr>
          <a:xfrm>
            <a:off x="1315744" y="457199"/>
            <a:ext cx="6512511" cy="965323"/>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2400" dirty="0">
                <a:effectLst/>
                <a:latin typeface="Calibri" panose="020F0502020204030204" pitchFamily="34" charset="0"/>
              </a:rPr>
              <a:t>Data Analysis</a:t>
            </a:r>
          </a:p>
          <a:p>
            <a:pPr marL="0" indent="0" algn="l">
              <a:buNone/>
            </a:pPr>
            <a:r>
              <a:rPr lang="en-US" sz="2400" b="0" dirty="0">
                <a:solidFill>
                  <a:schemeClr val="bg1">
                    <a:lumMod val="50000"/>
                  </a:schemeClr>
                </a:solidFill>
                <a:effectLst/>
                <a:latin typeface="Calibri" panose="020F0502020204030204" pitchFamily="34" charset="0"/>
              </a:rPr>
              <a:t>Figures</a:t>
            </a:r>
            <a:endParaRPr lang="en-US" sz="2400" dirty="0">
              <a:effectLst/>
              <a:latin typeface="Calibri" panose="020F0502020204030204" pitchFamily="34" charset="0"/>
            </a:endParaRPr>
          </a:p>
        </p:txBody>
      </p:sp>
      <p:pic>
        <p:nvPicPr>
          <p:cNvPr id="5" name="Picture 4">
            <a:extLst>
              <a:ext uri="{FF2B5EF4-FFF2-40B4-BE49-F238E27FC236}">
                <a16:creationId xmlns:a16="http://schemas.microsoft.com/office/drawing/2014/main" id="{5E0A8273-8821-44CB-926E-98282C3BA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304800"/>
            <a:ext cx="1676400" cy="1117723"/>
          </a:xfrm>
          <a:prstGeom prst="rect">
            <a:avLst/>
          </a:prstGeom>
        </p:spPr>
      </p:pic>
      <p:pic>
        <p:nvPicPr>
          <p:cNvPr id="3" name="Picture 2">
            <a:extLst>
              <a:ext uri="{FF2B5EF4-FFF2-40B4-BE49-F238E27FC236}">
                <a16:creationId xmlns:a16="http://schemas.microsoft.com/office/drawing/2014/main" id="{CFD0ECCF-7123-4C85-AA92-56D606238E5D}"/>
              </a:ext>
            </a:extLst>
          </p:cNvPr>
          <p:cNvPicPr>
            <a:picLocks noChangeAspect="1"/>
          </p:cNvPicPr>
          <p:nvPr/>
        </p:nvPicPr>
        <p:blipFill>
          <a:blip r:embed="rId3"/>
          <a:stretch>
            <a:fillRect/>
          </a:stretch>
        </p:blipFill>
        <p:spPr>
          <a:xfrm>
            <a:off x="1315744" y="1574921"/>
            <a:ext cx="5923256" cy="4444879"/>
          </a:xfrm>
          <a:prstGeom prst="rect">
            <a:avLst/>
          </a:prstGeom>
        </p:spPr>
      </p:pic>
    </p:spTree>
    <p:extLst>
      <p:ext uri="{BB962C8B-B14F-4D97-AF65-F5344CB8AC3E}">
        <p14:creationId xmlns:p14="http://schemas.microsoft.com/office/powerpoint/2010/main" val="3065323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66B68B-A52D-4421-97C5-566A80419954}"/>
              </a:ext>
            </a:extLst>
          </p:cNvPr>
          <p:cNvSpPr txBox="1">
            <a:spLocks/>
          </p:cNvSpPr>
          <p:nvPr/>
        </p:nvSpPr>
        <p:spPr>
          <a:xfrm>
            <a:off x="1315744" y="457199"/>
            <a:ext cx="6512511" cy="965323"/>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2400" dirty="0">
                <a:effectLst/>
                <a:latin typeface="Calibri" panose="020F0502020204030204" pitchFamily="34" charset="0"/>
              </a:rPr>
              <a:t>Data Analysis</a:t>
            </a:r>
          </a:p>
          <a:p>
            <a:pPr marL="0" indent="0" algn="l">
              <a:buNone/>
            </a:pPr>
            <a:r>
              <a:rPr lang="en-US" sz="2400" b="0" dirty="0">
                <a:solidFill>
                  <a:schemeClr val="bg1">
                    <a:lumMod val="50000"/>
                  </a:schemeClr>
                </a:solidFill>
                <a:effectLst/>
                <a:latin typeface="Calibri" panose="020F0502020204030204" pitchFamily="34" charset="0"/>
              </a:rPr>
              <a:t>Figures</a:t>
            </a:r>
            <a:endParaRPr lang="en-US" sz="2400" dirty="0">
              <a:effectLst/>
              <a:latin typeface="Calibri" panose="020F0502020204030204" pitchFamily="34" charset="0"/>
            </a:endParaRPr>
          </a:p>
        </p:txBody>
      </p:sp>
      <p:pic>
        <p:nvPicPr>
          <p:cNvPr id="5" name="Picture 4">
            <a:extLst>
              <a:ext uri="{FF2B5EF4-FFF2-40B4-BE49-F238E27FC236}">
                <a16:creationId xmlns:a16="http://schemas.microsoft.com/office/drawing/2014/main" id="{5E0A8273-8821-44CB-926E-98282C3BA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304800"/>
            <a:ext cx="1676400" cy="1117723"/>
          </a:xfrm>
          <a:prstGeom prst="rect">
            <a:avLst/>
          </a:prstGeom>
        </p:spPr>
      </p:pic>
      <p:pic>
        <p:nvPicPr>
          <p:cNvPr id="3" name="Picture 2">
            <a:extLst>
              <a:ext uri="{FF2B5EF4-FFF2-40B4-BE49-F238E27FC236}">
                <a16:creationId xmlns:a16="http://schemas.microsoft.com/office/drawing/2014/main" id="{800B942D-1155-45D7-9138-6E86D6679E56}"/>
              </a:ext>
            </a:extLst>
          </p:cNvPr>
          <p:cNvPicPr>
            <a:picLocks noChangeAspect="1"/>
          </p:cNvPicPr>
          <p:nvPr/>
        </p:nvPicPr>
        <p:blipFill>
          <a:blip r:embed="rId3"/>
          <a:stretch>
            <a:fillRect/>
          </a:stretch>
        </p:blipFill>
        <p:spPr>
          <a:xfrm>
            <a:off x="1371600" y="1574921"/>
            <a:ext cx="5257800" cy="4114800"/>
          </a:xfrm>
          <a:prstGeom prst="rect">
            <a:avLst/>
          </a:prstGeom>
        </p:spPr>
      </p:pic>
    </p:spTree>
    <p:extLst>
      <p:ext uri="{BB962C8B-B14F-4D97-AF65-F5344CB8AC3E}">
        <p14:creationId xmlns:p14="http://schemas.microsoft.com/office/powerpoint/2010/main" val="237137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66B68B-A52D-4421-97C5-566A80419954}"/>
              </a:ext>
            </a:extLst>
          </p:cNvPr>
          <p:cNvSpPr txBox="1">
            <a:spLocks/>
          </p:cNvSpPr>
          <p:nvPr/>
        </p:nvSpPr>
        <p:spPr>
          <a:xfrm>
            <a:off x="1315744" y="457199"/>
            <a:ext cx="6512511" cy="965323"/>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2400" dirty="0">
                <a:effectLst/>
                <a:latin typeface="Calibri" panose="020F0502020204030204" pitchFamily="34" charset="0"/>
              </a:rPr>
              <a:t>Data Analysis</a:t>
            </a:r>
          </a:p>
          <a:p>
            <a:pPr marL="0" indent="0" algn="l">
              <a:buNone/>
            </a:pPr>
            <a:r>
              <a:rPr lang="en-US" sz="2400" b="0" dirty="0">
                <a:solidFill>
                  <a:schemeClr val="bg1">
                    <a:lumMod val="50000"/>
                  </a:schemeClr>
                </a:solidFill>
                <a:effectLst/>
                <a:latin typeface="Calibri" panose="020F0502020204030204" pitchFamily="34" charset="0"/>
              </a:rPr>
              <a:t>Figures</a:t>
            </a:r>
            <a:endParaRPr lang="en-US" sz="2400" dirty="0">
              <a:effectLst/>
              <a:latin typeface="Calibri" panose="020F0502020204030204" pitchFamily="34" charset="0"/>
            </a:endParaRPr>
          </a:p>
        </p:txBody>
      </p:sp>
      <p:pic>
        <p:nvPicPr>
          <p:cNvPr id="5" name="Picture 4">
            <a:extLst>
              <a:ext uri="{FF2B5EF4-FFF2-40B4-BE49-F238E27FC236}">
                <a16:creationId xmlns:a16="http://schemas.microsoft.com/office/drawing/2014/main" id="{5E0A8273-8821-44CB-926E-98282C3BA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304800"/>
            <a:ext cx="1676400" cy="1117723"/>
          </a:xfrm>
          <a:prstGeom prst="rect">
            <a:avLst/>
          </a:prstGeom>
        </p:spPr>
      </p:pic>
      <p:pic>
        <p:nvPicPr>
          <p:cNvPr id="2" name="Picture 1">
            <a:extLst>
              <a:ext uri="{FF2B5EF4-FFF2-40B4-BE49-F238E27FC236}">
                <a16:creationId xmlns:a16="http://schemas.microsoft.com/office/drawing/2014/main" id="{1B97909F-CDDA-4A27-A7BB-5A2842CA06BD}"/>
              </a:ext>
            </a:extLst>
          </p:cNvPr>
          <p:cNvPicPr>
            <a:picLocks noChangeAspect="1"/>
          </p:cNvPicPr>
          <p:nvPr/>
        </p:nvPicPr>
        <p:blipFill>
          <a:blip r:embed="rId3"/>
          <a:stretch>
            <a:fillRect/>
          </a:stretch>
        </p:blipFill>
        <p:spPr>
          <a:xfrm>
            <a:off x="1447800" y="1444408"/>
            <a:ext cx="5410200" cy="3969183"/>
          </a:xfrm>
          <a:prstGeom prst="rect">
            <a:avLst/>
          </a:prstGeom>
        </p:spPr>
      </p:pic>
    </p:spTree>
    <p:extLst>
      <p:ext uri="{BB962C8B-B14F-4D97-AF65-F5344CB8AC3E}">
        <p14:creationId xmlns:p14="http://schemas.microsoft.com/office/powerpoint/2010/main" val="801879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66B68B-A52D-4421-97C5-566A80419954}"/>
              </a:ext>
            </a:extLst>
          </p:cNvPr>
          <p:cNvSpPr txBox="1">
            <a:spLocks/>
          </p:cNvSpPr>
          <p:nvPr/>
        </p:nvSpPr>
        <p:spPr>
          <a:xfrm>
            <a:off x="1315744" y="457199"/>
            <a:ext cx="6512511" cy="965323"/>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2400" dirty="0">
                <a:effectLst/>
                <a:latin typeface="Calibri" panose="020F0502020204030204" pitchFamily="34" charset="0"/>
              </a:rPr>
              <a:t>Data Analysis</a:t>
            </a:r>
          </a:p>
          <a:p>
            <a:pPr marL="0" indent="0" algn="l">
              <a:buNone/>
            </a:pPr>
            <a:r>
              <a:rPr lang="en-US" sz="2400" b="0" dirty="0">
                <a:solidFill>
                  <a:schemeClr val="bg1">
                    <a:lumMod val="50000"/>
                  </a:schemeClr>
                </a:solidFill>
                <a:effectLst/>
                <a:latin typeface="Calibri" panose="020F0502020204030204" pitchFamily="34" charset="0"/>
              </a:rPr>
              <a:t>Figures</a:t>
            </a:r>
            <a:endParaRPr lang="en-US" sz="2400" dirty="0">
              <a:effectLst/>
              <a:latin typeface="Calibri" panose="020F0502020204030204" pitchFamily="34" charset="0"/>
            </a:endParaRPr>
          </a:p>
        </p:txBody>
      </p:sp>
      <p:pic>
        <p:nvPicPr>
          <p:cNvPr id="5" name="Picture 4">
            <a:extLst>
              <a:ext uri="{FF2B5EF4-FFF2-40B4-BE49-F238E27FC236}">
                <a16:creationId xmlns:a16="http://schemas.microsoft.com/office/drawing/2014/main" id="{5E0A8273-8821-44CB-926E-98282C3BA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304800"/>
            <a:ext cx="1676400" cy="1117723"/>
          </a:xfrm>
          <a:prstGeom prst="rect">
            <a:avLst/>
          </a:prstGeom>
        </p:spPr>
      </p:pic>
      <p:pic>
        <p:nvPicPr>
          <p:cNvPr id="3" name="Picture 2">
            <a:extLst>
              <a:ext uri="{FF2B5EF4-FFF2-40B4-BE49-F238E27FC236}">
                <a16:creationId xmlns:a16="http://schemas.microsoft.com/office/drawing/2014/main" id="{B1500806-21C3-48D6-8D1B-3DEB64BEDCA4}"/>
              </a:ext>
            </a:extLst>
          </p:cNvPr>
          <p:cNvPicPr>
            <a:picLocks noChangeAspect="1"/>
          </p:cNvPicPr>
          <p:nvPr/>
        </p:nvPicPr>
        <p:blipFill>
          <a:blip r:embed="rId3"/>
          <a:stretch>
            <a:fillRect/>
          </a:stretch>
        </p:blipFill>
        <p:spPr>
          <a:xfrm>
            <a:off x="1447800" y="1581578"/>
            <a:ext cx="5791200" cy="4362021"/>
          </a:xfrm>
          <a:prstGeom prst="rect">
            <a:avLst/>
          </a:prstGeom>
        </p:spPr>
      </p:pic>
    </p:spTree>
    <p:extLst>
      <p:ext uri="{BB962C8B-B14F-4D97-AF65-F5344CB8AC3E}">
        <p14:creationId xmlns:p14="http://schemas.microsoft.com/office/powerpoint/2010/main" val="1661270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66B68B-A52D-4421-97C5-566A80419954}"/>
              </a:ext>
            </a:extLst>
          </p:cNvPr>
          <p:cNvSpPr txBox="1">
            <a:spLocks/>
          </p:cNvSpPr>
          <p:nvPr/>
        </p:nvSpPr>
        <p:spPr>
          <a:xfrm>
            <a:off x="1315744" y="457199"/>
            <a:ext cx="6512511" cy="965323"/>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2400" dirty="0">
                <a:effectLst/>
                <a:latin typeface="Calibri" panose="020F0502020204030204" pitchFamily="34" charset="0"/>
              </a:rPr>
              <a:t>Data Analysis</a:t>
            </a:r>
          </a:p>
          <a:p>
            <a:pPr marL="0" indent="0" algn="l">
              <a:buNone/>
            </a:pPr>
            <a:r>
              <a:rPr lang="en-US" sz="2400" b="0" dirty="0">
                <a:solidFill>
                  <a:schemeClr val="bg1">
                    <a:lumMod val="50000"/>
                  </a:schemeClr>
                </a:solidFill>
                <a:effectLst/>
                <a:latin typeface="Calibri" panose="020F0502020204030204" pitchFamily="34" charset="0"/>
              </a:rPr>
              <a:t>Figures</a:t>
            </a:r>
            <a:endParaRPr lang="en-US" sz="2400" dirty="0">
              <a:effectLst/>
              <a:latin typeface="Calibri" panose="020F0502020204030204" pitchFamily="34" charset="0"/>
            </a:endParaRPr>
          </a:p>
        </p:txBody>
      </p:sp>
      <p:pic>
        <p:nvPicPr>
          <p:cNvPr id="5" name="Picture 4">
            <a:extLst>
              <a:ext uri="{FF2B5EF4-FFF2-40B4-BE49-F238E27FC236}">
                <a16:creationId xmlns:a16="http://schemas.microsoft.com/office/drawing/2014/main" id="{5E0A8273-8821-44CB-926E-98282C3BA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304800"/>
            <a:ext cx="1676400" cy="1117723"/>
          </a:xfrm>
          <a:prstGeom prst="rect">
            <a:avLst/>
          </a:prstGeom>
        </p:spPr>
      </p:pic>
      <p:pic>
        <p:nvPicPr>
          <p:cNvPr id="2" name="Picture 1">
            <a:extLst>
              <a:ext uri="{FF2B5EF4-FFF2-40B4-BE49-F238E27FC236}">
                <a16:creationId xmlns:a16="http://schemas.microsoft.com/office/drawing/2014/main" id="{1E3D8608-C3C1-4460-912F-591234E3DCF8}"/>
              </a:ext>
            </a:extLst>
          </p:cNvPr>
          <p:cNvPicPr>
            <a:picLocks noChangeAspect="1"/>
          </p:cNvPicPr>
          <p:nvPr/>
        </p:nvPicPr>
        <p:blipFill>
          <a:blip r:embed="rId3"/>
          <a:stretch>
            <a:fillRect/>
          </a:stretch>
        </p:blipFill>
        <p:spPr>
          <a:xfrm>
            <a:off x="1447800" y="1676400"/>
            <a:ext cx="5791200" cy="4343400"/>
          </a:xfrm>
          <a:prstGeom prst="rect">
            <a:avLst/>
          </a:prstGeom>
        </p:spPr>
      </p:pic>
    </p:spTree>
    <p:extLst>
      <p:ext uri="{BB962C8B-B14F-4D97-AF65-F5344CB8AC3E}">
        <p14:creationId xmlns:p14="http://schemas.microsoft.com/office/powerpoint/2010/main" val="1033779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66B68B-A52D-4421-97C5-566A80419954}"/>
              </a:ext>
            </a:extLst>
          </p:cNvPr>
          <p:cNvSpPr txBox="1">
            <a:spLocks/>
          </p:cNvSpPr>
          <p:nvPr/>
        </p:nvSpPr>
        <p:spPr>
          <a:xfrm>
            <a:off x="1315744" y="457199"/>
            <a:ext cx="6512511" cy="965323"/>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2400" dirty="0">
                <a:effectLst/>
                <a:latin typeface="Calibri" panose="020F0502020204030204" pitchFamily="34" charset="0"/>
              </a:rPr>
              <a:t>Data Analysis</a:t>
            </a:r>
          </a:p>
          <a:p>
            <a:pPr marL="0" indent="0" algn="l">
              <a:buNone/>
            </a:pPr>
            <a:r>
              <a:rPr lang="en-US" sz="2400" b="0" dirty="0">
                <a:solidFill>
                  <a:schemeClr val="bg1">
                    <a:lumMod val="50000"/>
                  </a:schemeClr>
                </a:solidFill>
                <a:effectLst/>
                <a:latin typeface="Calibri" panose="020F0502020204030204" pitchFamily="34" charset="0"/>
              </a:rPr>
              <a:t>Figures</a:t>
            </a:r>
            <a:endParaRPr lang="en-US" sz="2400" dirty="0">
              <a:effectLst/>
              <a:latin typeface="Calibri" panose="020F0502020204030204" pitchFamily="34" charset="0"/>
            </a:endParaRPr>
          </a:p>
        </p:txBody>
      </p:sp>
      <p:pic>
        <p:nvPicPr>
          <p:cNvPr id="5" name="Picture 4">
            <a:extLst>
              <a:ext uri="{FF2B5EF4-FFF2-40B4-BE49-F238E27FC236}">
                <a16:creationId xmlns:a16="http://schemas.microsoft.com/office/drawing/2014/main" id="{5E0A8273-8821-44CB-926E-98282C3BA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304800"/>
            <a:ext cx="1676400" cy="1117723"/>
          </a:xfrm>
          <a:prstGeom prst="rect">
            <a:avLst/>
          </a:prstGeom>
        </p:spPr>
      </p:pic>
      <p:pic>
        <p:nvPicPr>
          <p:cNvPr id="3" name="Picture 2">
            <a:extLst>
              <a:ext uri="{FF2B5EF4-FFF2-40B4-BE49-F238E27FC236}">
                <a16:creationId xmlns:a16="http://schemas.microsoft.com/office/drawing/2014/main" id="{2A302EF9-8182-4AD9-8D86-FE9AF876974D}"/>
              </a:ext>
            </a:extLst>
          </p:cNvPr>
          <p:cNvPicPr>
            <a:picLocks noChangeAspect="1"/>
          </p:cNvPicPr>
          <p:nvPr/>
        </p:nvPicPr>
        <p:blipFill>
          <a:blip r:embed="rId3"/>
          <a:stretch>
            <a:fillRect/>
          </a:stretch>
        </p:blipFill>
        <p:spPr>
          <a:xfrm>
            <a:off x="1447800" y="1547548"/>
            <a:ext cx="5562600" cy="4243652"/>
          </a:xfrm>
          <a:prstGeom prst="rect">
            <a:avLst/>
          </a:prstGeom>
        </p:spPr>
      </p:pic>
    </p:spTree>
    <p:extLst>
      <p:ext uri="{BB962C8B-B14F-4D97-AF65-F5344CB8AC3E}">
        <p14:creationId xmlns:p14="http://schemas.microsoft.com/office/powerpoint/2010/main" val="3061621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66B68B-A52D-4421-97C5-566A80419954}"/>
              </a:ext>
            </a:extLst>
          </p:cNvPr>
          <p:cNvSpPr txBox="1">
            <a:spLocks/>
          </p:cNvSpPr>
          <p:nvPr/>
        </p:nvSpPr>
        <p:spPr>
          <a:xfrm>
            <a:off x="1315744" y="457199"/>
            <a:ext cx="6512511" cy="965323"/>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2400" dirty="0">
                <a:effectLst/>
                <a:latin typeface="Calibri" panose="020F0502020204030204" pitchFamily="34" charset="0"/>
              </a:rPr>
              <a:t>Data Analysis</a:t>
            </a:r>
          </a:p>
          <a:p>
            <a:pPr marL="0" indent="0" algn="l">
              <a:buNone/>
            </a:pPr>
            <a:r>
              <a:rPr lang="en-US" sz="2400" b="0" dirty="0">
                <a:solidFill>
                  <a:schemeClr val="bg1">
                    <a:lumMod val="50000"/>
                  </a:schemeClr>
                </a:solidFill>
                <a:effectLst/>
                <a:latin typeface="Calibri" panose="020F0502020204030204" pitchFamily="34" charset="0"/>
              </a:rPr>
              <a:t>Figures</a:t>
            </a:r>
            <a:endParaRPr lang="en-US" sz="2400" dirty="0">
              <a:effectLst/>
              <a:latin typeface="Calibri" panose="020F0502020204030204" pitchFamily="34" charset="0"/>
            </a:endParaRPr>
          </a:p>
        </p:txBody>
      </p:sp>
      <p:pic>
        <p:nvPicPr>
          <p:cNvPr id="5" name="Picture 4">
            <a:extLst>
              <a:ext uri="{FF2B5EF4-FFF2-40B4-BE49-F238E27FC236}">
                <a16:creationId xmlns:a16="http://schemas.microsoft.com/office/drawing/2014/main" id="{5E0A8273-8821-44CB-926E-98282C3BA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304800"/>
            <a:ext cx="1676400" cy="1117723"/>
          </a:xfrm>
          <a:prstGeom prst="rect">
            <a:avLst/>
          </a:prstGeom>
        </p:spPr>
      </p:pic>
      <p:pic>
        <p:nvPicPr>
          <p:cNvPr id="2" name="Picture 1">
            <a:extLst>
              <a:ext uri="{FF2B5EF4-FFF2-40B4-BE49-F238E27FC236}">
                <a16:creationId xmlns:a16="http://schemas.microsoft.com/office/drawing/2014/main" id="{1869A69F-8DB3-4DE7-BF54-22BE851B2ECC}"/>
              </a:ext>
            </a:extLst>
          </p:cNvPr>
          <p:cNvPicPr>
            <a:picLocks noChangeAspect="1"/>
          </p:cNvPicPr>
          <p:nvPr/>
        </p:nvPicPr>
        <p:blipFill>
          <a:blip r:embed="rId3"/>
          <a:stretch>
            <a:fillRect/>
          </a:stretch>
        </p:blipFill>
        <p:spPr>
          <a:xfrm>
            <a:off x="1447800" y="1649576"/>
            <a:ext cx="5334000" cy="4294024"/>
          </a:xfrm>
          <a:prstGeom prst="rect">
            <a:avLst/>
          </a:prstGeom>
        </p:spPr>
      </p:pic>
    </p:spTree>
    <p:extLst>
      <p:ext uri="{BB962C8B-B14F-4D97-AF65-F5344CB8AC3E}">
        <p14:creationId xmlns:p14="http://schemas.microsoft.com/office/powerpoint/2010/main" val="354303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66B68B-A52D-4421-97C5-566A80419954}"/>
              </a:ext>
            </a:extLst>
          </p:cNvPr>
          <p:cNvSpPr txBox="1">
            <a:spLocks/>
          </p:cNvSpPr>
          <p:nvPr/>
        </p:nvSpPr>
        <p:spPr>
          <a:xfrm>
            <a:off x="1315744" y="457199"/>
            <a:ext cx="6512511" cy="965323"/>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2400" dirty="0">
                <a:effectLst/>
                <a:latin typeface="Calibri" panose="020F0502020204030204" pitchFamily="34" charset="0"/>
              </a:rPr>
              <a:t>Data Analysis</a:t>
            </a:r>
          </a:p>
          <a:p>
            <a:pPr marL="0" indent="0" algn="l">
              <a:buNone/>
            </a:pPr>
            <a:r>
              <a:rPr lang="en-US" sz="2400" b="0" dirty="0">
                <a:solidFill>
                  <a:schemeClr val="bg1">
                    <a:lumMod val="50000"/>
                  </a:schemeClr>
                </a:solidFill>
                <a:effectLst/>
                <a:latin typeface="Calibri" panose="020F0502020204030204" pitchFamily="34" charset="0"/>
              </a:rPr>
              <a:t>Figures</a:t>
            </a:r>
            <a:endParaRPr lang="en-US" sz="2400" dirty="0">
              <a:effectLst/>
              <a:latin typeface="Calibri" panose="020F0502020204030204" pitchFamily="34" charset="0"/>
            </a:endParaRPr>
          </a:p>
        </p:txBody>
      </p:sp>
      <p:pic>
        <p:nvPicPr>
          <p:cNvPr id="5" name="Picture 4">
            <a:extLst>
              <a:ext uri="{FF2B5EF4-FFF2-40B4-BE49-F238E27FC236}">
                <a16:creationId xmlns:a16="http://schemas.microsoft.com/office/drawing/2014/main" id="{5E0A8273-8821-44CB-926E-98282C3BA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304800"/>
            <a:ext cx="1676400" cy="1117723"/>
          </a:xfrm>
          <a:prstGeom prst="rect">
            <a:avLst/>
          </a:prstGeom>
        </p:spPr>
      </p:pic>
      <p:pic>
        <p:nvPicPr>
          <p:cNvPr id="3" name="Picture 2">
            <a:extLst>
              <a:ext uri="{FF2B5EF4-FFF2-40B4-BE49-F238E27FC236}">
                <a16:creationId xmlns:a16="http://schemas.microsoft.com/office/drawing/2014/main" id="{32B2CD17-6188-445B-B5EE-B7C56D4D99DE}"/>
              </a:ext>
            </a:extLst>
          </p:cNvPr>
          <p:cNvPicPr>
            <a:picLocks noChangeAspect="1"/>
          </p:cNvPicPr>
          <p:nvPr/>
        </p:nvPicPr>
        <p:blipFill>
          <a:blip r:embed="rId3"/>
          <a:stretch>
            <a:fillRect/>
          </a:stretch>
        </p:blipFill>
        <p:spPr>
          <a:xfrm>
            <a:off x="1447800" y="1676400"/>
            <a:ext cx="5715000" cy="4114800"/>
          </a:xfrm>
          <a:prstGeom prst="rect">
            <a:avLst/>
          </a:prstGeom>
        </p:spPr>
      </p:pic>
    </p:spTree>
    <p:extLst>
      <p:ext uri="{BB962C8B-B14F-4D97-AF65-F5344CB8AC3E}">
        <p14:creationId xmlns:p14="http://schemas.microsoft.com/office/powerpoint/2010/main" val="2212097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66B68B-A52D-4421-97C5-566A80419954}"/>
              </a:ext>
            </a:extLst>
          </p:cNvPr>
          <p:cNvSpPr txBox="1">
            <a:spLocks/>
          </p:cNvSpPr>
          <p:nvPr/>
        </p:nvSpPr>
        <p:spPr>
          <a:xfrm>
            <a:off x="1315744" y="457199"/>
            <a:ext cx="6512511" cy="965323"/>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2400" dirty="0">
                <a:effectLst/>
                <a:latin typeface="Calibri" panose="020F0502020204030204" pitchFamily="34" charset="0"/>
              </a:rPr>
              <a:t>Data Analysis</a:t>
            </a:r>
          </a:p>
          <a:p>
            <a:pPr marL="0" indent="0" algn="l">
              <a:buNone/>
            </a:pPr>
            <a:r>
              <a:rPr lang="en-US" sz="2400" b="0" dirty="0">
                <a:solidFill>
                  <a:schemeClr val="bg1">
                    <a:lumMod val="50000"/>
                  </a:schemeClr>
                </a:solidFill>
                <a:effectLst/>
                <a:latin typeface="Calibri" panose="020F0502020204030204" pitchFamily="34" charset="0"/>
              </a:rPr>
              <a:t>Figures</a:t>
            </a:r>
            <a:endParaRPr lang="en-US" sz="2400" dirty="0">
              <a:effectLst/>
              <a:latin typeface="Calibri" panose="020F0502020204030204" pitchFamily="34" charset="0"/>
            </a:endParaRPr>
          </a:p>
        </p:txBody>
      </p:sp>
      <p:pic>
        <p:nvPicPr>
          <p:cNvPr id="5" name="Picture 4">
            <a:extLst>
              <a:ext uri="{FF2B5EF4-FFF2-40B4-BE49-F238E27FC236}">
                <a16:creationId xmlns:a16="http://schemas.microsoft.com/office/drawing/2014/main" id="{5E0A8273-8821-44CB-926E-98282C3BA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304800"/>
            <a:ext cx="1676400" cy="1117723"/>
          </a:xfrm>
          <a:prstGeom prst="rect">
            <a:avLst/>
          </a:prstGeom>
        </p:spPr>
      </p:pic>
      <p:pic>
        <p:nvPicPr>
          <p:cNvPr id="2" name="Picture 1">
            <a:extLst>
              <a:ext uri="{FF2B5EF4-FFF2-40B4-BE49-F238E27FC236}">
                <a16:creationId xmlns:a16="http://schemas.microsoft.com/office/drawing/2014/main" id="{680E94F5-EE41-414E-AF94-33F56C4E6923}"/>
              </a:ext>
            </a:extLst>
          </p:cNvPr>
          <p:cNvPicPr>
            <a:picLocks noChangeAspect="1"/>
          </p:cNvPicPr>
          <p:nvPr/>
        </p:nvPicPr>
        <p:blipFill>
          <a:blip r:embed="rId3"/>
          <a:stretch>
            <a:fillRect/>
          </a:stretch>
        </p:blipFill>
        <p:spPr>
          <a:xfrm>
            <a:off x="1371600" y="1630524"/>
            <a:ext cx="5410200" cy="4236876"/>
          </a:xfrm>
          <a:prstGeom prst="rect">
            <a:avLst/>
          </a:prstGeom>
        </p:spPr>
      </p:pic>
    </p:spTree>
    <p:extLst>
      <p:ext uri="{BB962C8B-B14F-4D97-AF65-F5344CB8AC3E}">
        <p14:creationId xmlns:p14="http://schemas.microsoft.com/office/powerpoint/2010/main" val="4079985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66B68B-A52D-4421-97C5-566A80419954}"/>
              </a:ext>
            </a:extLst>
          </p:cNvPr>
          <p:cNvSpPr txBox="1">
            <a:spLocks/>
          </p:cNvSpPr>
          <p:nvPr/>
        </p:nvSpPr>
        <p:spPr>
          <a:xfrm>
            <a:off x="1315744" y="457199"/>
            <a:ext cx="6512511" cy="965323"/>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2400" dirty="0">
                <a:effectLst/>
                <a:latin typeface="Calibri" panose="020F0502020204030204" pitchFamily="34" charset="0"/>
              </a:rPr>
              <a:t>Data Analysis</a:t>
            </a:r>
          </a:p>
          <a:p>
            <a:pPr marL="0" indent="0" algn="l">
              <a:buNone/>
            </a:pPr>
            <a:r>
              <a:rPr lang="en-US" sz="2400" b="0" dirty="0">
                <a:solidFill>
                  <a:schemeClr val="bg1">
                    <a:lumMod val="50000"/>
                  </a:schemeClr>
                </a:solidFill>
                <a:effectLst/>
                <a:latin typeface="Calibri" panose="020F0502020204030204" pitchFamily="34" charset="0"/>
              </a:rPr>
              <a:t>Figures</a:t>
            </a:r>
            <a:endParaRPr lang="en-US" sz="2400" dirty="0">
              <a:effectLst/>
              <a:latin typeface="Calibri" panose="020F0502020204030204" pitchFamily="34" charset="0"/>
            </a:endParaRPr>
          </a:p>
        </p:txBody>
      </p:sp>
      <p:pic>
        <p:nvPicPr>
          <p:cNvPr id="5" name="Picture 4">
            <a:extLst>
              <a:ext uri="{FF2B5EF4-FFF2-40B4-BE49-F238E27FC236}">
                <a16:creationId xmlns:a16="http://schemas.microsoft.com/office/drawing/2014/main" id="{5E0A8273-8821-44CB-926E-98282C3BA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304800"/>
            <a:ext cx="1676400" cy="1117723"/>
          </a:xfrm>
          <a:prstGeom prst="rect">
            <a:avLst/>
          </a:prstGeom>
        </p:spPr>
      </p:pic>
      <p:pic>
        <p:nvPicPr>
          <p:cNvPr id="3" name="Picture 2">
            <a:extLst>
              <a:ext uri="{FF2B5EF4-FFF2-40B4-BE49-F238E27FC236}">
                <a16:creationId xmlns:a16="http://schemas.microsoft.com/office/drawing/2014/main" id="{4FA16ADA-F064-40F2-822A-7F24D765EE28}"/>
              </a:ext>
            </a:extLst>
          </p:cNvPr>
          <p:cNvPicPr>
            <a:picLocks noChangeAspect="1"/>
          </p:cNvPicPr>
          <p:nvPr/>
        </p:nvPicPr>
        <p:blipFill>
          <a:blip r:embed="rId3"/>
          <a:stretch>
            <a:fillRect/>
          </a:stretch>
        </p:blipFill>
        <p:spPr>
          <a:xfrm>
            <a:off x="1411550" y="1422522"/>
            <a:ext cx="5791200" cy="4368678"/>
          </a:xfrm>
          <a:prstGeom prst="rect">
            <a:avLst/>
          </a:prstGeom>
        </p:spPr>
      </p:pic>
    </p:spTree>
    <p:extLst>
      <p:ext uri="{BB962C8B-B14F-4D97-AF65-F5344CB8AC3E}">
        <p14:creationId xmlns:p14="http://schemas.microsoft.com/office/powerpoint/2010/main" val="1537920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315744" y="1524000"/>
            <a:ext cx="6913856" cy="4876799"/>
          </a:xfrm>
        </p:spPr>
        <p:txBody>
          <a:bodyPr>
            <a:normAutofit/>
          </a:bodyPr>
          <a:lstStyle/>
          <a:p>
            <a:pPr marL="45720" indent="0">
              <a:buNone/>
            </a:pPr>
            <a:r>
              <a:rPr lang="en-US" sz="2000" b="1" dirty="0">
                <a:latin typeface="Calibri" panose="020F0502020204030204" pitchFamily="34" charset="0"/>
                <a:cs typeface="Calibri" panose="020F0502020204030204" pitchFamily="34" charset="0"/>
              </a:rPr>
              <a:t>Hypothesis</a:t>
            </a:r>
          </a:p>
          <a:p>
            <a:pPr>
              <a:buFont typeface="Wingdings" panose="05000000000000000000" pitchFamily="2" charset="2"/>
              <a:buChar char="Ø"/>
            </a:pPr>
            <a:r>
              <a:rPr lang="en-US" sz="1600" dirty="0">
                <a:latin typeface="Calibri" panose="020F0502020204030204" pitchFamily="34" charset="0"/>
                <a:cs typeface="Calibri" panose="020F0502020204030204" pitchFamily="34" charset="0"/>
              </a:rPr>
              <a:t>High trending videos get more likes than the low trending videos</a:t>
            </a:r>
          </a:p>
          <a:p>
            <a:pPr>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45720" indent="0">
              <a:buNone/>
            </a:pPr>
            <a:r>
              <a:rPr lang="en-US" sz="1800" b="1" dirty="0">
                <a:latin typeface="Calibri" panose="020F0502020204030204" pitchFamily="34" charset="0"/>
                <a:cs typeface="Calibri" panose="020F0502020204030204" pitchFamily="34" charset="0"/>
              </a:rPr>
              <a:t>Null Hypothesis</a:t>
            </a:r>
          </a:p>
          <a:p>
            <a:pPr>
              <a:buFont typeface="Wingdings" panose="05000000000000000000" pitchFamily="2" charset="2"/>
              <a:buChar char="Ø"/>
            </a:pPr>
            <a:r>
              <a:rPr lang="en-US" sz="1600" dirty="0">
                <a:latin typeface="Calibri" panose="020F0502020204030204" pitchFamily="34" charset="0"/>
                <a:cs typeface="Calibri" panose="020F0502020204030204" pitchFamily="34" charset="0"/>
              </a:rPr>
              <a:t>No difference in likes between high trending and low trending videos</a:t>
            </a:r>
          </a:p>
          <a:p>
            <a:pPr>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45720" indent="0">
              <a:buNone/>
            </a:pPr>
            <a:r>
              <a:rPr lang="en-US" sz="2000" b="1" dirty="0">
                <a:latin typeface="Calibri" panose="020F0502020204030204" pitchFamily="34" charset="0"/>
                <a:cs typeface="Calibri" panose="020F0502020204030204" pitchFamily="34" charset="0"/>
              </a:rPr>
              <a:t>Questions</a:t>
            </a:r>
          </a:p>
          <a:p>
            <a:pPr>
              <a:buFont typeface="Wingdings" panose="05000000000000000000" pitchFamily="2" charset="2"/>
              <a:buChar char="Ø"/>
            </a:pPr>
            <a:r>
              <a:rPr lang="en-US" sz="1600" dirty="0">
                <a:latin typeface="Calibri" panose="020F0502020204030204" pitchFamily="34" charset="0"/>
                <a:cs typeface="Calibri" panose="020F0502020204030204" pitchFamily="34" charset="0"/>
              </a:rPr>
              <a:t>Which category or channel title is getting more views?</a:t>
            </a:r>
          </a:p>
          <a:p>
            <a:pPr>
              <a:buFont typeface="Wingdings" panose="05000000000000000000" pitchFamily="2" charset="2"/>
              <a:buChar char="Ø"/>
            </a:pPr>
            <a:r>
              <a:rPr lang="en-US" sz="1600" dirty="0">
                <a:latin typeface="Calibri" panose="020F0502020204030204" pitchFamily="34" charset="0"/>
                <a:cs typeface="Calibri" panose="020F0502020204030204" pitchFamily="34" charset="0"/>
              </a:rPr>
              <a:t>Which category or channel title is getting more likes?</a:t>
            </a:r>
          </a:p>
          <a:p>
            <a:pPr>
              <a:buFont typeface="Wingdings" panose="05000000000000000000" pitchFamily="2" charset="2"/>
              <a:buChar char="Ø"/>
            </a:pPr>
            <a:r>
              <a:rPr lang="en-US" sz="1600" dirty="0">
                <a:latin typeface="Calibri" panose="020F0502020204030204" pitchFamily="34" charset="0"/>
                <a:cs typeface="Calibri" panose="020F0502020204030204" pitchFamily="34" charset="0"/>
              </a:rPr>
              <a:t>Which category or channel title is getting more review comments?</a:t>
            </a:r>
          </a:p>
          <a:p>
            <a:pPr>
              <a:buFont typeface="Wingdings" panose="05000000000000000000" pitchFamily="2" charset="2"/>
              <a:buChar char="Ø"/>
            </a:pPr>
            <a:r>
              <a:rPr lang="en-US" sz="1600" dirty="0">
                <a:latin typeface="Calibri" panose="020F0502020204030204" pitchFamily="34" charset="0"/>
                <a:cs typeface="Calibri" panose="020F0502020204030204" pitchFamily="34" charset="0"/>
              </a:rPr>
              <a:t>Which category or channel title has the highest number of comments</a:t>
            </a:r>
          </a:p>
          <a:p>
            <a:pPr>
              <a:buFont typeface="Wingdings" panose="05000000000000000000" pitchFamily="2" charset="2"/>
              <a:buChar char="Ø"/>
            </a:pPr>
            <a:r>
              <a:rPr lang="en-US" sz="1600" dirty="0">
                <a:latin typeface="Calibri" panose="020F0502020204030204" pitchFamily="34" charset="0"/>
                <a:cs typeface="Calibri" panose="020F0502020204030204" pitchFamily="34" charset="0"/>
              </a:rPr>
              <a:t>Which category or channel title has the highest number of likes or dislikes?</a:t>
            </a:r>
          </a:p>
          <a:p>
            <a:pPr marL="45720" indent="0">
              <a:buNone/>
            </a:pPr>
            <a:endParaRPr lang="en-US" sz="1800" dirty="0">
              <a:latin typeface="Calibri" panose="020F0502020204030204" pitchFamily="34" charset="0"/>
              <a:cs typeface="Calibri" panose="020F0502020204030204" pitchFamily="34" charset="0"/>
            </a:endParaRPr>
          </a:p>
        </p:txBody>
      </p:sp>
      <p:sp>
        <p:nvSpPr>
          <p:cNvPr id="5" name="Title 1">
            <a:extLst>
              <a:ext uri="{FF2B5EF4-FFF2-40B4-BE49-F238E27FC236}">
                <a16:creationId xmlns:a16="http://schemas.microsoft.com/office/drawing/2014/main" id="{B8AA5EDC-4E16-4F86-927A-B94891F81FAE}"/>
              </a:ext>
            </a:extLst>
          </p:cNvPr>
          <p:cNvSpPr txBox="1">
            <a:spLocks/>
          </p:cNvSpPr>
          <p:nvPr/>
        </p:nvSpPr>
        <p:spPr>
          <a:xfrm>
            <a:off x="1219200" y="787400"/>
            <a:ext cx="6512511" cy="58420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2400" dirty="0">
                <a:effectLst/>
                <a:latin typeface="Calibri" panose="020F0502020204030204" pitchFamily="34" charset="0"/>
              </a:rPr>
              <a:t>Trending Hypothesis and Questions</a:t>
            </a:r>
            <a:br>
              <a:rPr lang="en-US" sz="2400" dirty="0">
                <a:effectLst/>
                <a:latin typeface="Calibri" panose="020F0502020204030204" pitchFamily="34" charset="0"/>
              </a:rPr>
            </a:br>
            <a:endParaRPr lang="en-US" sz="2400" dirty="0">
              <a:solidFill>
                <a:schemeClr val="bg1">
                  <a:lumMod val="65000"/>
                </a:schemeClr>
              </a:solidFill>
              <a:effectLst/>
              <a:latin typeface="Calibri" panose="020F0502020204030204" pitchFamily="34" charset="0"/>
            </a:endParaRPr>
          </a:p>
        </p:txBody>
      </p:sp>
      <p:pic>
        <p:nvPicPr>
          <p:cNvPr id="4" name="Picture 3">
            <a:extLst>
              <a:ext uri="{FF2B5EF4-FFF2-40B4-BE49-F238E27FC236}">
                <a16:creationId xmlns:a16="http://schemas.microsoft.com/office/drawing/2014/main" id="{7A36C804-88B3-4BE7-AB35-60CD224C49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800" y="305891"/>
            <a:ext cx="1371600" cy="963017"/>
          </a:xfrm>
          <a:prstGeom prst="rect">
            <a:avLst/>
          </a:prstGeom>
        </p:spPr>
      </p:pic>
    </p:spTree>
    <p:extLst>
      <p:ext uri="{BB962C8B-B14F-4D97-AF65-F5344CB8AC3E}">
        <p14:creationId xmlns:p14="http://schemas.microsoft.com/office/powerpoint/2010/main" val="4101030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66B68B-A52D-4421-97C5-566A80419954}"/>
              </a:ext>
            </a:extLst>
          </p:cNvPr>
          <p:cNvSpPr txBox="1">
            <a:spLocks/>
          </p:cNvSpPr>
          <p:nvPr/>
        </p:nvSpPr>
        <p:spPr>
          <a:xfrm>
            <a:off x="1315744" y="457199"/>
            <a:ext cx="6512511" cy="965323"/>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2400" dirty="0">
                <a:effectLst/>
                <a:latin typeface="Calibri" panose="020F0502020204030204" pitchFamily="34" charset="0"/>
              </a:rPr>
              <a:t>Data Analysis</a:t>
            </a:r>
          </a:p>
          <a:p>
            <a:pPr marL="0" indent="0" algn="l">
              <a:buNone/>
            </a:pPr>
            <a:r>
              <a:rPr lang="en-US" sz="2400" b="0" dirty="0">
                <a:solidFill>
                  <a:schemeClr val="bg1">
                    <a:lumMod val="50000"/>
                  </a:schemeClr>
                </a:solidFill>
                <a:effectLst/>
                <a:latin typeface="Calibri" panose="020F0502020204030204" pitchFamily="34" charset="0"/>
              </a:rPr>
              <a:t>Figures</a:t>
            </a:r>
            <a:endParaRPr lang="en-US" sz="2400" dirty="0">
              <a:effectLst/>
              <a:latin typeface="Calibri" panose="020F0502020204030204" pitchFamily="34" charset="0"/>
            </a:endParaRPr>
          </a:p>
        </p:txBody>
      </p:sp>
      <p:pic>
        <p:nvPicPr>
          <p:cNvPr id="5" name="Picture 4">
            <a:extLst>
              <a:ext uri="{FF2B5EF4-FFF2-40B4-BE49-F238E27FC236}">
                <a16:creationId xmlns:a16="http://schemas.microsoft.com/office/drawing/2014/main" id="{5E0A8273-8821-44CB-926E-98282C3BA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304800"/>
            <a:ext cx="1676400" cy="1117723"/>
          </a:xfrm>
          <a:prstGeom prst="rect">
            <a:avLst/>
          </a:prstGeom>
        </p:spPr>
      </p:pic>
      <p:pic>
        <p:nvPicPr>
          <p:cNvPr id="6" name="Picture 5">
            <a:extLst>
              <a:ext uri="{FF2B5EF4-FFF2-40B4-BE49-F238E27FC236}">
                <a16:creationId xmlns:a16="http://schemas.microsoft.com/office/drawing/2014/main" id="{5712B278-4127-4171-BDBF-E17C3169653D}"/>
              </a:ext>
            </a:extLst>
          </p:cNvPr>
          <p:cNvPicPr>
            <a:picLocks noChangeAspect="1"/>
          </p:cNvPicPr>
          <p:nvPr/>
        </p:nvPicPr>
        <p:blipFill>
          <a:blip r:embed="rId3"/>
          <a:stretch>
            <a:fillRect/>
          </a:stretch>
        </p:blipFill>
        <p:spPr>
          <a:xfrm>
            <a:off x="1371600" y="1524000"/>
            <a:ext cx="6100764" cy="4383475"/>
          </a:xfrm>
          <a:prstGeom prst="rect">
            <a:avLst/>
          </a:prstGeom>
        </p:spPr>
      </p:pic>
    </p:spTree>
    <p:extLst>
      <p:ext uri="{BB962C8B-B14F-4D97-AF65-F5344CB8AC3E}">
        <p14:creationId xmlns:p14="http://schemas.microsoft.com/office/powerpoint/2010/main" val="4013025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66B68B-A52D-4421-97C5-566A80419954}"/>
              </a:ext>
            </a:extLst>
          </p:cNvPr>
          <p:cNvSpPr txBox="1">
            <a:spLocks/>
          </p:cNvSpPr>
          <p:nvPr/>
        </p:nvSpPr>
        <p:spPr>
          <a:xfrm>
            <a:off x="1315744" y="457199"/>
            <a:ext cx="6512511" cy="965323"/>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2400" dirty="0">
                <a:effectLst/>
                <a:latin typeface="Calibri" panose="020F0502020204030204" pitchFamily="34" charset="0"/>
              </a:rPr>
              <a:t>Data Analysis</a:t>
            </a:r>
          </a:p>
          <a:p>
            <a:pPr marL="0" indent="0" algn="l">
              <a:buNone/>
            </a:pPr>
            <a:r>
              <a:rPr lang="en-US" sz="2400" b="0" dirty="0">
                <a:solidFill>
                  <a:schemeClr val="bg1">
                    <a:lumMod val="50000"/>
                  </a:schemeClr>
                </a:solidFill>
                <a:effectLst/>
                <a:latin typeface="Calibri" panose="020F0502020204030204" pitchFamily="34" charset="0"/>
              </a:rPr>
              <a:t>Figures</a:t>
            </a:r>
            <a:endParaRPr lang="en-US" sz="2400" dirty="0">
              <a:effectLst/>
              <a:latin typeface="Calibri" panose="020F0502020204030204" pitchFamily="34" charset="0"/>
            </a:endParaRPr>
          </a:p>
        </p:txBody>
      </p:sp>
      <p:pic>
        <p:nvPicPr>
          <p:cNvPr id="5" name="Picture 4">
            <a:extLst>
              <a:ext uri="{FF2B5EF4-FFF2-40B4-BE49-F238E27FC236}">
                <a16:creationId xmlns:a16="http://schemas.microsoft.com/office/drawing/2014/main" id="{5E0A8273-8821-44CB-926E-98282C3BA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304800"/>
            <a:ext cx="1676400" cy="1117723"/>
          </a:xfrm>
          <a:prstGeom prst="rect">
            <a:avLst/>
          </a:prstGeom>
        </p:spPr>
      </p:pic>
      <p:pic>
        <p:nvPicPr>
          <p:cNvPr id="2" name="Picture 1">
            <a:extLst>
              <a:ext uri="{FF2B5EF4-FFF2-40B4-BE49-F238E27FC236}">
                <a16:creationId xmlns:a16="http://schemas.microsoft.com/office/drawing/2014/main" id="{62777EAA-C507-40A6-B54F-334A425D93E2}"/>
              </a:ext>
            </a:extLst>
          </p:cNvPr>
          <p:cNvPicPr>
            <a:picLocks noChangeAspect="1"/>
          </p:cNvPicPr>
          <p:nvPr/>
        </p:nvPicPr>
        <p:blipFill>
          <a:blip r:embed="rId3"/>
          <a:stretch>
            <a:fillRect/>
          </a:stretch>
        </p:blipFill>
        <p:spPr>
          <a:xfrm>
            <a:off x="1312785" y="1560125"/>
            <a:ext cx="6383415" cy="4949704"/>
          </a:xfrm>
          <a:prstGeom prst="rect">
            <a:avLst/>
          </a:prstGeom>
        </p:spPr>
      </p:pic>
    </p:spTree>
    <p:extLst>
      <p:ext uri="{BB962C8B-B14F-4D97-AF65-F5344CB8AC3E}">
        <p14:creationId xmlns:p14="http://schemas.microsoft.com/office/powerpoint/2010/main" val="1717319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66B68B-A52D-4421-97C5-566A80419954}"/>
              </a:ext>
            </a:extLst>
          </p:cNvPr>
          <p:cNvSpPr txBox="1">
            <a:spLocks/>
          </p:cNvSpPr>
          <p:nvPr/>
        </p:nvSpPr>
        <p:spPr>
          <a:xfrm>
            <a:off x="1315744" y="457199"/>
            <a:ext cx="6512511" cy="965323"/>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2400" dirty="0">
                <a:effectLst/>
                <a:latin typeface="Calibri" panose="020F0502020204030204" pitchFamily="34" charset="0"/>
              </a:rPr>
              <a:t>Data Analysis</a:t>
            </a:r>
          </a:p>
          <a:p>
            <a:pPr marL="0" indent="0" algn="l">
              <a:buNone/>
            </a:pPr>
            <a:r>
              <a:rPr lang="en-US" sz="2400" b="0" dirty="0">
                <a:solidFill>
                  <a:schemeClr val="bg1">
                    <a:lumMod val="50000"/>
                  </a:schemeClr>
                </a:solidFill>
                <a:effectLst/>
                <a:latin typeface="Calibri" panose="020F0502020204030204" pitchFamily="34" charset="0"/>
              </a:rPr>
              <a:t>Figures</a:t>
            </a:r>
            <a:endParaRPr lang="en-US" sz="2400" dirty="0">
              <a:effectLst/>
              <a:latin typeface="Calibri" panose="020F0502020204030204" pitchFamily="34" charset="0"/>
            </a:endParaRPr>
          </a:p>
        </p:txBody>
      </p:sp>
      <p:pic>
        <p:nvPicPr>
          <p:cNvPr id="5" name="Picture 4">
            <a:extLst>
              <a:ext uri="{FF2B5EF4-FFF2-40B4-BE49-F238E27FC236}">
                <a16:creationId xmlns:a16="http://schemas.microsoft.com/office/drawing/2014/main" id="{5E0A8273-8821-44CB-926E-98282C3BA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304800"/>
            <a:ext cx="1676400" cy="1117723"/>
          </a:xfrm>
          <a:prstGeom prst="rect">
            <a:avLst/>
          </a:prstGeom>
        </p:spPr>
      </p:pic>
      <p:pic>
        <p:nvPicPr>
          <p:cNvPr id="2" name="Picture 1">
            <a:extLst>
              <a:ext uri="{FF2B5EF4-FFF2-40B4-BE49-F238E27FC236}">
                <a16:creationId xmlns:a16="http://schemas.microsoft.com/office/drawing/2014/main" id="{A26CED56-16EB-44C0-9CDF-10EE79E756A6}"/>
              </a:ext>
            </a:extLst>
          </p:cNvPr>
          <p:cNvPicPr>
            <a:picLocks noChangeAspect="1"/>
          </p:cNvPicPr>
          <p:nvPr/>
        </p:nvPicPr>
        <p:blipFill>
          <a:blip r:embed="rId3"/>
          <a:stretch>
            <a:fillRect/>
          </a:stretch>
        </p:blipFill>
        <p:spPr>
          <a:xfrm>
            <a:off x="1447799" y="1574921"/>
            <a:ext cx="6705601" cy="4857752"/>
          </a:xfrm>
          <a:prstGeom prst="rect">
            <a:avLst/>
          </a:prstGeom>
        </p:spPr>
      </p:pic>
    </p:spTree>
    <p:extLst>
      <p:ext uri="{BB962C8B-B14F-4D97-AF65-F5344CB8AC3E}">
        <p14:creationId xmlns:p14="http://schemas.microsoft.com/office/powerpoint/2010/main" val="798475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66B68B-A52D-4421-97C5-566A80419954}"/>
              </a:ext>
            </a:extLst>
          </p:cNvPr>
          <p:cNvSpPr txBox="1">
            <a:spLocks/>
          </p:cNvSpPr>
          <p:nvPr/>
        </p:nvSpPr>
        <p:spPr>
          <a:xfrm>
            <a:off x="1315744" y="457199"/>
            <a:ext cx="6512511" cy="965323"/>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2400" dirty="0">
                <a:effectLst/>
                <a:latin typeface="Calibri" panose="020F0502020204030204" pitchFamily="34" charset="0"/>
              </a:rPr>
              <a:t>Data Analysis</a:t>
            </a:r>
          </a:p>
          <a:p>
            <a:pPr marL="0" indent="0" algn="l">
              <a:buNone/>
            </a:pPr>
            <a:r>
              <a:rPr lang="en-US" sz="2400" b="0" dirty="0">
                <a:solidFill>
                  <a:schemeClr val="bg1">
                    <a:lumMod val="50000"/>
                  </a:schemeClr>
                </a:solidFill>
                <a:effectLst/>
                <a:latin typeface="Calibri" panose="020F0502020204030204" pitchFamily="34" charset="0"/>
              </a:rPr>
              <a:t>Figures</a:t>
            </a:r>
            <a:endParaRPr lang="en-US" sz="2400" dirty="0">
              <a:effectLst/>
              <a:latin typeface="Calibri" panose="020F0502020204030204" pitchFamily="34" charset="0"/>
            </a:endParaRPr>
          </a:p>
        </p:txBody>
      </p:sp>
      <p:pic>
        <p:nvPicPr>
          <p:cNvPr id="5" name="Picture 4">
            <a:extLst>
              <a:ext uri="{FF2B5EF4-FFF2-40B4-BE49-F238E27FC236}">
                <a16:creationId xmlns:a16="http://schemas.microsoft.com/office/drawing/2014/main" id="{5E0A8273-8821-44CB-926E-98282C3BA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304800"/>
            <a:ext cx="1676400" cy="1117723"/>
          </a:xfrm>
          <a:prstGeom prst="rect">
            <a:avLst/>
          </a:prstGeom>
        </p:spPr>
      </p:pic>
      <p:pic>
        <p:nvPicPr>
          <p:cNvPr id="3" name="Picture 2">
            <a:extLst>
              <a:ext uri="{FF2B5EF4-FFF2-40B4-BE49-F238E27FC236}">
                <a16:creationId xmlns:a16="http://schemas.microsoft.com/office/drawing/2014/main" id="{235159A5-5311-4685-8E49-086197105D99}"/>
              </a:ext>
            </a:extLst>
          </p:cNvPr>
          <p:cNvPicPr>
            <a:picLocks noChangeAspect="1"/>
          </p:cNvPicPr>
          <p:nvPr/>
        </p:nvPicPr>
        <p:blipFill>
          <a:blip r:embed="rId3"/>
          <a:stretch>
            <a:fillRect/>
          </a:stretch>
        </p:blipFill>
        <p:spPr>
          <a:xfrm>
            <a:off x="1447800" y="1524000"/>
            <a:ext cx="6248400" cy="5062537"/>
          </a:xfrm>
          <a:prstGeom prst="rect">
            <a:avLst/>
          </a:prstGeom>
        </p:spPr>
      </p:pic>
    </p:spTree>
    <p:extLst>
      <p:ext uri="{BB962C8B-B14F-4D97-AF65-F5344CB8AC3E}">
        <p14:creationId xmlns:p14="http://schemas.microsoft.com/office/powerpoint/2010/main" val="671569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BE2049-C95C-4238-AC82-30EE6084673A}"/>
              </a:ext>
            </a:extLst>
          </p:cNvPr>
          <p:cNvSpPr>
            <a:spLocks noGrp="1"/>
          </p:cNvSpPr>
          <p:nvPr>
            <p:ph sz="quarter" idx="13"/>
          </p:nvPr>
        </p:nvSpPr>
        <p:spPr>
          <a:xfrm>
            <a:off x="1381772" y="1249680"/>
            <a:ext cx="5867400" cy="4998720"/>
          </a:xfrm>
        </p:spPr>
        <p:txBody>
          <a:bodyPr>
            <a:normAutofit/>
          </a:bodyPr>
          <a:lstStyle/>
          <a:p>
            <a:pPr marL="45720" indent="0">
              <a:buNone/>
            </a:pPr>
            <a:r>
              <a:rPr lang="en-US" sz="1800" b="1" dirty="0">
                <a:latin typeface="Calibri" panose="020F0502020204030204" pitchFamily="34" charset="0"/>
                <a:cs typeface="Calibri" panose="020F0502020204030204" pitchFamily="34" charset="0"/>
              </a:rPr>
              <a:t>Conclusions</a:t>
            </a:r>
            <a:endParaRPr lang="en-US" sz="1700" b="1"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1400" dirty="0">
                <a:latin typeface="Calibri" panose="020F0502020204030204" pitchFamily="34" charset="0"/>
                <a:cs typeface="Calibri" panose="020F0502020204030204" pitchFamily="34" charset="0"/>
              </a:rPr>
              <a:t>We found what we expected in our results. The p-value for likes between top and low trended categories is </a:t>
            </a:r>
            <a:r>
              <a:rPr lang="en-US" sz="1400" b="1" dirty="0">
                <a:latin typeface="Calibri" panose="020F0502020204030204" pitchFamily="34" charset="0"/>
                <a:cs typeface="Calibri" panose="020F0502020204030204" pitchFamily="34" charset="0"/>
              </a:rPr>
              <a:t>0.0026461438608014376</a:t>
            </a:r>
            <a:r>
              <a:rPr lang="en-US" sz="1400" dirty="0">
                <a:latin typeface="Calibri" panose="020F0502020204030204" pitchFamily="34" charset="0"/>
                <a:cs typeface="Calibri" panose="020F0502020204030204" pitchFamily="34" charset="0"/>
              </a:rPr>
              <a:t>,  which is </a:t>
            </a:r>
            <a:r>
              <a:rPr lang="en-US" sz="1400" b="1" dirty="0">
                <a:latin typeface="Calibri" panose="020F0502020204030204" pitchFamily="34" charset="0"/>
                <a:cs typeface="Calibri" panose="020F0502020204030204" pitchFamily="34" charset="0"/>
              </a:rPr>
              <a:t>&lt; 0.05</a:t>
            </a:r>
            <a:r>
              <a:rPr lang="en-US" sz="1400" dirty="0">
                <a:latin typeface="Calibri" panose="020F0502020204030204" pitchFamily="34" charset="0"/>
                <a:cs typeface="Calibri" panose="020F0502020204030204" pitchFamily="34" charset="0"/>
              </a:rPr>
              <a:t>, hence we reject our null hypothesis, “No difference in likes between high trending and low trending videos”.</a:t>
            </a:r>
          </a:p>
          <a:p>
            <a:pPr>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45720" indent="0">
              <a:buNone/>
            </a:pPr>
            <a:endParaRPr lang="en-US" sz="1700"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1400" dirty="0">
                <a:latin typeface="Calibri" panose="020F0502020204030204" pitchFamily="34" charset="0"/>
                <a:cs typeface="Calibri" panose="020F0502020204030204" pitchFamily="34" charset="0"/>
              </a:rPr>
              <a:t>We ran a correlation test between likes and comments of top trending categories. We found a correlation of </a:t>
            </a:r>
            <a:r>
              <a:rPr lang="en-US" sz="1400" b="1" dirty="0">
                <a:latin typeface="Calibri" panose="020F0502020204030204" pitchFamily="34" charset="0"/>
                <a:cs typeface="Calibri" panose="020F0502020204030204" pitchFamily="34" charset="0"/>
              </a:rPr>
              <a:t>0.96</a:t>
            </a:r>
            <a:r>
              <a:rPr lang="en-US" sz="1400" dirty="0">
                <a:latin typeface="Calibri" panose="020F0502020204030204" pitchFamily="34" charset="0"/>
                <a:cs typeface="Calibri" panose="020F0502020204030204" pitchFamily="34" charset="0"/>
              </a:rPr>
              <a:t> which shows that there is increased likelihood of comments being associated with a corresponding likes.</a:t>
            </a:r>
          </a:p>
          <a:p>
            <a:pPr>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45720" indent="0">
              <a:buNone/>
            </a:pPr>
            <a:endParaRPr lang="en-US" sz="1400" dirty="0">
              <a:latin typeface="Calibri" panose="020F0502020204030204" pitchFamily="34" charset="0"/>
              <a:cs typeface="Calibri" panose="020F0502020204030204" pitchFamily="34" charset="0"/>
            </a:endParaRPr>
          </a:p>
          <a:p>
            <a:pPr marL="45720" indent="0">
              <a:buNone/>
            </a:pPr>
            <a:endParaRPr lang="en-US" sz="1700" dirty="0">
              <a:latin typeface="Calibri" panose="020F0502020204030204" pitchFamily="34" charset="0"/>
              <a:cs typeface="Calibri" panose="020F0502020204030204" pitchFamily="34" charset="0"/>
            </a:endParaRPr>
          </a:p>
          <a:p>
            <a:pPr marL="45720" indent="0">
              <a:buNone/>
            </a:pPr>
            <a:endParaRPr lang="en-US" sz="1700" dirty="0">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5D796102-570C-461B-9E44-9B410DC9C7EF}"/>
              </a:ext>
            </a:extLst>
          </p:cNvPr>
          <p:cNvSpPr txBox="1">
            <a:spLocks/>
          </p:cNvSpPr>
          <p:nvPr/>
        </p:nvSpPr>
        <p:spPr>
          <a:xfrm>
            <a:off x="1315744" y="457200"/>
            <a:ext cx="6512511" cy="79248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2400" dirty="0">
                <a:effectLst/>
                <a:latin typeface="Calibri" panose="020F0502020204030204" pitchFamily="34" charset="0"/>
              </a:rPr>
              <a:t>Discussions and Findings</a:t>
            </a:r>
          </a:p>
          <a:p>
            <a:pPr marL="0" indent="0" algn="l">
              <a:buNone/>
            </a:pPr>
            <a:r>
              <a:rPr lang="en-US" sz="2000" dirty="0">
                <a:solidFill>
                  <a:schemeClr val="bg1">
                    <a:lumMod val="65000"/>
                  </a:schemeClr>
                </a:solidFill>
                <a:effectLst/>
                <a:latin typeface="Calibri" panose="020F0502020204030204" pitchFamily="34" charset="0"/>
              </a:rPr>
              <a:t>What are high low trends saying?</a:t>
            </a:r>
            <a:endParaRPr lang="en-US" sz="2000" dirty="0">
              <a:effectLst/>
              <a:latin typeface="Calibri" panose="020F0502020204030204" pitchFamily="34" charset="0"/>
            </a:endParaRPr>
          </a:p>
        </p:txBody>
      </p:sp>
      <p:pic>
        <p:nvPicPr>
          <p:cNvPr id="5" name="Picture 4">
            <a:extLst>
              <a:ext uri="{FF2B5EF4-FFF2-40B4-BE49-F238E27FC236}">
                <a16:creationId xmlns:a16="http://schemas.microsoft.com/office/drawing/2014/main" id="{CE2AB965-CB1C-4FD4-BE03-5CC7D93C96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04800"/>
            <a:ext cx="1600200" cy="1318260"/>
          </a:xfrm>
          <a:prstGeom prst="rect">
            <a:avLst/>
          </a:prstGeom>
        </p:spPr>
      </p:pic>
      <p:pic>
        <p:nvPicPr>
          <p:cNvPr id="2" name="Picture 1">
            <a:extLst>
              <a:ext uri="{FF2B5EF4-FFF2-40B4-BE49-F238E27FC236}">
                <a16:creationId xmlns:a16="http://schemas.microsoft.com/office/drawing/2014/main" id="{9C3F135E-C83C-4B5E-8719-C0A2D677D581}"/>
              </a:ext>
            </a:extLst>
          </p:cNvPr>
          <p:cNvPicPr>
            <a:picLocks noChangeAspect="1"/>
          </p:cNvPicPr>
          <p:nvPr/>
        </p:nvPicPr>
        <p:blipFill>
          <a:blip r:embed="rId3"/>
          <a:stretch>
            <a:fillRect/>
          </a:stretch>
        </p:blipFill>
        <p:spPr>
          <a:xfrm>
            <a:off x="1658373" y="2590800"/>
            <a:ext cx="5556028" cy="1295512"/>
          </a:xfrm>
          <a:prstGeom prst="rect">
            <a:avLst/>
          </a:prstGeom>
        </p:spPr>
      </p:pic>
      <p:pic>
        <p:nvPicPr>
          <p:cNvPr id="7" name="Picture 6">
            <a:extLst>
              <a:ext uri="{FF2B5EF4-FFF2-40B4-BE49-F238E27FC236}">
                <a16:creationId xmlns:a16="http://schemas.microsoft.com/office/drawing/2014/main" id="{1865CC41-53AE-4194-8D9C-30A2A28A3DC3}"/>
              </a:ext>
            </a:extLst>
          </p:cNvPr>
          <p:cNvPicPr>
            <a:picLocks noChangeAspect="1"/>
          </p:cNvPicPr>
          <p:nvPr/>
        </p:nvPicPr>
        <p:blipFill>
          <a:blip r:embed="rId4"/>
          <a:stretch>
            <a:fillRect/>
          </a:stretch>
        </p:blipFill>
        <p:spPr>
          <a:xfrm>
            <a:off x="1758740" y="4953000"/>
            <a:ext cx="5113463" cy="1044030"/>
          </a:xfrm>
          <a:prstGeom prst="rect">
            <a:avLst/>
          </a:prstGeom>
        </p:spPr>
      </p:pic>
    </p:spTree>
    <p:extLst>
      <p:ext uri="{BB962C8B-B14F-4D97-AF65-F5344CB8AC3E}">
        <p14:creationId xmlns:p14="http://schemas.microsoft.com/office/powerpoint/2010/main" val="1132618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BE2049-C95C-4238-AC82-30EE6084673A}"/>
              </a:ext>
            </a:extLst>
          </p:cNvPr>
          <p:cNvSpPr>
            <a:spLocks noGrp="1"/>
          </p:cNvSpPr>
          <p:nvPr>
            <p:ph sz="quarter" idx="13"/>
          </p:nvPr>
        </p:nvSpPr>
        <p:spPr>
          <a:xfrm>
            <a:off x="1381772" y="1249680"/>
            <a:ext cx="5867400" cy="4648200"/>
          </a:xfrm>
        </p:spPr>
        <p:txBody>
          <a:bodyPr>
            <a:normAutofit/>
          </a:bodyPr>
          <a:lstStyle/>
          <a:p>
            <a:pPr marL="45720" indent="0">
              <a:buNone/>
            </a:pPr>
            <a:endParaRPr lang="en-US" sz="1700" dirty="0">
              <a:latin typeface="Calibri" panose="020F0502020204030204" pitchFamily="34" charset="0"/>
              <a:cs typeface="Calibri" panose="020F0502020204030204" pitchFamily="34" charset="0"/>
            </a:endParaRPr>
          </a:p>
          <a:p>
            <a:pPr marL="45720" indent="0">
              <a:buNone/>
            </a:pPr>
            <a:r>
              <a:rPr lang="en-US" sz="1700" dirty="0">
                <a:latin typeface="Calibri" panose="020F0502020204030204" pitchFamily="34" charset="0"/>
                <a:cs typeface="Calibri" panose="020F0502020204030204" pitchFamily="34" charset="0"/>
              </a:rPr>
              <a:t>We also have an interesting finding that higher trending counts are associated with higher number of dislikes. </a:t>
            </a:r>
          </a:p>
          <a:p>
            <a:pPr marL="45720" indent="0">
              <a:buNone/>
            </a:pPr>
            <a:endParaRPr lang="en-US" sz="1700" b="1" dirty="0">
              <a:latin typeface="Calibri" panose="020F0502020204030204" pitchFamily="34" charset="0"/>
              <a:cs typeface="Calibri" panose="020F0502020204030204" pitchFamily="34" charset="0"/>
            </a:endParaRPr>
          </a:p>
          <a:p>
            <a:pPr marL="45720" indent="0">
              <a:buNone/>
            </a:pPr>
            <a:r>
              <a:rPr lang="en-US" sz="1700" b="1" dirty="0">
                <a:latin typeface="Calibri" panose="020F0502020204030204" pitchFamily="34" charset="0"/>
                <a:cs typeface="Calibri" panose="020F0502020204030204" pitchFamily="34" charset="0"/>
              </a:rPr>
              <a:t>Recommendations</a:t>
            </a:r>
            <a:endParaRPr lang="en-US" sz="1700" dirty="0">
              <a:latin typeface="Calibri" panose="020F0502020204030204" pitchFamily="34" charset="0"/>
              <a:cs typeface="Calibri" panose="020F0502020204030204" pitchFamily="34" charset="0"/>
            </a:endParaRPr>
          </a:p>
          <a:p>
            <a:pPr marL="45720" indent="0">
              <a:buNone/>
            </a:pPr>
            <a:r>
              <a:rPr lang="en-US" sz="1700" dirty="0">
                <a:latin typeface="Calibri" panose="020F0502020204030204" pitchFamily="34" charset="0"/>
                <a:cs typeface="Calibri" panose="020F0502020204030204" pitchFamily="34" charset="0"/>
              </a:rPr>
              <a:t>We recommend music category to be the best to post our advertisements as Music is on top of all categories in both countries</a:t>
            </a:r>
          </a:p>
          <a:p>
            <a:pPr marL="45720" indent="0">
              <a:buNone/>
            </a:pPr>
            <a:endParaRPr lang="en-US" sz="1700" dirty="0">
              <a:latin typeface="Calibri" panose="020F0502020204030204" pitchFamily="34" charset="0"/>
              <a:cs typeface="Calibri" panose="020F0502020204030204" pitchFamily="34" charset="0"/>
            </a:endParaRPr>
          </a:p>
          <a:p>
            <a:pPr marL="45720" indent="0">
              <a:buNone/>
            </a:pPr>
            <a:r>
              <a:rPr lang="en-US" sz="1700" b="1" dirty="0">
                <a:latin typeface="Calibri" panose="020F0502020204030204" pitchFamily="34" charset="0"/>
                <a:cs typeface="Calibri" panose="020F0502020204030204" pitchFamily="34" charset="0"/>
              </a:rPr>
              <a:t>What would you research next given more time?</a:t>
            </a:r>
          </a:p>
          <a:p>
            <a:pPr marL="45720" indent="0">
              <a:buNone/>
            </a:pPr>
            <a:r>
              <a:rPr lang="en-US" sz="1700" dirty="0">
                <a:latin typeface="Calibri" panose="020F0502020204030204" pitchFamily="34" charset="0"/>
                <a:cs typeface="Calibri" panose="020F0502020204030204" pitchFamily="34" charset="0"/>
              </a:rPr>
              <a:t>Research and find relation between the tags for each video and the views</a:t>
            </a:r>
          </a:p>
        </p:txBody>
      </p:sp>
      <p:sp>
        <p:nvSpPr>
          <p:cNvPr id="4" name="Title 1">
            <a:extLst>
              <a:ext uri="{FF2B5EF4-FFF2-40B4-BE49-F238E27FC236}">
                <a16:creationId xmlns:a16="http://schemas.microsoft.com/office/drawing/2014/main" id="{5D796102-570C-461B-9E44-9B410DC9C7EF}"/>
              </a:ext>
            </a:extLst>
          </p:cNvPr>
          <p:cNvSpPr txBox="1">
            <a:spLocks/>
          </p:cNvSpPr>
          <p:nvPr/>
        </p:nvSpPr>
        <p:spPr>
          <a:xfrm>
            <a:off x="1315744" y="457200"/>
            <a:ext cx="6512511" cy="79248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2400" dirty="0">
                <a:effectLst/>
                <a:latin typeface="Calibri" panose="020F0502020204030204" pitchFamily="34" charset="0"/>
              </a:rPr>
              <a:t>Discussions and Findings</a:t>
            </a:r>
          </a:p>
        </p:txBody>
      </p:sp>
      <p:pic>
        <p:nvPicPr>
          <p:cNvPr id="5" name="Picture 4">
            <a:extLst>
              <a:ext uri="{FF2B5EF4-FFF2-40B4-BE49-F238E27FC236}">
                <a16:creationId xmlns:a16="http://schemas.microsoft.com/office/drawing/2014/main" id="{CE2AB965-CB1C-4FD4-BE03-5CC7D93C96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04800"/>
            <a:ext cx="1600200" cy="1318260"/>
          </a:xfrm>
          <a:prstGeom prst="rect">
            <a:avLst/>
          </a:prstGeom>
        </p:spPr>
      </p:pic>
    </p:spTree>
    <p:extLst>
      <p:ext uri="{BB962C8B-B14F-4D97-AF65-F5344CB8AC3E}">
        <p14:creationId xmlns:p14="http://schemas.microsoft.com/office/powerpoint/2010/main" val="1180186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8CF1D9-17F5-4C7A-B614-CD1CD2990B5B}"/>
              </a:ext>
            </a:extLst>
          </p:cNvPr>
          <p:cNvSpPr>
            <a:spLocks noGrp="1"/>
          </p:cNvSpPr>
          <p:nvPr>
            <p:ph sz="quarter" idx="13"/>
          </p:nvPr>
        </p:nvSpPr>
        <p:spPr>
          <a:xfrm>
            <a:off x="1371600" y="1371600"/>
            <a:ext cx="6400800" cy="4572000"/>
          </a:xfrm>
        </p:spPr>
        <p:txBody>
          <a:bodyPr>
            <a:normAutofit/>
          </a:bodyPr>
          <a:lstStyle/>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YouTube trending videos have data on likes, views, comments among different categories. We wanted to see relationships between these responses from users on high and low trending videos</a:t>
            </a:r>
          </a:p>
          <a:p>
            <a:pPr>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1600" dirty="0">
                <a:latin typeface="Calibri" panose="020F0502020204030204" pitchFamily="34" charset="0"/>
                <a:cs typeface="Calibri" panose="020F0502020204030204" pitchFamily="34" charset="0"/>
              </a:rPr>
              <a:t> We found trending video datasets for US and France downloaded from Kaggle. Given the volume, the data was easy to load in performing exploration using Microsoft Excel.</a:t>
            </a:r>
          </a:p>
          <a:p>
            <a:pPr marL="45720" indent="0">
              <a:buNone/>
            </a:pPr>
            <a:endParaRPr lang="en-US" sz="16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1600" dirty="0">
                <a:latin typeface="Calibri" panose="020F0502020204030204" pitchFamily="34" charset="0"/>
                <a:cs typeface="Calibri" panose="020F0502020204030204" pitchFamily="34" charset="0"/>
              </a:rPr>
              <a:t> Our findings from the datasets very well support our hypothesis with adequate data trended over a period of 2 years for high and low trending videos.</a:t>
            </a:r>
          </a:p>
          <a:p>
            <a:pPr marL="45720" indent="0">
              <a:buNone/>
            </a:pPr>
            <a:endParaRPr lang="en-US" sz="2000" dirty="0">
              <a:latin typeface="Calibri" panose="020F0502020204030204" pitchFamily="34" charset="0"/>
              <a:cs typeface="Calibri" panose="020F0502020204030204" pitchFamily="34" charset="0"/>
            </a:endParaRPr>
          </a:p>
          <a:p>
            <a:pPr marL="45720" indent="0">
              <a:buNone/>
            </a:pPr>
            <a:endParaRPr lang="en-US" sz="2000" dirty="0">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70B74FCD-CCF6-4AC3-B0E1-EE0EF2FD210F}"/>
              </a:ext>
            </a:extLst>
          </p:cNvPr>
          <p:cNvSpPr txBox="1">
            <a:spLocks/>
          </p:cNvSpPr>
          <p:nvPr/>
        </p:nvSpPr>
        <p:spPr>
          <a:xfrm>
            <a:off x="1315744" y="685800"/>
            <a:ext cx="6512511" cy="592015"/>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2400" dirty="0">
                <a:effectLst/>
                <a:latin typeface="Calibri" panose="020F0502020204030204" pitchFamily="34" charset="0"/>
              </a:rPr>
              <a:t>Trending Hypothesis and Questions</a:t>
            </a:r>
          </a:p>
        </p:txBody>
      </p:sp>
      <p:pic>
        <p:nvPicPr>
          <p:cNvPr id="9" name="Picture 8">
            <a:extLst>
              <a:ext uri="{FF2B5EF4-FFF2-40B4-BE49-F238E27FC236}">
                <a16:creationId xmlns:a16="http://schemas.microsoft.com/office/drawing/2014/main" id="{C45AD9BC-815C-46E6-9AC6-36B9668FD7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2800" y="274320"/>
            <a:ext cx="1828800" cy="1097280"/>
          </a:xfrm>
          <a:prstGeom prst="rect">
            <a:avLst/>
          </a:prstGeom>
        </p:spPr>
      </p:pic>
    </p:spTree>
    <p:extLst>
      <p:ext uri="{BB962C8B-B14F-4D97-AF65-F5344CB8AC3E}">
        <p14:creationId xmlns:p14="http://schemas.microsoft.com/office/powerpoint/2010/main" val="2662325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E05D1D-E500-4087-930B-D73F02AC768A}"/>
              </a:ext>
            </a:extLst>
          </p:cNvPr>
          <p:cNvSpPr>
            <a:spLocks noGrp="1"/>
          </p:cNvSpPr>
          <p:nvPr>
            <p:ph sz="quarter" idx="13"/>
          </p:nvPr>
        </p:nvSpPr>
        <p:spPr>
          <a:xfrm>
            <a:off x="1336089" y="1524000"/>
            <a:ext cx="6400800" cy="4297678"/>
          </a:xfrm>
        </p:spPr>
        <p:txBody>
          <a:bodyPr>
            <a:normAutofit/>
          </a:bodyPr>
          <a:lstStyle/>
          <a:p>
            <a:pPr>
              <a:buFont typeface="Wingdings" panose="05000000000000000000" pitchFamily="2" charset="2"/>
              <a:buChar char="Ø"/>
            </a:pPr>
            <a:r>
              <a:rPr lang="en-US" sz="1600" dirty="0">
                <a:latin typeface="Calibri" panose="020F0502020204030204" pitchFamily="34" charset="0"/>
                <a:cs typeface="Calibri" panose="020F0502020204030204" pitchFamily="34" charset="0"/>
              </a:rPr>
              <a:t>The US dataset has about 40,929 video uploads spanning years 2017 and 2018. Each video has an alphanumeric identifier with a title and associated with a category, trending date, likes, views, and comments.</a:t>
            </a:r>
          </a:p>
          <a:p>
            <a:pPr marL="45720" indent="0">
              <a:buNone/>
            </a:pPr>
            <a:r>
              <a:rPr lang="en-US" sz="1600" dirty="0">
                <a:latin typeface="Calibri" panose="020F0502020204030204" pitchFamily="34" charset="0"/>
                <a:cs typeface="Calibri" panose="020F0502020204030204" pitchFamily="34" charset="0"/>
              </a:rPr>
              <a:t> </a:t>
            </a:r>
          </a:p>
          <a:p>
            <a:pPr>
              <a:buFont typeface="Wingdings" panose="05000000000000000000" pitchFamily="2" charset="2"/>
              <a:buChar char="Ø"/>
            </a:pPr>
            <a:r>
              <a:rPr lang="en-US" sz="1600" dirty="0">
                <a:latin typeface="Calibri" panose="020F0502020204030204" pitchFamily="34" charset="0"/>
                <a:cs typeface="Calibri" panose="020F0502020204030204" pitchFamily="34" charset="0"/>
              </a:rPr>
              <a:t>There are about 32 categories including Music, Entertainment, Sports etc., in this data. The FR dataset has over 40,700 video uploads during the same span. </a:t>
            </a:r>
          </a:p>
          <a:p>
            <a:pPr marL="45720" indent="0">
              <a:buNone/>
            </a:pPr>
            <a:endParaRPr lang="en-US" sz="16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1600" dirty="0">
                <a:latin typeface="Calibri" panose="020F0502020204030204" pitchFamily="34" charset="0"/>
                <a:cs typeface="Calibri" panose="020F0502020204030204" pitchFamily="34" charset="0"/>
              </a:rPr>
              <a:t>Around 241 US videos were published between 2006 and 2016 but trended in the year 2017 and 2018 </a:t>
            </a:r>
          </a:p>
          <a:p>
            <a:pPr marL="45720" indent="0">
              <a:buNone/>
            </a:pPr>
            <a:endParaRPr lang="en-US" sz="16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1600" dirty="0">
                <a:latin typeface="Calibri" panose="020F0502020204030204" pitchFamily="34" charset="0"/>
                <a:cs typeface="Calibri" panose="020F0502020204030204" pitchFamily="34" charset="0"/>
              </a:rPr>
              <a:t>Around 30 FR videos were published between 2009 and 2016 but trended in the year 2017 and 2018 </a:t>
            </a:r>
          </a:p>
          <a:p>
            <a:pPr marL="45720" indent="0">
              <a:buNone/>
            </a:pPr>
            <a:endParaRPr lang="en-US" sz="2000" dirty="0">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D630C775-DF71-4E53-81EE-394001326630}"/>
              </a:ext>
            </a:extLst>
          </p:cNvPr>
          <p:cNvSpPr txBox="1">
            <a:spLocks/>
          </p:cNvSpPr>
          <p:nvPr/>
        </p:nvSpPr>
        <p:spPr>
          <a:xfrm>
            <a:off x="1336089" y="773528"/>
            <a:ext cx="6512511" cy="415193"/>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2400" dirty="0">
                <a:effectLst/>
                <a:latin typeface="Calibri" panose="020F0502020204030204" pitchFamily="34" charset="0"/>
              </a:rPr>
              <a:t>Data Cleanup and Exploration</a:t>
            </a:r>
          </a:p>
        </p:txBody>
      </p:sp>
      <p:pic>
        <p:nvPicPr>
          <p:cNvPr id="6" name="Picture 5">
            <a:extLst>
              <a:ext uri="{FF2B5EF4-FFF2-40B4-BE49-F238E27FC236}">
                <a16:creationId xmlns:a16="http://schemas.microsoft.com/office/drawing/2014/main" id="{196A55C2-4F13-42CE-8731-36CBF5C07F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7600" y="270490"/>
            <a:ext cx="1448736" cy="1006075"/>
          </a:xfrm>
          <a:prstGeom prst="rect">
            <a:avLst/>
          </a:prstGeom>
        </p:spPr>
      </p:pic>
    </p:spTree>
    <p:extLst>
      <p:ext uri="{BB962C8B-B14F-4D97-AF65-F5344CB8AC3E}">
        <p14:creationId xmlns:p14="http://schemas.microsoft.com/office/powerpoint/2010/main" val="2643189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E05D1D-E500-4087-930B-D73F02AC768A}"/>
              </a:ext>
            </a:extLst>
          </p:cNvPr>
          <p:cNvSpPr>
            <a:spLocks noGrp="1"/>
          </p:cNvSpPr>
          <p:nvPr>
            <p:ph sz="quarter" idx="13"/>
          </p:nvPr>
        </p:nvSpPr>
        <p:spPr>
          <a:xfrm>
            <a:off x="1371600" y="1188722"/>
            <a:ext cx="6400800" cy="5135878"/>
          </a:xfrm>
        </p:spPr>
        <p:txBody>
          <a:bodyPr>
            <a:normAutofit/>
          </a:bodyPr>
          <a:lstStyle/>
          <a:p>
            <a:pPr>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1600" dirty="0">
                <a:latin typeface="Calibri" panose="020F0502020204030204" pitchFamily="34" charset="0"/>
                <a:cs typeface="Calibri" panose="020F0502020204030204" pitchFamily="34" charset="0"/>
              </a:rPr>
              <a:t>We found a few #NAME errors in both the downloaded CSV files due to incorrect formula characters in video_id column. We corrected these errors using excel Text To Columns, Merge functions, and manual updates. The error example is shown below.</a:t>
            </a:r>
          </a:p>
          <a:p>
            <a:pPr marL="45720" indent="0">
              <a:buNone/>
            </a:pPr>
            <a:endParaRPr lang="en-US" sz="1600" dirty="0">
              <a:latin typeface="Calibri" panose="020F0502020204030204" pitchFamily="34" charset="0"/>
              <a:cs typeface="Calibri" panose="020F0502020204030204" pitchFamily="34" charset="0"/>
            </a:endParaRPr>
          </a:p>
          <a:p>
            <a:pPr marL="45720" indent="0">
              <a:buNone/>
            </a:pPr>
            <a:endParaRPr lang="en-US" sz="1600" dirty="0">
              <a:latin typeface="Calibri" panose="020F0502020204030204" pitchFamily="34" charset="0"/>
              <a:cs typeface="Calibri" panose="020F0502020204030204" pitchFamily="34" charset="0"/>
            </a:endParaRPr>
          </a:p>
          <a:p>
            <a:pPr marL="45720" indent="0">
              <a:buNone/>
            </a:pPr>
            <a:endParaRPr lang="en-US" sz="1600" dirty="0">
              <a:latin typeface="Calibri" panose="020F0502020204030204" pitchFamily="34" charset="0"/>
              <a:cs typeface="Calibri" panose="020F0502020204030204" pitchFamily="34" charset="0"/>
            </a:endParaRPr>
          </a:p>
          <a:p>
            <a:pPr marL="45720" indent="0">
              <a:buNone/>
            </a:pPr>
            <a:endParaRPr lang="en-US" sz="1600" dirty="0">
              <a:latin typeface="Calibri" panose="020F0502020204030204" pitchFamily="34" charset="0"/>
              <a:cs typeface="Calibri" panose="020F0502020204030204" pitchFamily="34" charset="0"/>
            </a:endParaRPr>
          </a:p>
          <a:p>
            <a:pPr marL="45720" indent="0">
              <a:buNone/>
            </a:pPr>
            <a:endParaRPr lang="en-US" sz="20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1600" dirty="0">
                <a:latin typeface="Calibri" panose="020F0502020204030204" pitchFamily="34" charset="0"/>
                <a:cs typeface="Calibri" panose="020F0502020204030204" pitchFamily="34" charset="0"/>
              </a:rPr>
              <a:t>A snapshot of the US dataset is enclosed below.</a:t>
            </a:r>
          </a:p>
          <a:p>
            <a:pPr>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D630C775-DF71-4E53-81EE-394001326630}"/>
              </a:ext>
            </a:extLst>
          </p:cNvPr>
          <p:cNvSpPr txBox="1">
            <a:spLocks/>
          </p:cNvSpPr>
          <p:nvPr/>
        </p:nvSpPr>
        <p:spPr>
          <a:xfrm>
            <a:off x="1336089" y="773528"/>
            <a:ext cx="6512511" cy="415193"/>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2400" dirty="0">
                <a:effectLst/>
                <a:latin typeface="Calibri" panose="020F0502020204030204" pitchFamily="34" charset="0"/>
              </a:rPr>
              <a:t>Data Cleanup and Exploration</a:t>
            </a:r>
          </a:p>
        </p:txBody>
      </p:sp>
      <p:pic>
        <p:nvPicPr>
          <p:cNvPr id="6" name="Picture 5">
            <a:extLst>
              <a:ext uri="{FF2B5EF4-FFF2-40B4-BE49-F238E27FC236}">
                <a16:creationId xmlns:a16="http://schemas.microsoft.com/office/drawing/2014/main" id="{196A55C2-4F13-42CE-8731-36CBF5C07F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7600" y="270490"/>
            <a:ext cx="1448736" cy="1006075"/>
          </a:xfrm>
          <a:prstGeom prst="rect">
            <a:avLst/>
          </a:prstGeom>
        </p:spPr>
      </p:pic>
      <p:pic>
        <p:nvPicPr>
          <p:cNvPr id="2" name="Picture 1">
            <a:extLst>
              <a:ext uri="{FF2B5EF4-FFF2-40B4-BE49-F238E27FC236}">
                <a16:creationId xmlns:a16="http://schemas.microsoft.com/office/drawing/2014/main" id="{F55D1317-5A2F-4E10-8973-BD487B8DA25A}"/>
              </a:ext>
            </a:extLst>
          </p:cNvPr>
          <p:cNvPicPr>
            <a:picLocks noChangeAspect="1"/>
          </p:cNvPicPr>
          <p:nvPr/>
        </p:nvPicPr>
        <p:blipFill>
          <a:blip r:embed="rId3"/>
          <a:stretch>
            <a:fillRect/>
          </a:stretch>
        </p:blipFill>
        <p:spPr>
          <a:xfrm>
            <a:off x="1600200" y="4719636"/>
            <a:ext cx="6096000" cy="1452563"/>
          </a:xfrm>
          <a:prstGeom prst="rect">
            <a:avLst/>
          </a:prstGeom>
        </p:spPr>
      </p:pic>
      <p:pic>
        <p:nvPicPr>
          <p:cNvPr id="7" name="Picture 6">
            <a:extLst>
              <a:ext uri="{FF2B5EF4-FFF2-40B4-BE49-F238E27FC236}">
                <a16:creationId xmlns:a16="http://schemas.microsoft.com/office/drawing/2014/main" id="{E698EDDC-02A7-4142-8205-0C4D12F0BF4F}"/>
              </a:ext>
            </a:extLst>
          </p:cNvPr>
          <p:cNvPicPr>
            <a:picLocks noChangeAspect="1"/>
          </p:cNvPicPr>
          <p:nvPr/>
        </p:nvPicPr>
        <p:blipFill>
          <a:blip r:embed="rId4"/>
          <a:stretch>
            <a:fillRect/>
          </a:stretch>
        </p:blipFill>
        <p:spPr>
          <a:xfrm>
            <a:off x="1676400" y="2667000"/>
            <a:ext cx="5410200" cy="1376363"/>
          </a:xfrm>
          <a:prstGeom prst="rect">
            <a:avLst/>
          </a:prstGeom>
        </p:spPr>
      </p:pic>
    </p:spTree>
    <p:extLst>
      <p:ext uri="{BB962C8B-B14F-4D97-AF65-F5344CB8AC3E}">
        <p14:creationId xmlns:p14="http://schemas.microsoft.com/office/powerpoint/2010/main" val="3219497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3E707-513D-4529-9D48-07028E6C2B25}"/>
              </a:ext>
            </a:extLst>
          </p:cNvPr>
          <p:cNvSpPr>
            <a:spLocks noGrp="1"/>
          </p:cNvSpPr>
          <p:nvPr>
            <p:ph sz="quarter" idx="13"/>
          </p:nvPr>
        </p:nvSpPr>
        <p:spPr>
          <a:xfrm>
            <a:off x="1290960" y="1049215"/>
            <a:ext cx="6400800" cy="5122986"/>
          </a:xfrm>
        </p:spPr>
        <p:txBody>
          <a:bodyPr>
            <a:normAutofit/>
          </a:bodyPr>
          <a:lstStyle/>
          <a:p>
            <a:pPr marL="45720" indent="0">
              <a:buNone/>
            </a:pPr>
            <a:r>
              <a:rPr lang="en-US" b="1" dirty="0">
                <a:latin typeface="Calibri" panose="020F0502020204030204" pitchFamily="34" charset="0"/>
                <a:cs typeface="Calibri" panose="020F0502020204030204" pitchFamily="34" charset="0"/>
              </a:rPr>
              <a:t>What are the analysis steps?</a:t>
            </a:r>
          </a:p>
          <a:p>
            <a:pPr marL="45720" indent="0">
              <a:buNone/>
            </a:pPr>
            <a:r>
              <a:rPr lang="en-US" sz="1600" dirty="0">
                <a:latin typeface="Calibri" panose="020F0502020204030204" pitchFamily="34" charset="0"/>
                <a:cs typeface="Calibri" panose="020F0502020204030204" pitchFamily="34" charset="0"/>
              </a:rPr>
              <a:t>We have grouped each dataset by category and video, and took the number of likes, comments, and views from the last day of trending for each group. We calculated the number of trending days for each group based on the trending date</a:t>
            </a:r>
          </a:p>
          <a:p>
            <a:pPr marL="45720" indent="0">
              <a:buNone/>
            </a:pPr>
            <a:endParaRPr lang="en-US" sz="1700" b="1" dirty="0">
              <a:latin typeface="Calibri" panose="020F0502020204030204" pitchFamily="34" charset="0"/>
              <a:cs typeface="Calibri" panose="020F0502020204030204" pitchFamily="34" charset="0"/>
            </a:endParaRPr>
          </a:p>
          <a:p>
            <a:pPr marL="45720" indent="0">
              <a:buNone/>
            </a:pPr>
            <a:r>
              <a:rPr lang="en-US" sz="1800" b="1" dirty="0">
                <a:latin typeface="Calibri" panose="020F0502020204030204" pitchFamily="34" charset="0"/>
                <a:cs typeface="Calibri" panose="020F0502020204030204" pitchFamily="34" charset="0"/>
              </a:rPr>
              <a:t>We got the high trending categories with</a:t>
            </a:r>
          </a:p>
          <a:p>
            <a:pPr>
              <a:buFont typeface="Wingdings" panose="05000000000000000000" pitchFamily="2" charset="2"/>
              <a:buChar char="Ø"/>
            </a:pPr>
            <a:r>
              <a:rPr lang="en-US" sz="1600" dirty="0">
                <a:latin typeface="Calibri" panose="020F0502020204030204" pitchFamily="34" charset="0"/>
                <a:cs typeface="Calibri" panose="020F0502020204030204" pitchFamily="34" charset="0"/>
              </a:rPr>
              <a:t>Greater than 10 million likes</a:t>
            </a:r>
          </a:p>
          <a:p>
            <a:pPr>
              <a:buFont typeface="Wingdings" panose="05000000000000000000" pitchFamily="2" charset="2"/>
              <a:buChar char="Ø"/>
            </a:pPr>
            <a:r>
              <a:rPr lang="en-US" sz="1600" dirty="0">
                <a:latin typeface="Calibri" panose="020F0502020204030204" pitchFamily="34" charset="0"/>
                <a:cs typeface="Calibri" panose="020F0502020204030204" pitchFamily="34" charset="0"/>
              </a:rPr>
              <a:t>Greater than 250 million views</a:t>
            </a:r>
          </a:p>
          <a:p>
            <a:pPr>
              <a:buFont typeface="Wingdings" panose="05000000000000000000" pitchFamily="2" charset="2"/>
              <a:buChar char="Ø"/>
            </a:pPr>
            <a:r>
              <a:rPr lang="en-US" sz="1600" dirty="0">
                <a:latin typeface="Calibri" panose="020F0502020204030204" pitchFamily="34" charset="0"/>
                <a:cs typeface="Calibri" panose="020F0502020204030204" pitchFamily="34" charset="0"/>
              </a:rPr>
              <a:t>Greater than around 1.4 million comments</a:t>
            </a:r>
          </a:p>
          <a:p>
            <a:pPr marL="45720" indent="0">
              <a:buNone/>
            </a:pPr>
            <a:endParaRPr lang="en-US" sz="1600" dirty="0">
              <a:latin typeface="Calibri" panose="020F0502020204030204" pitchFamily="34" charset="0"/>
              <a:cs typeface="Calibri" panose="020F0502020204030204" pitchFamily="34" charset="0"/>
            </a:endParaRPr>
          </a:p>
          <a:p>
            <a:pPr marL="45720" indent="0">
              <a:buNone/>
            </a:pPr>
            <a:r>
              <a:rPr lang="en-US" sz="1600" b="1" dirty="0">
                <a:latin typeface="Calibri" panose="020F0502020204030204" pitchFamily="34" charset="0"/>
                <a:cs typeface="Calibri" panose="020F0502020204030204" pitchFamily="34" charset="0"/>
              </a:rPr>
              <a:t>We got the low trending categories with</a:t>
            </a:r>
          </a:p>
          <a:p>
            <a:pPr>
              <a:buFont typeface="Wingdings" panose="05000000000000000000" pitchFamily="2" charset="2"/>
              <a:buChar char="Ø"/>
            </a:pPr>
            <a:r>
              <a:rPr lang="en-US" sz="1600" dirty="0">
                <a:latin typeface="Calibri" panose="020F0502020204030204" pitchFamily="34" charset="0"/>
                <a:cs typeface="Calibri" panose="020F0502020204030204" pitchFamily="34" charset="0"/>
              </a:rPr>
              <a:t>Less than 10 million likes</a:t>
            </a:r>
          </a:p>
          <a:p>
            <a:pPr>
              <a:buFont typeface="Wingdings" panose="05000000000000000000" pitchFamily="2" charset="2"/>
              <a:buChar char="Ø"/>
            </a:pPr>
            <a:r>
              <a:rPr lang="en-US" sz="1600" dirty="0">
                <a:latin typeface="Calibri" panose="020F0502020204030204" pitchFamily="34" charset="0"/>
                <a:cs typeface="Calibri" panose="020F0502020204030204" pitchFamily="34" charset="0"/>
              </a:rPr>
              <a:t>Less than 250 million views</a:t>
            </a:r>
          </a:p>
          <a:p>
            <a:pPr>
              <a:buFont typeface="Wingdings" panose="05000000000000000000" pitchFamily="2" charset="2"/>
              <a:buChar char="Ø"/>
            </a:pPr>
            <a:r>
              <a:rPr lang="en-US" sz="1600" dirty="0">
                <a:latin typeface="Calibri" panose="020F0502020204030204" pitchFamily="34" charset="0"/>
                <a:cs typeface="Calibri" panose="020F0502020204030204" pitchFamily="34" charset="0"/>
              </a:rPr>
              <a:t>Less than 1.4 million comments</a:t>
            </a:r>
          </a:p>
          <a:p>
            <a:pPr>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F566B68B-A52D-4421-97C5-566A80419954}"/>
              </a:ext>
            </a:extLst>
          </p:cNvPr>
          <p:cNvSpPr txBox="1">
            <a:spLocks/>
          </p:cNvSpPr>
          <p:nvPr/>
        </p:nvSpPr>
        <p:spPr>
          <a:xfrm>
            <a:off x="1315744" y="457200"/>
            <a:ext cx="6512511" cy="592015"/>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2400" dirty="0">
                <a:effectLst/>
                <a:latin typeface="Calibri" panose="020F0502020204030204" pitchFamily="34" charset="0"/>
              </a:rPr>
              <a:t>Data Analysis</a:t>
            </a:r>
          </a:p>
        </p:txBody>
      </p:sp>
      <p:pic>
        <p:nvPicPr>
          <p:cNvPr id="5" name="Picture 4">
            <a:extLst>
              <a:ext uri="{FF2B5EF4-FFF2-40B4-BE49-F238E27FC236}">
                <a16:creationId xmlns:a16="http://schemas.microsoft.com/office/drawing/2014/main" id="{5E0A8273-8821-44CB-926E-98282C3BA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304800"/>
            <a:ext cx="1676400" cy="1117723"/>
          </a:xfrm>
          <a:prstGeom prst="rect">
            <a:avLst/>
          </a:prstGeom>
        </p:spPr>
      </p:pic>
    </p:spTree>
    <p:extLst>
      <p:ext uri="{BB962C8B-B14F-4D97-AF65-F5344CB8AC3E}">
        <p14:creationId xmlns:p14="http://schemas.microsoft.com/office/powerpoint/2010/main" val="205717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3E707-513D-4529-9D48-07028E6C2B25}"/>
              </a:ext>
            </a:extLst>
          </p:cNvPr>
          <p:cNvSpPr>
            <a:spLocks noGrp="1"/>
          </p:cNvSpPr>
          <p:nvPr>
            <p:ph sz="quarter" idx="13"/>
          </p:nvPr>
        </p:nvSpPr>
        <p:spPr>
          <a:xfrm>
            <a:off x="1290960" y="1049215"/>
            <a:ext cx="6400800" cy="4665785"/>
          </a:xfrm>
        </p:spPr>
        <p:txBody>
          <a:bodyPr>
            <a:normAutofit/>
          </a:bodyPr>
          <a:lstStyle/>
          <a:p>
            <a:pPr marL="45720" indent="0">
              <a:buNone/>
            </a:pPr>
            <a:r>
              <a:rPr lang="en-US" b="1" dirty="0">
                <a:latin typeface="Calibri" panose="020F0502020204030204" pitchFamily="34" charset="0"/>
                <a:cs typeface="Calibri" panose="020F0502020204030204" pitchFamily="34" charset="0"/>
              </a:rPr>
              <a:t>What are the answers to questions?</a:t>
            </a:r>
          </a:p>
          <a:p>
            <a:pPr marL="45720" indent="0">
              <a:buNone/>
            </a:pPr>
            <a:r>
              <a:rPr lang="en-US" sz="1600" dirty="0">
                <a:latin typeface="Calibri" panose="020F0502020204030204" pitchFamily="34" charset="0"/>
                <a:cs typeface="Calibri" panose="020F0502020204030204" pitchFamily="34" charset="0"/>
              </a:rPr>
              <a:t>Which category  is getting more views?</a:t>
            </a:r>
          </a:p>
          <a:p>
            <a:pPr marL="45720" indent="0">
              <a:buNone/>
            </a:pPr>
            <a:r>
              <a:rPr lang="en-US" sz="1600" dirty="0">
                <a:latin typeface="Calibri" panose="020F0502020204030204" pitchFamily="34" charset="0"/>
                <a:cs typeface="Calibri" panose="020F0502020204030204" pitchFamily="34" charset="0"/>
              </a:rPr>
              <a:t>US: Music         France: Music</a:t>
            </a:r>
          </a:p>
          <a:p>
            <a:pPr marL="45720" indent="0">
              <a:buNone/>
            </a:pPr>
            <a:r>
              <a:rPr lang="en-US" sz="1600" dirty="0">
                <a:latin typeface="Calibri" panose="020F0502020204030204" pitchFamily="34" charset="0"/>
                <a:cs typeface="Calibri" panose="020F0502020204030204" pitchFamily="34" charset="0"/>
              </a:rPr>
              <a:t>Which category  is getting more likes?</a:t>
            </a:r>
          </a:p>
          <a:p>
            <a:pPr marL="45720" indent="0">
              <a:buNone/>
            </a:pPr>
            <a:r>
              <a:rPr lang="en-US" sz="1600" dirty="0">
                <a:latin typeface="Calibri" panose="020F0502020204030204" pitchFamily="34" charset="0"/>
                <a:cs typeface="Calibri" panose="020F0502020204030204" pitchFamily="34" charset="0"/>
              </a:rPr>
              <a:t>US: Music        France: Music</a:t>
            </a:r>
          </a:p>
          <a:p>
            <a:pPr marL="45720" indent="0">
              <a:buNone/>
            </a:pPr>
            <a:r>
              <a:rPr lang="en-US" sz="1600" dirty="0">
                <a:latin typeface="Calibri" panose="020F0502020204030204" pitchFamily="34" charset="0"/>
                <a:cs typeface="Calibri" panose="020F0502020204030204" pitchFamily="34" charset="0"/>
              </a:rPr>
              <a:t>Which category is getting more review comments?</a:t>
            </a:r>
          </a:p>
          <a:p>
            <a:pPr marL="45720" indent="0">
              <a:buNone/>
            </a:pPr>
            <a:r>
              <a:rPr lang="en-US" sz="1600" dirty="0">
                <a:latin typeface="Calibri" panose="020F0502020204030204" pitchFamily="34" charset="0"/>
                <a:cs typeface="Calibri" panose="020F0502020204030204" pitchFamily="34" charset="0"/>
              </a:rPr>
              <a:t>US: Music        France: Music</a:t>
            </a:r>
          </a:p>
          <a:p>
            <a:pPr marL="45720" indent="0">
              <a:buNone/>
            </a:pPr>
            <a:r>
              <a:rPr lang="en-US" sz="1600" dirty="0">
                <a:latin typeface="Calibri" panose="020F0502020204030204" pitchFamily="34" charset="0"/>
                <a:cs typeface="Calibri" panose="020F0502020204030204" pitchFamily="34" charset="0"/>
              </a:rPr>
              <a:t>Which category has the highest number of likes or dislikes?</a:t>
            </a:r>
          </a:p>
          <a:p>
            <a:pPr marL="45720" indent="0">
              <a:buNone/>
            </a:pPr>
            <a:r>
              <a:rPr lang="en-US" sz="1600" dirty="0">
                <a:latin typeface="Calibri" panose="020F0502020204030204" pitchFamily="34" charset="0"/>
                <a:cs typeface="Calibri" panose="020F0502020204030204" pitchFamily="34" charset="0"/>
              </a:rPr>
              <a:t>US: Entertainment    France: Entertainment</a:t>
            </a:r>
          </a:p>
          <a:p>
            <a:pPr marL="45720" indent="0">
              <a:buNone/>
            </a:pPr>
            <a:endParaRPr lang="en-US" sz="1600" dirty="0">
              <a:latin typeface="Calibri" panose="020F0502020204030204" pitchFamily="34" charset="0"/>
              <a:cs typeface="Calibri" panose="020F0502020204030204" pitchFamily="34" charset="0"/>
            </a:endParaRPr>
          </a:p>
          <a:p>
            <a:pPr marL="45720" indent="0">
              <a:buNone/>
            </a:pPr>
            <a:r>
              <a:rPr lang="en-US" sz="1600" dirty="0">
                <a:latin typeface="Calibri" panose="020F0502020204030204" pitchFamily="34" charset="0"/>
                <a:cs typeface="Calibri" panose="020F0502020204030204" pitchFamily="34" charset="0"/>
              </a:rPr>
              <a:t>Overall </a:t>
            </a:r>
            <a:r>
              <a:rPr lang="en-US" sz="1600" b="1" dirty="0">
                <a:latin typeface="Calibri" panose="020F0502020204030204" pitchFamily="34" charset="0"/>
                <a:cs typeface="Calibri" panose="020F0502020204030204" pitchFamily="34" charset="0"/>
              </a:rPr>
              <a:t>US </a:t>
            </a:r>
            <a:r>
              <a:rPr lang="en-US" sz="1600" dirty="0">
                <a:latin typeface="Calibri" panose="020F0502020204030204" pitchFamily="34" charset="0"/>
                <a:cs typeface="Calibri" panose="020F0502020204030204" pitchFamily="34" charset="0"/>
              </a:rPr>
              <a:t>trended </a:t>
            </a:r>
            <a:r>
              <a:rPr lang="en-US" sz="1600" b="1" dirty="0">
                <a:latin typeface="Calibri" panose="020F0502020204030204" pitchFamily="34" charset="0"/>
                <a:cs typeface="Calibri" panose="020F0502020204030204" pitchFamily="34" charset="0"/>
              </a:rPr>
              <a:t>16</a:t>
            </a:r>
            <a:r>
              <a:rPr lang="en-US" sz="1600" dirty="0">
                <a:latin typeface="Calibri" panose="020F0502020204030204" pitchFamily="34" charset="0"/>
                <a:cs typeface="Calibri" panose="020F0502020204030204" pitchFamily="34" charset="0"/>
              </a:rPr>
              <a:t> categories and </a:t>
            </a:r>
            <a:r>
              <a:rPr lang="en-US" sz="1600" b="1" dirty="0">
                <a:latin typeface="Calibri" panose="020F0502020204030204" pitchFamily="34" charset="0"/>
                <a:cs typeface="Calibri" panose="020F0502020204030204" pitchFamily="34" charset="0"/>
              </a:rPr>
              <a:t>France</a:t>
            </a:r>
            <a:r>
              <a:rPr lang="en-US" sz="1600" dirty="0">
                <a:latin typeface="Calibri" panose="020F0502020204030204" pitchFamily="34" charset="0"/>
                <a:cs typeface="Calibri" panose="020F0502020204030204" pitchFamily="34" charset="0"/>
              </a:rPr>
              <a:t> trended </a:t>
            </a:r>
            <a:r>
              <a:rPr lang="en-US" sz="1600" b="1" dirty="0">
                <a:latin typeface="Calibri" panose="020F0502020204030204" pitchFamily="34" charset="0"/>
                <a:cs typeface="Calibri" panose="020F0502020204030204" pitchFamily="34" charset="0"/>
              </a:rPr>
              <a:t>18</a:t>
            </a:r>
            <a:r>
              <a:rPr lang="en-US" sz="1600" dirty="0">
                <a:latin typeface="Calibri" panose="020F0502020204030204" pitchFamily="34" charset="0"/>
                <a:cs typeface="Calibri" panose="020F0502020204030204" pitchFamily="34" charset="0"/>
              </a:rPr>
              <a:t> categories</a:t>
            </a:r>
          </a:p>
          <a:p>
            <a:pPr marL="45720" indent="0">
              <a:buNone/>
            </a:pPr>
            <a:endParaRPr lang="en-US" sz="2000" dirty="0">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F566B68B-A52D-4421-97C5-566A80419954}"/>
              </a:ext>
            </a:extLst>
          </p:cNvPr>
          <p:cNvSpPr txBox="1">
            <a:spLocks/>
          </p:cNvSpPr>
          <p:nvPr/>
        </p:nvSpPr>
        <p:spPr>
          <a:xfrm>
            <a:off x="1315744" y="457200"/>
            <a:ext cx="6512511" cy="592015"/>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2400" dirty="0">
                <a:effectLst/>
                <a:latin typeface="Calibri" panose="020F0502020204030204" pitchFamily="34" charset="0"/>
              </a:rPr>
              <a:t>Data Analysis</a:t>
            </a:r>
          </a:p>
        </p:txBody>
      </p:sp>
      <p:pic>
        <p:nvPicPr>
          <p:cNvPr id="5" name="Picture 4">
            <a:extLst>
              <a:ext uri="{FF2B5EF4-FFF2-40B4-BE49-F238E27FC236}">
                <a16:creationId xmlns:a16="http://schemas.microsoft.com/office/drawing/2014/main" id="{5E0A8273-8821-44CB-926E-98282C3BA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304800"/>
            <a:ext cx="1676400" cy="1117723"/>
          </a:xfrm>
          <a:prstGeom prst="rect">
            <a:avLst/>
          </a:prstGeom>
        </p:spPr>
      </p:pic>
    </p:spTree>
    <p:extLst>
      <p:ext uri="{BB962C8B-B14F-4D97-AF65-F5344CB8AC3E}">
        <p14:creationId xmlns:p14="http://schemas.microsoft.com/office/powerpoint/2010/main" val="3896553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3E707-513D-4529-9D48-07028E6C2B25}"/>
              </a:ext>
            </a:extLst>
          </p:cNvPr>
          <p:cNvSpPr>
            <a:spLocks noGrp="1"/>
          </p:cNvSpPr>
          <p:nvPr>
            <p:ph sz="quarter" idx="13"/>
          </p:nvPr>
        </p:nvSpPr>
        <p:spPr>
          <a:xfrm>
            <a:off x="1371600" y="1295400"/>
            <a:ext cx="6400800" cy="4389120"/>
          </a:xfrm>
        </p:spPr>
        <p:txBody>
          <a:bodyPr>
            <a:normAutofit/>
          </a:bodyPr>
          <a:lstStyle/>
          <a:p>
            <a:pPr marL="45720" indent="0">
              <a:buNone/>
            </a:pPr>
            <a:r>
              <a:rPr lang="en-US" sz="1600" dirty="0">
                <a:latin typeface="Calibri" panose="020F0502020204030204" pitchFamily="34" charset="0"/>
                <a:cs typeface="Calibri" panose="020F0502020204030204" pitchFamily="34" charset="0"/>
              </a:rPr>
              <a:t>We have captured the following figures from our analysis output</a:t>
            </a:r>
          </a:p>
          <a:p>
            <a:pPr marL="45720" indent="0">
              <a:buNone/>
            </a:pPr>
            <a:endParaRPr lang="en-US" sz="1600" dirty="0">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F566B68B-A52D-4421-97C5-566A80419954}"/>
              </a:ext>
            </a:extLst>
          </p:cNvPr>
          <p:cNvSpPr txBox="1">
            <a:spLocks/>
          </p:cNvSpPr>
          <p:nvPr/>
        </p:nvSpPr>
        <p:spPr>
          <a:xfrm>
            <a:off x="1315744" y="457200"/>
            <a:ext cx="6512511" cy="83820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2400" dirty="0">
                <a:effectLst/>
                <a:latin typeface="Calibri" panose="020F0502020204030204" pitchFamily="34" charset="0"/>
              </a:rPr>
              <a:t>Data Analysis</a:t>
            </a:r>
            <a:br>
              <a:rPr lang="en-US" sz="2400" dirty="0">
                <a:effectLst/>
                <a:latin typeface="Calibri" panose="020F0502020204030204" pitchFamily="34" charset="0"/>
              </a:rPr>
            </a:br>
            <a:r>
              <a:rPr lang="en-US" sz="2400" b="0" dirty="0">
                <a:solidFill>
                  <a:schemeClr val="bg1">
                    <a:lumMod val="50000"/>
                  </a:schemeClr>
                </a:solidFill>
                <a:effectLst/>
                <a:latin typeface="Calibri" panose="020F0502020204030204" pitchFamily="34" charset="0"/>
              </a:rPr>
              <a:t>Figures</a:t>
            </a:r>
          </a:p>
        </p:txBody>
      </p:sp>
      <p:pic>
        <p:nvPicPr>
          <p:cNvPr id="5" name="Picture 4">
            <a:extLst>
              <a:ext uri="{FF2B5EF4-FFF2-40B4-BE49-F238E27FC236}">
                <a16:creationId xmlns:a16="http://schemas.microsoft.com/office/drawing/2014/main" id="{5E0A8273-8821-44CB-926E-98282C3BA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304800"/>
            <a:ext cx="1676400" cy="1117723"/>
          </a:xfrm>
          <a:prstGeom prst="rect">
            <a:avLst/>
          </a:prstGeom>
        </p:spPr>
      </p:pic>
      <p:pic>
        <p:nvPicPr>
          <p:cNvPr id="6" name="Picture 5">
            <a:extLst>
              <a:ext uri="{FF2B5EF4-FFF2-40B4-BE49-F238E27FC236}">
                <a16:creationId xmlns:a16="http://schemas.microsoft.com/office/drawing/2014/main" id="{DD1E3DB9-62E7-431E-BF34-E72CEE8D8AA2}"/>
              </a:ext>
            </a:extLst>
          </p:cNvPr>
          <p:cNvPicPr>
            <a:picLocks noChangeAspect="1"/>
          </p:cNvPicPr>
          <p:nvPr/>
        </p:nvPicPr>
        <p:blipFill>
          <a:blip r:embed="rId3"/>
          <a:stretch>
            <a:fillRect/>
          </a:stretch>
        </p:blipFill>
        <p:spPr>
          <a:xfrm>
            <a:off x="1447800" y="1828800"/>
            <a:ext cx="5638800" cy="4389120"/>
          </a:xfrm>
          <a:prstGeom prst="rect">
            <a:avLst/>
          </a:prstGeom>
        </p:spPr>
      </p:pic>
    </p:spTree>
    <p:extLst>
      <p:ext uri="{BB962C8B-B14F-4D97-AF65-F5344CB8AC3E}">
        <p14:creationId xmlns:p14="http://schemas.microsoft.com/office/powerpoint/2010/main" val="3043683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66B68B-A52D-4421-97C5-566A80419954}"/>
              </a:ext>
            </a:extLst>
          </p:cNvPr>
          <p:cNvSpPr txBox="1">
            <a:spLocks/>
          </p:cNvSpPr>
          <p:nvPr/>
        </p:nvSpPr>
        <p:spPr>
          <a:xfrm>
            <a:off x="1315744" y="457200"/>
            <a:ext cx="6512511" cy="83820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2400" dirty="0">
                <a:effectLst/>
                <a:latin typeface="Calibri" panose="020F0502020204030204" pitchFamily="34" charset="0"/>
              </a:rPr>
              <a:t>Data Analysis</a:t>
            </a:r>
          </a:p>
          <a:p>
            <a:pPr marL="0" indent="0" algn="l">
              <a:buNone/>
            </a:pPr>
            <a:r>
              <a:rPr lang="en-US" sz="2400" b="0" dirty="0">
                <a:solidFill>
                  <a:schemeClr val="bg1">
                    <a:lumMod val="50000"/>
                  </a:schemeClr>
                </a:solidFill>
                <a:effectLst/>
                <a:latin typeface="Calibri" panose="020F0502020204030204" pitchFamily="34" charset="0"/>
              </a:rPr>
              <a:t>Figures</a:t>
            </a:r>
            <a:endParaRPr lang="en-US" sz="2400" dirty="0">
              <a:effectLst/>
              <a:latin typeface="Calibri" panose="020F0502020204030204" pitchFamily="34" charset="0"/>
            </a:endParaRPr>
          </a:p>
        </p:txBody>
      </p:sp>
      <p:pic>
        <p:nvPicPr>
          <p:cNvPr id="5" name="Picture 4">
            <a:extLst>
              <a:ext uri="{FF2B5EF4-FFF2-40B4-BE49-F238E27FC236}">
                <a16:creationId xmlns:a16="http://schemas.microsoft.com/office/drawing/2014/main" id="{5E0A8273-8821-44CB-926E-98282C3BA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304800"/>
            <a:ext cx="1676400" cy="1117723"/>
          </a:xfrm>
          <a:prstGeom prst="rect">
            <a:avLst/>
          </a:prstGeom>
        </p:spPr>
      </p:pic>
      <p:pic>
        <p:nvPicPr>
          <p:cNvPr id="7" name="Picture 6">
            <a:extLst>
              <a:ext uri="{FF2B5EF4-FFF2-40B4-BE49-F238E27FC236}">
                <a16:creationId xmlns:a16="http://schemas.microsoft.com/office/drawing/2014/main" id="{CD405C2B-E8FA-4D32-8458-AE9455DD37FF}"/>
              </a:ext>
            </a:extLst>
          </p:cNvPr>
          <p:cNvPicPr>
            <a:picLocks noChangeAspect="1"/>
          </p:cNvPicPr>
          <p:nvPr/>
        </p:nvPicPr>
        <p:blipFill>
          <a:blip r:embed="rId3"/>
          <a:stretch>
            <a:fillRect/>
          </a:stretch>
        </p:blipFill>
        <p:spPr>
          <a:xfrm>
            <a:off x="1524000" y="1524000"/>
            <a:ext cx="5562600" cy="4419600"/>
          </a:xfrm>
          <a:prstGeom prst="rect">
            <a:avLst/>
          </a:prstGeom>
        </p:spPr>
      </p:pic>
    </p:spTree>
    <p:extLst>
      <p:ext uri="{BB962C8B-B14F-4D97-AF65-F5344CB8AC3E}">
        <p14:creationId xmlns:p14="http://schemas.microsoft.com/office/powerpoint/2010/main" val="4290504894"/>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8493</TotalTime>
  <Words>763</Words>
  <Application>Microsoft Office PowerPoint</Application>
  <PresentationFormat>On-screen Show (4:3)</PresentationFormat>
  <Paragraphs>119</Paragraphs>
  <Slides>25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Georgia</vt:lpstr>
      <vt:lpstr>Trebuchet MS</vt:lpstr>
      <vt:lpstr>Wingdings</vt:lpstr>
      <vt:lpstr>Slipstream</vt:lpstr>
      <vt:lpstr>YouTube Trending Video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Owner</cp:lastModifiedBy>
  <cp:revision>291</cp:revision>
  <dcterms:created xsi:type="dcterms:W3CDTF">2015-02-05T15:37:02Z</dcterms:created>
  <dcterms:modified xsi:type="dcterms:W3CDTF">2019-03-30T15:04:46Z</dcterms:modified>
</cp:coreProperties>
</file>