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8"/>
  </p:notesMasterIdLst>
  <p:sldIdLst>
    <p:sldId id="257" r:id="rId3"/>
    <p:sldId id="256" r:id="rId4"/>
    <p:sldId id="258" r:id="rId5"/>
    <p:sldId id="259" r:id="rId6"/>
    <p:sldId id="266" r:id="rId7"/>
    <p:sldId id="264" r:id="rId8"/>
    <p:sldId id="268" r:id="rId9"/>
    <p:sldId id="272" r:id="rId10"/>
    <p:sldId id="274" r:id="rId11"/>
    <p:sldId id="276" r:id="rId12"/>
    <p:sldId id="282" r:id="rId13"/>
    <p:sldId id="283" r:id="rId14"/>
    <p:sldId id="284" r:id="rId15"/>
    <p:sldId id="279" r:id="rId16"/>
    <p:sldId id="280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3F3"/>
    <a:srgbClr val="435372"/>
    <a:srgbClr val="C99B4F"/>
    <a:srgbClr val="2F3B51"/>
    <a:srgbClr val="333F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16" autoAdjust="0"/>
    <p:restoredTop sz="96314" autoAdjust="0"/>
  </p:normalViewPr>
  <p:slideViewPr>
    <p:cSldViewPr snapToGrid="0" showGuides="1">
      <p:cViewPr varScale="1">
        <p:scale>
          <a:sx n="82" d="100"/>
          <a:sy n="82" d="100"/>
        </p:scale>
        <p:origin x="749" y="62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vert="horz"/>
        <a:lstStyle/>
        <a:p>
          <a:pPr>
            <a:defRPr/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  <a:ea typeface="+mn-ea"/>
          <a:cs typeface="+mn-ea"/>
          <a:sym typeface="+mn-lt"/>
        </a:defRPr>
      </a:pPr>
      <a:endParaRPr lang="zh-CN"/>
    </a:p>
  </c:txPr>
  <c:externalData r:id="rId1">
    <c:autoUpdate val="0"/>
  </c:externalData>
  <c:userShapes r:id="rId2"/>
</c:chartSpac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0.23837</cdr:x>
      <cdr:y>0.09543</cdr:y>
    </cdr:from>
    <cdr:to>
      <cdr:x>0.74319</cdr:x>
      <cdr:y>0.84279</cdr:y>
    </cdr:to>
    <cdr:sp macro="" textlink="">
      <cdr:nvSpPr>
        <cdr:cNvPr id="2" name="椭圆 1">
          <a:extLst xmlns:a="http://schemas.openxmlformats.org/drawingml/2006/main">
            <a:ext uri="{FF2B5EF4-FFF2-40B4-BE49-F238E27FC236}">
              <a16:creationId xmlns:a16="http://schemas.microsoft.com/office/drawing/2014/main" id="{CF53A7EF-B670-40EC-9766-E65D7FFC4FC5}"/>
            </a:ext>
          </a:extLst>
        </cdr:cNvPr>
        <cdr:cNvSpPr/>
      </cdr:nvSpPr>
      <cdr:spPr>
        <a:xfrm xmlns:a="http://schemas.openxmlformats.org/drawingml/2006/main">
          <a:off x="1607001" y="434533"/>
          <a:ext cx="3403233" cy="3403233"/>
        </a:xfrm>
        <a:prstGeom xmlns:a="http://schemas.openxmlformats.org/drawingml/2006/main" prst="ellipse">
          <a:avLst/>
        </a:prstGeom>
        <a:blipFill xmlns:a="http://schemas.openxmlformats.org/drawingml/2006/main" dpi="0" rotWithShape="1">
          <a:blip xmlns:r="http://schemas.openxmlformats.org/officeDocument/2006/relationships" r:embed="rId1"/>
          <a:srcRect/>
          <a:stretch>
            <a:fillRect/>
          </a:stretch>
        </a:blipFill>
        <a:ln xmlns:a="http://schemas.openxmlformats.org/drawingml/2006/main" w="47625">
          <a:solidFill>
            <a:schemeClr val="tx1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zh-CN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zh-CN" altLang="en-US">
            <a:cs typeface="+mn-ea"/>
            <a:sym typeface="+mn-lt"/>
          </a:endParaRPr>
        </a:p>
      </cdr:txBody>
    </cdr:sp>
  </cdr:relSizeAnchor>
  <cdr:relSizeAnchor xmlns:cdr="http://schemas.openxmlformats.org/drawingml/2006/chartDrawing">
    <cdr:from>
      <cdr:x>0.21144</cdr:x>
      <cdr:y>0.58251</cdr:y>
    </cdr:from>
    <cdr:to>
      <cdr:x>0.38664</cdr:x>
      <cdr:y>0.84189</cdr:y>
    </cdr:to>
    <cdr:sp macro="" textlink="">
      <cdr:nvSpPr>
        <cdr:cNvPr id="3" name="椭圆 2">
          <a:extLst xmlns:a="http://schemas.openxmlformats.org/drawingml/2006/main">
            <a:ext uri="{FF2B5EF4-FFF2-40B4-BE49-F238E27FC236}">
              <a16:creationId xmlns:a16="http://schemas.microsoft.com/office/drawing/2014/main" id="{D4F0EB66-F95A-492E-91E1-F0703320FDF4}"/>
            </a:ext>
          </a:extLst>
        </cdr:cNvPr>
        <cdr:cNvSpPr/>
      </cdr:nvSpPr>
      <cdr:spPr>
        <a:xfrm xmlns:a="http://schemas.openxmlformats.org/drawingml/2006/main">
          <a:off x="1425442" y="2652547"/>
          <a:ext cx="1181100" cy="1181100"/>
        </a:xfrm>
        <a:prstGeom xmlns:a="http://schemas.openxmlformats.org/drawingml/2006/main" prst="ellipse">
          <a:avLst/>
        </a:prstGeom>
        <a:solidFill xmlns:a="http://schemas.openxmlformats.org/drawingml/2006/main">
          <a:schemeClr val="tx1"/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zh-CN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zh-CN" altLang="en-US">
            <a:cs typeface="+mn-ea"/>
            <a:sym typeface="+mn-lt"/>
          </a:endParaRPr>
        </a:p>
      </cdr:txBody>
    </cdr:sp>
  </cdr:relSizeAnchor>
  <cdr:relSizeAnchor xmlns:cdr="http://schemas.openxmlformats.org/drawingml/2006/chartDrawing">
    <cdr:from>
      <cdr:x>0.65484</cdr:x>
      <cdr:y>0.38944</cdr:y>
    </cdr:from>
    <cdr:to>
      <cdr:x>0.83004</cdr:x>
      <cdr:y>0.64881</cdr:y>
    </cdr:to>
    <cdr:grpSp>
      <cdr:nvGrpSpPr>
        <cdr:cNvPr id="4" name="组合 3">
          <a:extLst xmlns:a="http://schemas.openxmlformats.org/drawingml/2006/main">
            <a:ext uri="{FF2B5EF4-FFF2-40B4-BE49-F238E27FC236}">
              <a16:creationId xmlns:a16="http://schemas.microsoft.com/office/drawing/2014/main" id="{1965F1C6-B43E-4090-809A-9EA88AA3154B}"/>
            </a:ext>
          </a:extLst>
        </cdr:cNvPr>
        <cdr:cNvGrpSpPr/>
      </cdr:nvGrpSpPr>
      <cdr:grpSpPr>
        <a:xfrm xmlns:a="http://schemas.openxmlformats.org/drawingml/2006/main">
          <a:off x="4414665" y="1773344"/>
          <a:ext cx="1181100" cy="1181100"/>
          <a:chOff x="4181341" y="2694237"/>
          <a:chExt cx="1181100" cy="1181100"/>
        </a:xfrm>
        <a:solidFill xmlns:a="http://schemas.openxmlformats.org/drawingml/2006/main">
          <a:schemeClr val="accent1">
            <a:lumMod val="50000"/>
          </a:schemeClr>
        </a:solidFill>
      </cdr:grpSpPr>
      <cdr:sp macro="" textlink="">
        <cdr:nvSpPr>
          <cdr:cNvPr id="9" name="椭圆 8">
            <a:extLst xmlns:a="http://schemas.openxmlformats.org/drawingml/2006/main">
              <a:ext uri="{FF2B5EF4-FFF2-40B4-BE49-F238E27FC236}">
                <a16:creationId xmlns:a16="http://schemas.microsoft.com/office/drawing/2014/main" id="{5873B2A6-B594-4FB6-80CC-F1D16FF155DF}"/>
              </a:ext>
            </a:extLst>
          </cdr:cNvPr>
          <cdr:cNvSpPr/>
        </cdr:nvSpPr>
        <cdr:spPr>
          <a:xfrm xmlns:a="http://schemas.openxmlformats.org/drawingml/2006/main">
            <a:off x="4181341" y="2694237"/>
            <a:ext cx="1181100" cy="1181100"/>
          </a:xfrm>
          <a:prstGeom xmlns:a="http://schemas.openxmlformats.org/drawingml/2006/main" prst="ellipse">
            <a:avLst/>
          </a:prstGeom>
          <a:solidFill xmlns:a="http://schemas.openxmlformats.org/drawingml/2006/main">
            <a:schemeClr val="tx1"/>
          </a:solidFill>
          <a:ln xmlns:a="http://schemas.openxmlformats.org/drawingml/2006/main">
            <a:noFill/>
          </a:ln>
        </cdr:spPr>
        <cdr:style>
          <a:lnRef xmlns:a="http://schemas.openxmlformats.org/drawingml/2006/main" idx="2">
            <a:schemeClr val="accent1">
              <a:shade val="50000"/>
            </a:schemeClr>
          </a:lnRef>
          <a:fillRef xmlns:a="http://schemas.openxmlformats.org/drawingml/2006/main" idx="1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lt1"/>
          </a:fontRef>
        </cdr:style>
        <cdr:txBody>
          <a:bodyPr xmlns:a="http://schemas.openxmlformats.org/drawingml/2006/main" rtlCol="0" anchor="ctr"/>
          <a:lstStyle xmlns:a="http://schemas.openxmlformats.org/drawingml/2006/main"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algn="ctr"/>
            <a:endParaRPr lang="zh-CN" altLang="en-US">
              <a:cs typeface="+mn-ea"/>
              <a:sym typeface="+mn-lt"/>
            </a:endParaRPr>
          </a:p>
        </cdr:txBody>
      </cdr:sp>
      <cdr:sp macro="" textlink="">
        <cdr:nvSpPr>
          <cdr:cNvPr id="10" name="文本框 7">
            <a:extLst xmlns:a="http://schemas.openxmlformats.org/drawingml/2006/main">
              <a:ext uri="{FF2B5EF4-FFF2-40B4-BE49-F238E27FC236}">
                <a16:creationId xmlns:a16="http://schemas.microsoft.com/office/drawing/2014/main" id="{4AC8D912-0D49-4B3A-852F-B4D98483B43C}"/>
              </a:ext>
            </a:extLst>
          </cdr:cNvPr>
          <cdr:cNvSpPr txBox="1"/>
        </cdr:nvSpPr>
        <cdr:spPr>
          <a:xfrm xmlns:a="http://schemas.openxmlformats.org/drawingml/2006/main">
            <a:off x="4320485" y="3029389"/>
            <a:ext cx="902811" cy="523220"/>
          </a:xfrm>
          <a:prstGeom xmlns:a="http://schemas.openxmlformats.org/drawingml/2006/main" prst="rect">
            <a:avLst/>
          </a:prstGeom>
          <a:noFill xmlns:a="http://schemas.openxmlformats.org/drawingml/2006/main"/>
          <a:ln xmlns:a="http://schemas.openxmlformats.org/drawingml/2006/main">
            <a:noFill/>
          </a:ln>
        </cdr:spPr>
        <cdr:txBody>
          <a:bodyPr xmlns:a="http://schemas.openxmlformats.org/drawingml/2006/main" wrap="none" rtlCol="0">
            <a:spAutoFit/>
          </a:bodyPr>
          <a:lstStyle xmlns:a="http://schemas.openxmlformats.org/drawingml/2006/main"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r>
              <a:rPr lang="zh-CN" altLang="en-US" sz="2800" dirty="0">
                <a:solidFill>
                  <a:schemeClr val="bg1"/>
                </a:solidFill>
                <a:cs typeface="+mn-ea"/>
                <a:sym typeface="+mn-lt"/>
              </a:rPr>
              <a:t>创新</a:t>
            </a:r>
          </a:p>
        </cdr:txBody>
      </cdr:sp>
    </cdr:grpSp>
  </cdr:relSizeAnchor>
  <cdr:relSizeAnchor xmlns:cdr="http://schemas.openxmlformats.org/drawingml/2006/chartDrawing">
    <cdr:from>
      <cdr:x>0.23362</cdr:x>
      <cdr:y>0.65475</cdr:y>
    </cdr:from>
    <cdr:to>
      <cdr:x>0.36753</cdr:x>
      <cdr:y>0.76965</cdr:y>
    </cdr:to>
    <cdr:sp macro="" textlink="">
      <cdr:nvSpPr>
        <cdr:cNvPr id="5" name="文本框 8">
          <a:extLst xmlns:a="http://schemas.openxmlformats.org/drawingml/2006/main">
            <a:ext uri="{FF2B5EF4-FFF2-40B4-BE49-F238E27FC236}">
              <a16:creationId xmlns:a16="http://schemas.microsoft.com/office/drawing/2014/main" id="{F496C7F8-03F5-42FD-972B-F749AFBF50D7}"/>
            </a:ext>
          </a:extLst>
        </cdr:cNvPr>
        <cdr:cNvSpPr txBox="1"/>
      </cdr:nvSpPr>
      <cdr:spPr>
        <a:xfrm xmlns:a="http://schemas.openxmlformats.org/drawingml/2006/main">
          <a:off x="1574935" y="2981487"/>
          <a:ext cx="902811" cy="52322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>
            <a:defRPr lang="zh-CN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zh-CN" altLang="en-US" sz="2800" dirty="0">
              <a:solidFill>
                <a:schemeClr val="bg1"/>
              </a:solidFill>
              <a:cs typeface="+mn-ea"/>
              <a:sym typeface="+mn-lt"/>
            </a:rPr>
            <a:t>努力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4A342E-3BC2-4506-95CA-27A3A2E0F2E8}" type="datetimeFigureOut">
              <a:rPr lang="zh-CN" altLang="en-US" smtClean="0"/>
              <a:t>2021/6/4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FB969D-C169-473E-9A63-3A56F17FEF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7648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https://www.ypppt.com/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FB969D-C169-473E-9A63-3A56F17FEFC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7446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967187-26A0-4CBD-A10C-2DE1DE41E3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C6EEA7E-2AB6-4BE8-A345-7B87B94EC2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1637EB-A44B-45EC-96AA-153D8EC98E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38385A2-C556-42B4-A024-34CF23296D17}" type="datetimeFigureOut">
              <a:rPr lang="zh-CN" altLang="en-US" smtClean="0"/>
              <a:t>2021/6/4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9B829B-AAEE-4234-B428-FF0801309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48EE30-3075-4927-B018-623194DE4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9232B33E-6CBB-4C23-BFFD-4D7045B4FE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386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0C0313-287C-48B7-AB5C-AACE0A5B5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9942371-BA73-4FCB-9AEF-F3D67E66CD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0312F4-365F-4368-8D2C-C16B974B96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38385A2-C556-42B4-A024-34CF23296D17}" type="datetimeFigureOut">
              <a:rPr lang="zh-CN" altLang="en-US" smtClean="0"/>
              <a:t>2021/6/4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425F38-AD11-48C7-9910-BFDB4FDAD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9BBE80-AF79-452E-9830-CED5C25B2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9232B33E-6CBB-4C23-BFFD-4D7045B4FE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9380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57ED591-E1F3-4263-B9A2-10D951839D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90E7C37-3718-4BD2-B74F-269D8D6D1F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66622C-59D1-45D2-B917-079810188B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38385A2-C556-42B4-A024-34CF23296D17}" type="datetimeFigureOut">
              <a:rPr lang="zh-CN" altLang="en-US" smtClean="0"/>
              <a:t>2021/6/4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CB819A-74E7-422F-A15F-19F80B8F8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A4F183-AD35-4C8B-809B-F8FA052EB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9232B33E-6CBB-4C23-BFFD-4D7045B4FE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05683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2021/6/4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39061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2021/6/4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32531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3608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20BACB-3881-496E-99A3-D6EDA2CF8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C2E6C1-65B5-434C-9EDE-598DB4F1C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95A2AB-4BE0-477C-943C-BC12F6D339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38385A2-C556-42B4-A024-34CF23296D17}" type="datetimeFigureOut">
              <a:rPr lang="zh-CN" altLang="en-US" smtClean="0"/>
              <a:t>2021/6/4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62BA71-0AF6-4452-9F87-D74151624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0B1EED-DEDF-4B26-B266-140E76B75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9232B33E-6CBB-4C23-BFFD-4D7045B4FE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674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7B05EB-5A8A-4240-86FC-2303F2DA0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E79EC7-AF42-493A-826F-7B354E288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49" y="4589465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9A03C4-6307-4920-8E7E-3A94FDD6B1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38385A2-C556-42B4-A024-34CF23296D17}" type="datetimeFigureOut">
              <a:rPr lang="zh-CN" altLang="en-US" smtClean="0"/>
              <a:t>2021/6/4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0487A7-EA63-4A71-87D3-AEFA4D8CE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6E58A6-C64C-474A-990D-B3A5B8F35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9232B33E-6CBB-4C23-BFFD-4D7045B4FE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490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95E114-2FB9-48C1-B866-EFD0BCAD2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249253-0BAD-4170-931E-EA106E692E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A638B3C-C922-4A0D-8137-88F6A21CD2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CE125E-C9EA-4B5A-8D81-E4E37134BB1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38385A2-C556-42B4-A024-34CF23296D17}" type="datetimeFigureOut">
              <a:rPr lang="zh-CN" altLang="en-US" smtClean="0"/>
              <a:t>2021/6/4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0428E1-46FD-48E1-BC86-B3A71CBF8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59266A-14C7-4DE5-A04B-31D8FBC84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9232B33E-6CBB-4C23-BFFD-4D7045B4FE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7742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9C49D5-E48B-4C7A-8FEE-7D5862BB3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61AD89-9D0C-4799-A302-9637414BFF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3F202FC-F61C-45F6-9E2E-6AFA37581B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8702156-F9C3-450A-B894-485F38144E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780E5C1-E12B-41AB-A7DB-FEDC0E5ABE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4086F41-F76A-4695-9595-D9FA751743E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38385A2-C556-42B4-A024-34CF23296D17}" type="datetimeFigureOut">
              <a:rPr lang="zh-CN" altLang="en-US" smtClean="0"/>
              <a:t>2021/6/4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453AADE-096F-4186-B040-C907E10BF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94ECDDB-BB5C-4B51-9E1E-E27D2AC64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9232B33E-6CBB-4C23-BFFD-4D7045B4FE1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136305" y="6431420"/>
            <a:ext cx="180020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455177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51667B-BAE5-480C-A68B-73C9A563F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1623138-D28F-4C77-BFEB-E05B3C7A13E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38385A2-C556-42B4-A024-34CF23296D17}" type="datetimeFigureOut">
              <a:rPr lang="zh-CN" altLang="en-US" smtClean="0"/>
              <a:t>2021/6/4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68F5B3-D563-4114-AB3B-7BCD072B5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9C7141C-DD11-4C6C-9058-BB46313CC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9232B33E-6CBB-4C23-BFFD-4D7045B4FE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1835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A2171D5-85DB-4BE5-9192-21CFE2E0896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38385A2-C556-42B4-A024-34CF23296D17}" type="datetimeFigureOut">
              <a:rPr lang="zh-CN" altLang="en-US" smtClean="0"/>
              <a:t>2021/6/4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8728D10-4206-4AC3-99A2-9AE216401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E38C269-82D3-43D4-9BD9-7D05364A3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9232B33E-6CBB-4C23-BFFD-4D7045B4FE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6703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2BAD5-1016-48E8-82EB-F74A8ABBF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1B1831-427D-4EB3-ABF5-F2040CFD31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88BD00D-E082-4717-BA8B-97E2B7F733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71A2CB-57F0-4321-840B-E6957FD10C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38385A2-C556-42B4-A024-34CF23296D17}" type="datetimeFigureOut">
              <a:rPr lang="zh-CN" altLang="en-US" smtClean="0"/>
              <a:t>2021/6/4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1EEDFF-22D8-418E-8002-427500B32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73591A-73A5-4062-AD26-7B05DE1F6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9232B33E-6CBB-4C23-BFFD-4D7045B4FE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0962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66A380-BE6E-42B4-85CA-B74A93E94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2FBC3BF-3902-4C68-ADE7-DB8A030983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A287630-EAD5-4119-B076-11901C3FEC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A2AB513-A53B-4670-B5EA-1AC8FE8E2D0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38385A2-C556-42B4-A024-34CF23296D17}" type="datetimeFigureOut">
              <a:rPr lang="zh-CN" altLang="en-US" smtClean="0"/>
              <a:t>2021/6/4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6D43B6-6420-4F6C-B2AF-BC696A299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1C1F89-AE2F-49D5-904C-9F5201C1C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9232B33E-6CBB-4C23-BFFD-4D7045B4FE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2273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7081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3320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6.emf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6" Type="http://schemas.openxmlformats.org/officeDocument/2006/relationships/image" Target="../media/image11.png"/><Relationship Id="rId5" Type="http://schemas.openxmlformats.org/officeDocument/2006/relationships/image" Target="../media/image10.emf"/><Relationship Id="rId10" Type="http://schemas.openxmlformats.org/officeDocument/2006/relationships/image" Target="../media/image15.png"/><Relationship Id="rId4" Type="http://schemas.openxmlformats.org/officeDocument/2006/relationships/image" Target="../media/image9.emf"/><Relationship Id="rId9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文本框 50">
            <a:extLst>
              <a:ext uri="{FF2B5EF4-FFF2-40B4-BE49-F238E27FC236}">
                <a16:creationId xmlns:a16="http://schemas.microsoft.com/office/drawing/2014/main" id="{45155345-7E28-4E63-9873-D7B88A4E7154}"/>
              </a:ext>
            </a:extLst>
          </p:cNvPr>
          <p:cNvSpPr txBox="1"/>
          <p:nvPr/>
        </p:nvSpPr>
        <p:spPr>
          <a:xfrm>
            <a:off x="964325" y="1601342"/>
            <a:ext cx="257175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6600" i="1" dirty="0">
                <a:cs typeface="+mn-ea"/>
                <a:sym typeface="+mn-lt"/>
              </a:rPr>
              <a:t>2021</a:t>
            </a:r>
            <a:endParaRPr lang="zh-CN" altLang="en-US" sz="6600" i="1" dirty="0">
              <a:cs typeface="+mn-ea"/>
              <a:sym typeface="+mn-lt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F7EB6928-92C1-41C0-B5E7-039E4E6553D5}"/>
              </a:ext>
            </a:extLst>
          </p:cNvPr>
          <p:cNvSpPr txBox="1"/>
          <p:nvPr/>
        </p:nvSpPr>
        <p:spPr>
          <a:xfrm>
            <a:off x="812153" y="2591867"/>
            <a:ext cx="78437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大数据实训第一次作业展示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9D320F72-97FE-4EE5-837C-4A11E5FC26C2}"/>
              </a:ext>
            </a:extLst>
          </p:cNvPr>
          <p:cNvSpPr txBox="1"/>
          <p:nvPr/>
        </p:nvSpPr>
        <p:spPr>
          <a:xfrm>
            <a:off x="888124" y="3680102"/>
            <a:ext cx="57342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00" dirty="0">
                <a:cs typeface="+mn-ea"/>
                <a:sym typeface="+mn-lt"/>
              </a:rPr>
              <a:t>The first demonstration of the big data training</a:t>
            </a:r>
            <a:endParaRPr lang="zh-CN" altLang="en-US" sz="1600" dirty="0">
              <a:cs typeface="+mn-ea"/>
              <a:sym typeface="+mn-lt"/>
            </a:endParaRPr>
          </a:p>
        </p:txBody>
      </p: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239416FF-00F8-4315-82B0-B6BE31C9B65E}"/>
              </a:ext>
            </a:extLst>
          </p:cNvPr>
          <p:cNvCxnSpPr>
            <a:cxnSpLocks/>
          </p:cNvCxnSpPr>
          <p:nvPr/>
        </p:nvCxnSpPr>
        <p:spPr>
          <a:xfrm>
            <a:off x="1066152" y="4163798"/>
            <a:ext cx="7837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41EC49BF-C072-49CF-98FC-A2F128CF4A03}"/>
              </a:ext>
            </a:extLst>
          </p:cNvPr>
          <p:cNvGrpSpPr/>
          <p:nvPr/>
        </p:nvGrpSpPr>
        <p:grpSpPr>
          <a:xfrm>
            <a:off x="9753600" y="2195097"/>
            <a:ext cx="1111416" cy="2434055"/>
            <a:chOff x="9448800" y="2089837"/>
            <a:chExt cx="1428750" cy="2731515"/>
          </a:xfrm>
        </p:grpSpPr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792D400E-BB9C-4D17-AF06-C44BCB2CAD37}"/>
                </a:ext>
              </a:extLst>
            </p:cNvPr>
            <p:cNvCxnSpPr/>
            <p:nvPr/>
          </p:nvCxnSpPr>
          <p:spPr>
            <a:xfrm>
              <a:off x="9448800" y="2089837"/>
              <a:ext cx="1428750" cy="1249448"/>
            </a:xfrm>
            <a:prstGeom prst="line">
              <a:avLst/>
            </a:prstGeom>
            <a:ln w="130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AF72E8F5-ABDB-47B1-8993-F2DD08F67FA2}"/>
                </a:ext>
              </a:extLst>
            </p:cNvPr>
            <p:cNvCxnSpPr/>
            <p:nvPr/>
          </p:nvCxnSpPr>
          <p:spPr>
            <a:xfrm flipH="1">
              <a:off x="9467850" y="3237868"/>
              <a:ext cx="1409700" cy="1583484"/>
            </a:xfrm>
            <a:prstGeom prst="line">
              <a:avLst/>
            </a:prstGeom>
            <a:ln w="130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609958DE-A971-4AEF-8647-D13F4017C387}"/>
              </a:ext>
            </a:extLst>
          </p:cNvPr>
          <p:cNvGrpSpPr/>
          <p:nvPr/>
        </p:nvGrpSpPr>
        <p:grpSpPr>
          <a:xfrm>
            <a:off x="0" y="530275"/>
            <a:ext cx="12192000" cy="381000"/>
            <a:chOff x="0" y="530275"/>
            <a:chExt cx="12192000" cy="381000"/>
          </a:xfrm>
        </p:grpSpPr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8861FF86-231D-45F9-BEC7-6F9B319E3EB0}"/>
                </a:ext>
              </a:extLst>
            </p:cNvPr>
            <p:cNvCxnSpPr/>
            <p:nvPr/>
          </p:nvCxnSpPr>
          <p:spPr>
            <a:xfrm>
              <a:off x="0" y="718840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等腰三角形 67">
              <a:extLst>
                <a:ext uri="{FF2B5EF4-FFF2-40B4-BE49-F238E27FC236}">
                  <a16:creationId xmlns:a16="http://schemas.microsoft.com/office/drawing/2014/main" id="{4F6A80D7-9987-47FF-AB0A-01C812EF68CA}"/>
                </a:ext>
              </a:extLst>
            </p:cNvPr>
            <p:cNvSpPr/>
            <p:nvPr/>
          </p:nvSpPr>
          <p:spPr>
            <a:xfrm rot="5400000">
              <a:off x="281152" y="556551"/>
              <a:ext cx="381000" cy="32844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等腰三角形 68">
              <a:extLst>
                <a:ext uri="{FF2B5EF4-FFF2-40B4-BE49-F238E27FC236}">
                  <a16:creationId xmlns:a16="http://schemas.microsoft.com/office/drawing/2014/main" id="{1812DDB9-AFCF-420B-9644-CF4311FB4A6E}"/>
                </a:ext>
              </a:extLst>
            </p:cNvPr>
            <p:cNvSpPr/>
            <p:nvPr/>
          </p:nvSpPr>
          <p:spPr>
            <a:xfrm rot="5400000">
              <a:off x="609600" y="556551"/>
              <a:ext cx="381000" cy="32844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273C4A6A-42FC-4517-9856-5CE2E0584883}"/>
              </a:ext>
            </a:extLst>
          </p:cNvPr>
          <p:cNvGrpSpPr/>
          <p:nvPr/>
        </p:nvGrpSpPr>
        <p:grpSpPr>
          <a:xfrm>
            <a:off x="0" y="6229350"/>
            <a:ext cx="12192000" cy="381000"/>
            <a:chOff x="0" y="6229350"/>
            <a:chExt cx="12192000" cy="381000"/>
          </a:xfrm>
        </p:grpSpPr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id="{B928231F-6E27-4A85-8B70-186C8855C4C1}"/>
                </a:ext>
              </a:extLst>
            </p:cNvPr>
            <p:cNvCxnSpPr/>
            <p:nvPr/>
          </p:nvCxnSpPr>
          <p:spPr>
            <a:xfrm>
              <a:off x="0" y="6400800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组合 72">
              <a:extLst>
                <a:ext uri="{FF2B5EF4-FFF2-40B4-BE49-F238E27FC236}">
                  <a16:creationId xmlns:a16="http://schemas.microsoft.com/office/drawing/2014/main" id="{737C18CD-D616-44C4-874C-FFACB3BC9FAB}"/>
                </a:ext>
              </a:extLst>
            </p:cNvPr>
            <p:cNvGrpSpPr/>
            <p:nvPr/>
          </p:nvGrpSpPr>
          <p:grpSpPr>
            <a:xfrm rot="10800000">
              <a:off x="10865016" y="6229350"/>
              <a:ext cx="656896" cy="381000"/>
              <a:chOff x="10536568" y="6381752"/>
              <a:chExt cx="656896" cy="381000"/>
            </a:xfrm>
          </p:grpSpPr>
          <p:sp>
            <p:nvSpPr>
              <p:cNvPr id="71" name="等腰三角形 70">
                <a:extLst>
                  <a:ext uri="{FF2B5EF4-FFF2-40B4-BE49-F238E27FC236}">
                    <a16:creationId xmlns:a16="http://schemas.microsoft.com/office/drawing/2014/main" id="{1310C947-1533-41A2-AD49-880E3164CFE9}"/>
                  </a:ext>
                </a:extLst>
              </p:cNvPr>
              <p:cNvSpPr/>
              <p:nvPr/>
            </p:nvSpPr>
            <p:spPr>
              <a:xfrm rot="5400000">
                <a:off x="10510292" y="6408028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2" name="等腰三角形 71">
                <a:extLst>
                  <a:ext uri="{FF2B5EF4-FFF2-40B4-BE49-F238E27FC236}">
                    <a16:creationId xmlns:a16="http://schemas.microsoft.com/office/drawing/2014/main" id="{6C4CB927-2B34-4F71-9A56-C3A2378A1131}"/>
                  </a:ext>
                </a:extLst>
              </p:cNvPr>
              <p:cNvSpPr/>
              <p:nvPr/>
            </p:nvSpPr>
            <p:spPr>
              <a:xfrm rot="5400000">
                <a:off x="10838740" y="6408028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44CBE88A-7AF4-40BE-BBB6-2EB7F3F8A0DA}"/>
              </a:ext>
            </a:extLst>
          </p:cNvPr>
          <p:cNvSpPr txBox="1"/>
          <p:nvPr/>
        </p:nvSpPr>
        <p:spPr>
          <a:xfrm>
            <a:off x="964325" y="4733438"/>
            <a:ext cx="32624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汇报人：郑泽康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CCDB46A-0F8D-48B8-9B06-DCBCD9678B4F}"/>
              </a:ext>
            </a:extLst>
          </p:cNvPr>
          <p:cNvSpPr txBox="1"/>
          <p:nvPr/>
        </p:nvSpPr>
        <p:spPr>
          <a:xfrm>
            <a:off x="964325" y="5229527"/>
            <a:ext cx="32624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时间：</a:t>
            </a:r>
            <a:r>
              <a:rPr lang="en-US" altLang="zh-CN" sz="2800" dirty="0"/>
              <a:t>2021/6/4</a:t>
            </a:r>
            <a:endParaRPr lang="zh-CN" altLang="en-US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28116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383">
        <p:fade/>
      </p:transition>
    </mc:Choice>
    <mc:Fallback xmlns="">
      <p:transition spd="med" advTm="738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/>
      <p:bldP spid="5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B939996-F759-488B-960F-BB203C33DB7A}"/>
              </a:ext>
            </a:extLst>
          </p:cNvPr>
          <p:cNvSpPr/>
          <p:nvPr/>
        </p:nvSpPr>
        <p:spPr>
          <a:xfrm>
            <a:off x="815051" y="3216327"/>
            <a:ext cx="3494618" cy="75247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cs typeface="+mn-ea"/>
                <a:sym typeface="+mn-lt"/>
              </a:rPr>
              <a:t>同步函数</a:t>
            </a:r>
            <a:r>
              <a:rPr lang="en-US" altLang="zh-CN" dirty="0">
                <a:cs typeface="+mn-ea"/>
                <a:sym typeface="+mn-lt"/>
              </a:rPr>
              <a:t>synchronization()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68EE05B-BAC0-4CE2-89F1-C8BD8C1011B2}"/>
              </a:ext>
            </a:extLst>
          </p:cNvPr>
          <p:cNvSpPr txBox="1"/>
          <p:nvPr/>
        </p:nvSpPr>
        <p:spPr>
          <a:xfrm>
            <a:off x="358324" y="955432"/>
            <a:ext cx="16786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accent4">
                    <a:lumMod val="50000"/>
                  </a:schemeClr>
                </a:solidFill>
                <a:cs typeface="+mn-ea"/>
                <a:sym typeface="+mn-lt"/>
              </a:rPr>
              <a:t>S3</a:t>
            </a:r>
            <a:r>
              <a:rPr lang="zh-CN" altLang="en-US" sz="2800" dirty="0">
                <a:solidFill>
                  <a:schemeClr val="accent4">
                    <a:lumMod val="50000"/>
                  </a:schemeClr>
                </a:solidFill>
                <a:cs typeface="+mn-ea"/>
                <a:sym typeface="+mn-lt"/>
              </a:rPr>
              <a:t>类实现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79F23247-0E74-4354-BEC4-98265A1FF771}"/>
              </a:ext>
            </a:extLst>
          </p:cNvPr>
          <p:cNvGrpSpPr/>
          <p:nvPr/>
        </p:nvGrpSpPr>
        <p:grpSpPr>
          <a:xfrm>
            <a:off x="5146287" y="1962136"/>
            <a:ext cx="5747272" cy="1346827"/>
            <a:chOff x="5492229" y="1733549"/>
            <a:chExt cx="5747271" cy="1346827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7E8C66A-B618-4CC7-A07B-9368E44BB64D}"/>
                </a:ext>
              </a:extLst>
            </p:cNvPr>
            <p:cNvSpPr/>
            <p:nvPr/>
          </p:nvSpPr>
          <p:spPr>
            <a:xfrm>
              <a:off x="6400800" y="1733549"/>
              <a:ext cx="4838700" cy="134682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558170F5-54D4-4BDE-9FF9-F43BD0B4AABA}"/>
                </a:ext>
              </a:extLst>
            </p:cNvPr>
            <p:cNvSpPr/>
            <p:nvPr/>
          </p:nvSpPr>
          <p:spPr>
            <a:xfrm>
              <a:off x="5492229" y="2075021"/>
              <a:ext cx="704850" cy="70485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044F7CD5-C8FE-4E93-9DB3-F62AACFAF550}"/>
                </a:ext>
              </a:extLst>
            </p:cNvPr>
            <p:cNvSpPr txBox="1"/>
            <p:nvPr/>
          </p:nvSpPr>
          <p:spPr>
            <a:xfrm>
              <a:off x="6808243" y="1888837"/>
              <a:ext cx="411962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cs typeface="+mn-ea"/>
                  <a:sym typeface="+mn-lt"/>
                </a:rPr>
                <a:t>首先同步云端文件夹，对于在云端出现的本地不存在的文件夹，优先建立。接着按顺序扫描内部文件，同样对不在本地存在的文件，就从云端下载到本地。</a:t>
              </a: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AA6AC8B8-67B3-4D03-B205-389A74B1A087}"/>
              </a:ext>
            </a:extLst>
          </p:cNvPr>
          <p:cNvGrpSpPr/>
          <p:nvPr/>
        </p:nvGrpSpPr>
        <p:grpSpPr>
          <a:xfrm>
            <a:off x="5121408" y="3851492"/>
            <a:ext cx="5772151" cy="1569594"/>
            <a:chOff x="5467350" y="3138488"/>
            <a:chExt cx="5772150" cy="1569594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ED7C7D6D-287F-40B8-BB53-EC84E0F4C025}"/>
                </a:ext>
              </a:extLst>
            </p:cNvPr>
            <p:cNvSpPr/>
            <p:nvPr/>
          </p:nvSpPr>
          <p:spPr>
            <a:xfrm>
              <a:off x="6400800" y="3138488"/>
              <a:ext cx="4838700" cy="156959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74B5F414-1B5A-4B3C-A66D-8F03C08BBEE3}"/>
                </a:ext>
              </a:extLst>
            </p:cNvPr>
            <p:cNvSpPr/>
            <p:nvPr/>
          </p:nvSpPr>
          <p:spPr>
            <a:xfrm>
              <a:off x="5467350" y="3295650"/>
              <a:ext cx="704850" cy="70485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9B7E869D-2547-48EC-BE5E-FA5C79756C86}"/>
                </a:ext>
              </a:extLst>
            </p:cNvPr>
            <p:cNvSpPr txBox="1"/>
            <p:nvPr/>
          </p:nvSpPr>
          <p:spPr>
            <a:xfrm>
              <a:off x="6808243" y="3293775"/>
              <a:ext cx="411962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cs typeface="+mn-ea"/>
                  <a:sym typeface="+mn-lt"/>
                </a:rPr>
                <a:t>冲突处理：对于云端与本地同名的文件，则会比较两者的创建时间。如果云端对应文件的最后修改时间晚于本地文件的最后修改时间，则将文件下载到本地覆盖，反之，不更新。</a:t>
              </a: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DA8AEA8E-392F-4427-99ED-5BF80CE3709B}"/>
              </a:ext>
            </a:extLst>
          </p:cNvPr>
          <p:cNvGrpSpPr/>
          <p:nvPr/>
        </p:nvGrpSpPr>
        <p:grpSpPr>
          <a:xfrm>
            <a:off x="0" y="584035"/>
            <a:ext cx="12192000" cy="381000"/>
            <a:chOff x="0" y="584035"/>
            <a:chExt cx="12192000" cy="381000"/>
          </a:xfrm>
        </p:grpSpPr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CF4CBFB6-DAD8-4AD0-8C39-EF57D3426578}"/>
                </a:ext>
              </a:extLst>
            </p:cNvPr>
            <p:cNvCxnSpPr/>
            <p:nvPr/>
          </p:nvCxnSpPr>
          <p:spPr>
            <a:xfrm>
              <a:off x="0" y="774535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3C32F9B3-47BB-44C1-B0C8-1AB533843981}"/>
                </a:ext>
              </a:extLst>
            </p:cNvPr>
            <p:cNvGrpSpPr/>
            <p:nvPr/>
          </p:nvGrpSpPr>
          <p:grpSpPr>
            <a:xfrm rot="10800000">
              <a:off x="11060824" y="584035"/>
              <a:ext cx="656896" cy="381000"/>
              <a:chOff x="307428" y="393221"/>
              <a:chExt cx="656896" cy="381000"/>
            </a:xfrm>
          </p:grpSpPr>
          <p:sp>
            <p:nvSpPr>
              <p:cNvPr id="22" name="等腰三角形 21">
                <a:extLst>
                  <a:ext uri="{FF2B5EF4-FFF2-40B4-BE49-F238E27FC236}">
                    <a16:creationId xmlns:a16="http://schemas.microsoft.com/office/drawing/2014/main" id="{46EC2087-FC99-48EA-A0FC-1DE69189E36C}"/>
                  </a:ext>
                </a:extLst>
              </p:cNvPr>
              <p:cNvSpPr/>
              <p:nvPr/>
            </p:nvSpPr>
            <p:spPr>
              <a:xfrm rot="5400000">
                <a:off x="281152" y="419497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3" name="等腰三角形 22">
                <a:extLst>
                  <a:ext uri="{FF2B5EF4-FFF2-40B4-BE49-F238E27FC236}">
                    <a16:creationId xmlns:a16="http://schemas.microsoft.com/office/drawing/2014/main" id="{5B0AE0E6-760D-4508-87E9-AF53CBEE1298}"/>
                  </a:ext>
                </a:extLst>
              </p:cNvPr>
              <p:cNvSpPr/>
              <p:nvPr/>
            </p:nvSpPr>
            <p:spPr>
              <a:xfrm rot="5400000">
                <a:off x="609600" y="419497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24" name="文本框 23">
            <a:extLst>
              <a:ext uri="{FF2B5EF4-FFF2-40B4-BE49-F238E27FC236}">
                <a16:creationId xmlns:a16="http://schemas.microsoft.com/office/drawing/2014/main" id="{27465931-EDA2-4BB7-A398-5412C25DCDAC}"/>
              </a:ext>
            </a:extLst>
          </p:cNvPr>
          <p:cNvSpPr txBox="1"/>
          <p:nvPr/>
        </p:nvSpPr>
        <p:spPr>
          <a:xfrm>
            <a:off x="358324" y="298225"/>
            <a:ext cx="936104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E4B9089-9FEF-4F75-9E1B-C45172C28606}"/>
              </a:ext>
            </a:extLst>
          </p:cNvPr>
          <p:cNvSpPr txBox="1"/>
          <p:nvPr/>
        </p:nvSpPr>
        <p:spPr>
          <a:xfrm>
            <a:off x="1058615" y="3423172"/>
            <a:ext cx="3007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同步函数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synchronization()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258386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 advTm="4768">
        <p15:prstTrans prst="origami"/>
      </p:transition>
    </mc:Choice>
    <mc:Fallback xmlns="">
      <p:transition spd="slow" advTm="476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2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B939996-F759-488B-960F-BB203C33DB7A}"/>
              </a:ext>
            </a:extLst>
          </p:cNvPr>
          <p:cNvSpPr/>
          <p:nvPr/>
        </p:nvSpPr>
        <p:spPr>
          <a:xfrm>
            <a:off x="647099" y="2442168"/>
            <a:ext cx="3827365" cy="75247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cs typeface="+mn-ea"/>
                <a:sym typeface="+mn-lt"/>
              </a:rPr>
              <a:t>同步函数</a:t>
            </a:r>
            <a:r>
              <a:rPr lang="en-US" altLang="zh-CN" dirty="0">
                <a:cs typeface="+mn-ea"/>
                <a:sym typeface="+mn-lt"/>
              </a:rPr>
              <a:t>synchronization()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68EE05B-BAC0-4CE2-89F1-C8BD8C1011B2}"/>
              </a:ext>
            </a:extLst>
          </p:cNvPr>
          <p:cNvSpPr txBox="1"/>
          <p:nvPr/>
        </p:nvSpPr>
        <p:spPr>
          <a:xfrm>
            <a:off x="358324" y="955432"/>
            <a:ext cx="16786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accent4">
                    <a:lumMod val="50000"/>
                  </a:schemeClr>
                </a:solidFill>
                <a:cs typeface="+mn-ea"/>
                <a:sym typeface="+mn-lt"/>
              </a:rPr>
              <a:t>S3</a:t>
            </a:r>
            <a:r>
              <a:rPr lang="zh-CN" altLang="en-US" sz="2800" dirty="0">
                <a:solidFill>
                  <a:schemeClr val="accent4">
                    <a:lumMod val="50000"/>
                  </a:schemeClr>
                </a:solidFill>
                <a:cs typeface="+mn-ea"/>
                <a:sym typeface="+mn-lt"/>
              </a:rPr>
              <a:t>类实现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79F23247-0E74-4354-BEC4-98265A1FF771}"/>
              </a:ext>
            </a:extLst>
          </p:cNvPr>
          <p:cNvGrpSpPr/>
          <p:nvPr/>
        </p:nvGrpSpPr>
        <p:grpSpPr>
          <a:xfrm>
            <a:off x="5146287" y="1962136"/>
            <a:ext cx="5747272" cy="1346827"/>
            <a:chOff x="5492229" y="1733549"/>
            <a:chExt cx="5747271" cy="1346827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7E8C66A-B618-4CC7-A07B-9368E44BB64D}"/>
                </a:ext>
              </a:extLst>
            </p:cNvPr>
            <p:cNvSpPr/>
            <p:nvPr/>
          </p:nvSpPr>
          <p:spPr>
            <a:xfrm>
              <a:off x="6400800" y="1733549"/>
              <a:ext cx="4838700" cy="134682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558170F5-54D4-4BDE-9FF9-F43BD0B4AABA}"/>
                </a:ext>
              </a:extLst>
            </p:cNvPr>
            <p:cNvSpPr/>
            <p:nvPr/>
          </p:nvSpPr>
          <p:spPr>
            <a:xfrm>
              <a:off x="5492229" y="2075021"/>
              <a:ext cx="704850" cy="70485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044F7CD5-C8FE-4E93-9DB3-F62AACFAF550}"/>
                </a:ext>
              </a:extLst>
            </p:cNvPr>
            <p:cNvSpPr txBox="1"/>
            <p:nvPr/>
          </p:nvSpPr>
          <p:spPr>
            <a:xfrm>
              <a:off x="6808243" y="1888837"/>
              <a:ext cx="411962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cs typeface="+mn-ea"/>
                  <a:sym typeface="+mn-lt"/>
                </a:rPr>
                <a:t>先对文件大小进行判断，若文件大小大于</a:t>
              </a:r>
              <a:r>
                <a:rPr lang="en-US" altLang="zh-CN" sz="1600" dirty="0">
                  <a:cs typeface="+mn-ea"/>
                  <a:sym typeface="+mn-lt"/>
                </a:rPr>
                <a:t>20MB</a:t>
              </a:r>
              <a:r>
                <a:rPr lang="zh-CN" altLang="en-US" sz="1600" dirty="0">
                  <a:cs typeface="+mn-ea"/>
                  <a:sym typeface="+mn-lt"/>
                </a:rPr>
                <a:t>，则采用分块上传，否则调用</a:t>
              </a:r>
              <a:r>
                <a:rPr lang="en-US" altLang="zh-CN" sz="1600" dirty="0" err="1">
                  <a:cs typeface="+mn-ea"/>
                  <a:sym typeface="+mn-lt"/>
                </a:rPr>
                <a:t>uploadFiles</a:t>
              </a:r>
              <a:r>
                <a:rPr lang="zh-CN" altLang="en-US" sz="1600" dirty="0">
                  <a:cs typeface="+mn-ea"/>
                  <a:sym typeface="+mn-lt"/>
                </a:rPr>
                <a:t>函数进行文件上传。</a:t>
              </a: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AA6AC8B8-67B3-4D03-B205-389A74B1A087}"/>
              </a:ext>
            </a:extLst>
          </p:cNvPr>
          <p:cNvGrpSpPr/>
          <p:nvPr/>
        </p:nvGrpSpPr>
        <p:grpSpPr>
          <a:xfrm>
            <a:off x="5146287" y="3980825"/>
            <a:ext cx="5747272" cy="1113410"/>
            <a:chOff x="5492229" y="3293775"/>
            <a:chExt cx="5747271" cy="1113410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ED7C7D6D-287F-40B8-BB53-EC84E0F4C025}"/>
                </a:ext>
              </a:extLst>
            </p:cNvPr>
            <p:cNvSpPr/>
            <p:nvPr/>
          </p:nvSpPr>
          <p:spPr>
            <a:xfrm>
              <a:off x="6400800" y="3293775"/>
              <a:ext cx="4838700" cy="111341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74B5F414-1B5A-4B3C-A66D-8F03C08BBEE3}"/>
                </a:ext>
              </a:extLst>
            </p:cNvPr>
            <p:cNvSpPr/>
            <p:nvPr/>
          </p:nvSpPr>
          <p:spPr>
            <a:xfrm>
              <a:off x="5492229" y="3547048"/>
              <a:ext cx="704850" cy="70485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9B7E869D-2547-48EC-BE5E-FA5C79756C86}"/>
                </a:ext>
              </a:extLst>
            </p:cNvPr>
            <p:cNvSpPr txBox="1"/>
            <p:nvPr/>
          </p:nvSpPr>
          <p:spPr>
            <a:xfrm>
              <a:off x="6760336" y="3434981"/>
              <a:ext cx="411962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cs typeface="+mn-ea"/>
                  <a:sym typeface="+mn-lt"/>
                </a:rPr>
                <a:t>同样先对文件大小进行判断，若文件大小大于</a:t>
              </a:r>
              <a:r>
                <a:rPr lang="en-US" altLang="zh-CN" sz="1600" dirty="0">
                  <a:cs typeface="+mn-ea"/>
                  <a:sym typeface="+mn-lt"/>
                </a:rPr>
                <a:t>20MB</a:t>
              </a:r>
              <a:r>
                <a:rPr lang="zh-CN" altLang="en-US" sz="1600" dirty="0">
                  <a:cs typeface="+mn-ea"/>
                  <a:sym typeface="+mn-lt"/>
                </a:rPr>
                <a:t>，则采用分块下载，否则调用</a:t>
              </a:r>
              <a:r>
                <a:rPr lang="en-US" altLang="zh-CN" sz="1600" dirty="0" err="1">
                  <a:cs typeface="+mn-ea"/>
                  <a:sym typeface="+mn-lt"/>
                </a:rPr>
                <a:t>downFiles</a:t>
              </a:r>
              <a:r>
                <a:rPr lang="zh-CN" altLang="en-US" sz="1600" dirty="0">
                  <a:cs typeface="+mn-ea"/>
                  <a:sym typeface="+mn-lt"/>
                </a:rPr>
                <a:t>函数进行文件下载。</a:t>
              </a: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DA8AEA8E-392F-4427-99ED-5BF80CE3709B}"/>
              </a:ext>
            </a:extLst>
          </p:cNvPr>
          <p:cNvGrpSpPr/>
          <p:nvPr/>
        </p:nvGrpSpPr>
        <p:grpSpPr>
          <a:xfrm>
            <a:off x="0" y="584035"/>
            <a:ext cx="12192000" cy="381000"/>
            <a:chOff x="0" y="584035"/>
            <a:chExt cx="12192000" cy="381000"/>
          </a:xfrm>
        </p:grpSpPr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CF4CBFB6-DAD8-4AD0-8C39-EF57D3426578}"/>
                </a:ext>
              </a:extLst>
            </p:cNvPr>
            <p:cNvCxnSpPr/>
            <p:nvPr/>
          </p:nvCxnSpPr>
          <p:spPr>
            <a:xfrm>
              <a:off x="0" y="774535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3C32F9B3-47BB-44C1-B0C8-1AB533843981}"/>
                </a:ext>
              </a:extLst>
            </p:cNvPr>
            <p:cNvGrpSpPr/>
            <p:nvPr/>
          </p:nvGrpSpPr>
          <p:grpSpPr>
            <a:xfrm rot="10800000">
              <a:off x="11060824" y="584035"/>
              <a:ext cx="656896" cy="381000"/>
              <a:chOff x="307428" y="393221"/>
              <a:chExt cx="656896" cy="381000"/>
            </a:xfrm>
          </p:grpSpPr>
          <p:sp>
            <p:nvSpPr>
              <p:cNvPr id="22" name="等腰三角形 21">
                <a:extLst>
                  <a:ext uri="{FF2B5EF4-FFF2-40B4-BE49-F238E27FC236}">
                    <a16:creationId xmlns:a16="http://schemas.microsoft.com/office/drawing/2014/main" id="{46EC2087-FC99-48EA-A0FC-1DE69189E36C}"/>
                  </a:ext>
                </a:extLst>
              </p:cNvPr>
              <p:cNvSpPr/>
              <p:nvPr/>
            </p:nvSpPr>
            <p:spPr>
              <a:xfrm rot="5400000">
                <a:off x="281152" y="419497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3" name="等腰三角形 22">
                <a:extLst>
                  <a:ext uri="{FF2B5EF4-FFF2-40B4-BE49-F238E27FC236}">
                    <a16:creationId xmlns:a16="http://schemas.microsoft.com/office/drawing/2014/main" id="{5B0AE0E6-760D-4508-87E9-AF53CBEE1298}"/>
                  </a:ext>
                </a:extLst>
              </p:cNvPr>
              <p:cNvSpPr/>
              <p:nvPr/>
            </p:nvSpPr>
            <p:spPr>
              <a:xfrm rot="5400000">
                <a:off x="609600" y="419497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24" name="文本框 23">
            <a:extLst>
              <a:ext uri="{FF2B5EF4-FFF2-40B4-BE49-F238E27FC236}">
                <a16:creationId xmlns:a16="http://schemas.microsoft.com/office/drawing/2014/main" id="{27465931-EDA2-4BB7-A398-5412C25DCDAC}"/>
              </a:ext>
            </a:extLst>
          </p:cNvPr>
          <p:cNvSpPr txBox="1"/>
          <p:nvPr/>
        </p:nvSpPr>
        <p:spPr>
          <a:xfrm>
            <a:off x="358324" y="298225"/>
            <a:ext cx="936104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E4B9089-9FEF-4F75-9E1B-C45172C28606}"/>
              </a:ext>
            </a:extLst>
          </p:cNvPr>
          <p:cNvSpPr txBox="1"/>
          <p:nvPr/>
        </p:nvSpPr>
        <p:spPr>
          <a:xfrm>
            <a:off x="776017" y="2654841"/>
            <a:ext cx="3698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文件分块上传函数</a:t>
            </a:r>
            <a:r>
              <a:rPr lang="en-US" altLang="zh-CN" sz="1800" dirty="0" err="1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uploadApartFiles</a:t>
            </a:r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734B3A7-3214-4900-9E99-CCEBF38103F9}"/>
              </a:ext>
            </a:extLst>
          </p:cNvPr>
          <p:cNvSpPr/>
          <p:nvPr/>
        </p:nvSpPr>
        <p:spPr>
          <a:xfrm>
            <a:off x="468174" y="4260052"/>
            <a:ext cx="4185214" cy="75247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cs typeface="+mn-ea"/>
                <a:sym typeface="+mn-lt"/>
              </a:rPr>
              <a:t>同步函数</a:t>
            </a:r>
            <a:r>
              <a:rPr lang="en-US" altLang="zh-CN" dirty="0">
                <a:cs typeface="+mn-ea"/>
                <a:sym typeface="+mn-lt"/>
              </a:rPr>
              <a:t>synchronization()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16F784F2-9CEA-409E-92BE-8BE33EDA81C6}"/>
              </a:ext>
            </a:extLst>
          </p:cNvPr>
          <p:cNvSpPr txBox="1"/>
          <p:nvPr/>
        </p:nvSpPr>
        <p:spPr>
          <a:xfrm>
            <a:off x="495291" y="4451623"/>
            <a:ext cx="3993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文件分块下载函数</a:t>
            </a:r>
            <a:r>
              <a:rPr lang="en-US" altLang="zh-CN" dirty="0" err="1">
                <a:latin typeface="等线" panose="02010600030101010101" pitchFamily="2" charset="-122"/>
                <a:cs typeface="Times New Roman" panose="02020603050405020304" pitchFamily="18" charset="0"/>
              </a:rPr>
              <a:t>download</a:t>
            </a:r>
            <a:r>
              <a:rPr lang="en-US" altLang="zh-CN" sz="1800" dirty="0" err="1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ApartFiles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77319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 advTm="4768">
        <p15:prstTrans prst="origami"/>
      </p:transition>
    </mc:Choice>
    <mc:Fallback xmlns="">
      <p:transition spd="slow" advTm="476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24" grpId="0" animBg="1"/>
      <p:bldP spid="2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A68EE05B-BAC0-4CE2-89F1-C8BD8C1011B2}"/>
              </a:ext>
            </a:extLst>
          </p:cNvPr>
          <p:cNvSpPr txBox="1"/>
          <p:nvPr/>
        </p:nvSpPr>
        <p:spPr>
          <a:xfrm>
            <a:off x="358324" y="955432"/>
            <a:ext cx="31921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>
                <a:solidFill>
                  <a:schemeClr val="accent4">
                    <a:lumMod val="50000"/>
                  </a:schemeClr>
                </a:solidFill>
                <a:cs typeface="+mn-ea"/>
                <a:sym typeface="+mn-lt"/>
              </a:rPr>
              <a:t>FileListener</a:t>
            </a:r>
            <a:r>
              <a:rPr lang="zh-CN" altLang="en-US" sz="2800" dirty="0">
                <a:solidFill>
                  <a:schemeClr val="accent4">
                    <a:lumMod val="50000"/>
                  </a:schemeClr>
                </a:solidFill>
                <a:cs typeface="+mn-ea"/>
                <a:sym typeface="+mn-lt"/>
              </a:rPr>
              <a:t>类实现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79F23247-0E74-4354-BEC4-98265A1FF771}"/>
              </a:ext>
            </a:extLst>
          </p:cNvPr>
          <p:cNvGrpSpPr/>
          <p:nvPr/>
        </p:nvGrpSpPr>
        <p:grpSpPr>
          <a:xfrm>
            <a:off x="1090032" y="2317652"/>
            <a:ext cx="9304268" cy="1150885"/>
            <a:chOff x="5640260" y="1733548"/>
            <a:chExt cx="5621791" cy="678489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7E8C66A-B618-4CC7-A07B-9368E44BB64D}"/>
                </a:ext>
              </a:extLst>
            </p:cNvPr>
            <p:cNvSpPr/>
            <p:nvPr/>
          </p:nvSpPr>
          <p:spPr>
            <a:xfrm>
              <a:off x="6423351" y="1733548"/>
              <a:ext cx="4838700" cy="53157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558170F5-54D4-4BDE-9FF9-F43BD0B4AABA}"/>
                </a:ext>
              </a:extLst>
            </p:cNvPr>
            <p:cNvSpPr/>
            <p:nvPr/>
          </p:nvSpPr>
          <p:spPr>
            <a:xfrm>
              <a:off x="5640260" y="1733548"/>
              <a:ext cx="561461" cy="5315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044F7CD5-C8FE-4E93-9DB3-F62AACFAF550}"/>
                </a:ext>
              </a:extLst>
            </p:cNvPr>
            <p:cNvSpPr txBox="1"/>
            <p:nvPr/>
          </p:nvSpPr>
          <p:spPr>
            <a:xfrm>
              <a:off x="6782888" y="1827262"/>
              <a:ext cx="411962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cs typeface="+mn-ea"/>
                  <a:sym typeface="+mn-lt"/>
                </a:rPr>
                <a:t>通过重载</a:t>
              </a:r>
              <a:r>
                <a:rPr lang="en-US" altLang="zh-CN" sz="1600" dirty="0" err="1">
                  <a:cs typeface="+mn-ea"/>
                  <a:sym typeface="+mn-lt"/>
                </a:rPr>
                <a:t>onFileChange</a:t>
              </a:r>
              <a:r>
                <a:rPr lang="zh-CN" altLang="en-US" sz="1600" dirty="0">
                  <a:cs typeface="+mn-ea"/>
                  <a:sym typeface="+mn-lt"/>
                </a:rPr>
                <a:t>，</a:t>
              </a:r>
              <a:r>
                <a:rPr lang="en-US" altLang="zh-CN" sz="1600" dirty="0" err="1">
                  <a:cs typeface="+mn-ea"/>
                  <a:sym typeface="+mn-lt"/>
                </a:rPr>
                <a:t>onFileCreate</a:t>
              </a:r>
              <a:r>
                <a:rPr lang="zh-CN" altLang="en-US" sz="1600" dirty="0">
                  <a:cs typeface="+mn-ea"/>
                  <a:sym typeface="+mn-lt"/>
                </a:rPr>
                <a:t>，</a:t>
              </a:r>
              <a:r>
                <a:rPr lang="en-US" altLang="zh-CN" sz="1600" dirty="0" err="1">
                  <a:cs typeface="+mn-ea"/>
                  <a:sym typeface="+mn-lt"/>
                </a:rPr>
                <a:t>onFileDelete</a:t>
              </a:r>
              <a:r>
                <a:rPr lang="zh-CN" altLang="en-US" sz="1600" dirty="0">
                  <a:cs typeface="+mn-ea"/>
                  <a:sym typeface="+mn-lt"/>
                </a:rPr>
                <a:t>函数，实现在发生文件夹操作的同时触发对应文件的上传和删除。</a:t>
              </a: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DA8AEA8E-392F-4427-99ED-5BF80CE3709B}"/>
              </a:ext>
            </a:extLst>
          </p:cNvPr>
          <p:cNvGrpSpPr/>
          <p:nvPr/>
        </p:nvGrpSpPr>
        <p:grpSpPr>
          <a:xfrm>
            <a:off x="0" y="584035"/>
            <a:ext cx="12192000" cy="381000"/>
            <a:chOff x="0" y="584035"/>
            <a:chExt cx="12192000" cy="381000"/>
          </a:xfrm>
        </p:grpSpPr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CF4CBFB6-DAD8-4AD0-8C39-EF57D3426578}"/>
                </a:ext>
              </a:extLst>
            </p:cNvPr>
            <p:cNvCxnSpPr/>
            <p:nvPr/>
          </p:nvCxnSpPr>
          <p:spPr>
            <a:xfrm>
              <a:off x="0" y="774535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3C32F9B3-47BB-44C1-B0C8-1AB533843981}"/>
                </a:ext>
              </a:extLst>
            </p:cNvPr>
            <p:cNvGrpSpPr/>
            <p:nvPr/>
          </p:nvGrpSpPr>
          <p:grpSpPr>
            <a:xfrm rot="10800000">
              <a:off x="11060824" y="584035"/>
              <a:ext cx="656896" cy="381000"/>
              <a:chOff x="307428" y="393221"/>
              <a:chExt cx="656896" cy="381000"/>
            </a:xfrm>
          </p:grpSpPr>
          <p:sp>
            <p:nvSpPr>
              <p:cNvPr id="22" name="等腰三角形 21">
                <a:extLst>
                  <a:ext uri="{FF2B5EF4-FFF2-40B4-BE49-F238E27FC236}">
                    <a16:creationId xmlns:a16="http://schemas.microsoft.com/office/drawing/2014/main" id="{46EC2087-FC99-48EA-A0FC-1DE69189E36C}"/>
                  </a:ext>
                </a:extLst>
              </p:cNvPr>
              <p:cNvSpPr/>
              <p:nvPr/>
            </p:nvSpPr>
            <p:spPr>
              <a:xfrm rot="5400000">
                <a:off x="281152" y="419497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3" name="等腰三角形 22">
                <a:extLst>
                  <a:ext uri="{FF2B5EF4-FFF2-40B4-BE49-F238E27FC236}">
                    <a16:creationId xmlns:a16="http://schemas.microsoft.com/office/drawing/2014/main" id="{5B0AE0E6-760D-4508-87E9-AF53CBEE1298}"/>
                  </a:ext>
                </a:extLst>
              </p:cNvPr>
              <p:cNvSpPr/>
              <p:nvPr/>
            </p:nvSpPr>
            <p:spPr>
              <a:xfrm rot="5400000">
                <a:off x="609600" y="419497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24" name="文本框 23">
            <a:extLst>
              <a:ext uri="{FF2B5EF4-FFF2-40B4-BE49-F238E27FC236}">
                <a16:creationId xmlns:a16="http://schemas.microsoft.com/office/drawing/2014/main" id="{27465931-EDA2-4BB7-A398-5412C25DCDAC}"/>
              </a:ext>
            </a:extLst>
          </p:cNvPr>
          <p:cNvSpPr txBox="1"/>
          <p:nvPr/>
        </p:nvSpPr>
        <p:spPr>
          <a:xfrm>
            <a:off x="358324" y="298225"/>
            <a:ext cx="936104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688561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 advTm="4768">
        <p15:prstTrans prst="origami"/>
      </p:transition>
    </mc:Choice>
    <mc:Fallback xmlns="">
      <p:transition spd="slow" advTm="476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EA8754BD-3BB1-44B0-A8A9-F59117780670}"/>
              </a:ext>
            </a:extLst>
          </p:cNvPr>
          <p:cNvGrpSpPr/>
          <p:nvPr/>
        </p:nvGrpSpPr>
        <p:grpSpPr>
          <a:xfrm>
            <a:off x="0" y="505586"/>
            <a:ext cx="12192000" cy="381000"/>
            <a:chOff x="0" y="391286"/>
            <a:chExt cx="12192000" cy="381000"/>
          </a:xfrm>
        </p:grpSpPr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B6A6C1EF-BC88-40C6-BC67-AC19D07AB95D}"/>
                </a:ext>
              </a:extLst>
            </p:cNvPr>
            <p:cNvCxnSpPr/>
            <p:nvPr/>
          </p:nvCxnSpPr>
          <p:spPr>
            <a:xfrm>
              <a:off x="0" y="581786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4C1DBFDC-104E-439A-A535-B87AAF24C5BE}"/>
                </a:ext>
              </a:extLst>
            </p:cNvPr>
            <p:cNvGrpSpPr/>
            <p:nvPr/>
          </p:nvGrpSpPr>
          <p:grpSpPr>
            <a:xfrm rot="10800000">
              <a:off x="11060824" y="391286"/>
              <a:ext cx="656896" cy="381000"/>
              <a:chOff x="307428" y="393221"/>
              <a:chExt cx="656896" cy="381000"/>
            </a:xfrm>
          </p:grpSpPr>
          <p:sp>
            <p:nvSpPr>
              <p:cNvPr id="20" name="等腰三角形 19">
                <a:extLst>
                  <a:ext uri="{FF2B5EF4-FFF2-40B4-BE49-F238E27FC236}">
                    <a16:creationId xmlns:a16="http://schemas.microsoft.com/office/drawing/2014/main" id="{DD9FCCD2-F30F-4CD4-A37C-27AE92E416DF}"/>
                  </a:ext>
                </a:extLst>
              </p:cNvPr>
              <p:cNvSpPr/>
              <p:nvPr/>
            </p:nvSpPr>
            <p:spPr>
              <a:xfrm rot="5400000">
                <a:off x="281152" y="419497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1" name="等腰三角形 20">
                <a:extLst>
                  <a:ext uri="{FF2B5EF4-FFF2-40B4-BE49-F238E27FC236}">
                    <a16:creationId xmlns:a16="http://schemas.microsoft.com/office/drawing/2014/main" id="{A25569C8-186D-4DBB-AF2C-DCBEC860CCA2}"/>
                  </a:ext>
                </a:extLst>
              </p:cNvPr>
              <p:cNvSpPr/>
              <p:nvPr/>
            </p:nvSpPr>
            <p:spPr>
              <a:xfrm rot="5400000">
                <a:off x="609600" y="419497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id="{562EA42B-7F53-4E25-9B3A-76D70DFABEB5}"/>
              </a:ext>
            </a:extLst>
          </p:cNvPr>
          <p:cNvSpPr txBox="1"/>
          <p:nvPr/>
        </p:nvSpPr>
        <p:spPr>
          <a:xfrm>
            <a:off x="358324" y="219776"/>
            <a:ext cx="936104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FCDB520C-7CB5-4919-8C78-B05EDE7E0729}"/>
              </a:ext>
            </a:extLst>
          </p:cNvPr>
          <p:cNvGrpSpPr/>
          <p:nvPr/>
        </p:nvGrpSpPr>
        <p:grpSpPr>
          <a:xfrm>
            <a:off x="834742" y="2095582"/>
            <a:ext cx="3253831" cy="3088254"/>
            <a:chOff x="834740" y="2095582"/>
            <a:chExt cx="3253831" cy="3088254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FE116A63-0D90-4C7C-B06D-F9722E64F338}"/>
                </a:ext>
              </a:extLst>
            </p:cNvPr>
            <p:cNvSpPr/>
            <p:nvPr/>
          </p:nvSpPr>
          <p:spPr>
            <a:xfrm>
              <a:off x="834740" y="2095582"/>
              <a:ext cx="3253831" cy="30882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640C654B-60DA-4A1B-8085-00513ADFBB7D}"/>
                </a:ext>
              </a:extLst>
            </p:cNvPr>
            <p:cNvSpPr txBox="1"/>
            <p:nvPr/>
          </p:nvSpPr>
          <p:spPr>
            <a:xfrm>
              <a:off x="1372253" y="2708685"/>
              <a:ext cx="2175306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500" i="1" dirty="0">
                  <a:cs typeface="+mn-ea"/>
                  <a:sym typeface="+mn-lt"/>
                </a:rPr>
                <a:t>05</a:t>
              </a:r>
              <a:endParaRPr lang="zh-CN" altLang="en-US" sz="11500" i="1" dirty="0">
                <a:cs typeface="+mn-ea"/>
                <a:sym typeface="+mn-lt"/>
              </a:endParaRPr>
            </a:p>
          </p:txBody>
        </p:sp>
      </p:grpSp>
      <p:sp>
        <p:nvSpPr>
          <p:cNvPr id="26" name="矩形 25">
            <a:extLst>
              <a:ext uri="{FF2B5EF4-FFF2-40B4-BE49-F238E27FC236}">
                <a16:creationId xmlns:a16="http://schemas.microsoft.com/office/drawing/2014/main" id="{1972FB5D-986F-49FC-821C-4BC275BDE183}"/>
              </a:ext>
            </a:extLst>
          </p:cNvPr>
          <p:cNvSpPr/>
          <p:nvPr/>
        </p:nvSpPr>
        <p:spPr>
          <a:xfrm>
            <a:off x="4858721" y="2293187"/>
            <a:ext cx="51810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800" dirty="0">
                <a:cs typeface="+mn-ea"/>
                <a:sym typeface="+mn-lt"/>
              </a:rPr>
              <a:t>程序运行过程展示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3530964-8329-42A8-B836-9CF92D2B48A6}"/>
              </a:ext>
            </a:extLst>
          </p:cNvPr>
          <p:cNvSpPr txBox="1"/>
          <p:nvPr/>
        </p:nvSpPr>
        <p:spPr>
          <a:xfrm>
            <a:off x="4858721" y="4109069"/>
            <a:ext cx="5589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Program running process display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A672CCE9-BD2A-4CF1-8C08-25E7DA6294AE}"/>
              </a:ext>
            </a:extLst>
          </p:cNvPr>
          <p:cNvGrpSpPr/>
          <p:nvPr/>
        </p:nvGrpSpPr>
        <p:grpSpPr>
          <a:xfrm>
            <a:off x="10657819" y="2644915"/>
            <a:ext cx="555708" cy="1855199"/>
            <a:chOff x="9448800" y="2089837"/>
            <a:chExt cx="1428750" cy="2731515"/>
          </a:xfrm>
        </p:grpSpPr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B4CB05CB-20C6-4C43-B709-198DDDFA0B60}"/>
                </a:ext>
              </a:extLst>
            </p:cNvPr>
            <p:cNvCxnSpPr/>
            <p:nvPr/>
          </p:nvCxnSpPr>
          <p:spPr>
            <a:xfrm>
              <a:off x="9448800" y="2089837"/>
              <a:ext cx="1428750" cy="1249448"/>
            </a:xfrm>
            <a:prstGeom prst="line">
              <a:avLst/>
            </a:prstGeom>
            <a:ln w="130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5D4E2C25-9B4F-431D-94B5-1EC90FF40579}"/>
                </a:ext>
              </a:extLst>
            </p:cNvPr>
            <p:cNvCxnSpPr/>
            <p:nvPr/>
          </p:nvCxnSpPr>
          <p:spPr>
            <a:xfrm flipH="1">
              <a:off x="9467850" y="3237868"/>
              <a:ext cx="1409700" cy="1583484"/>
            </a:xfrm>
            <a:prstGeom prst="line">
              <a:avLst/>
            </a:prstGeom>
            <a:ln w="130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432AEC0C-0D52-4B68-B5BF-C9517F1CC493}"/>
              </a:ext>
            </a:extLst>
          </p:cNvPr>
          <p:cNvCxnSpPr>
            <a:cxnSpLocks/>
          </p:cNvCxnSpPr>
          <p:nvPr/>
        </p:nvCxnSpPr>
        <p:spPr>
          <a:xfrm>
            <a:off x="5087323" y="3689557"/>
            <a:ext cx="7837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847325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4390">
        <p14:ripple/>
      </p:transition>
    </mc:Choice>
    <mc:Fallback xmlns="">
      <p:transition spd="slow" advTm="439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6" grpId="0"/>
      <p:bldP spid="2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箭头: V 形 3">
            <a:extLst>
              <a:ext uri="{FF2B5EF4-FFF2-40B4-BE49-F238E27FC236}">
                <a16:creationId xmlns:a16="http://schemas.microsoft.com/office/drawing/2014/main" id="{A66B7E95-F7E1-4048-8E79-3B8EADC0E0DD}"/>
              </a:ext>
            </a:extLst>
          </p:cNvPr>
          <p:cNvSpPr/>
          <p:nvPr/>
        </p:nvSpPr>
        <p:spPr>
          <a:xfrm>
            <a:off x="1465296" y="1301069"/>
            <a:ext cx="1541303" cy="728889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5" name="箭头: V 形 4">
            <a:extLst>
              <a:ext uri="{FF2B5EF4-FFF2-40B4-BE49-F238E27FC236}">
                <a16:creationId xmlns:a16="http://schemas.microsoft.com/office/drawing/2014/main" id="{19D3E614-25A8-4562-B70C-C9D1BE3B5F21}"/>
              </a:ext>
            </a:extLst>
          </p:cNvPr>
          <p:cNvSpPr/>
          <p:nvPr/>
        </p:nvSpPr>
        <p:spPr>
          <a:xfrm>
            <a:off x="1440881" y="2625517"/>
            <a:ext cx="1541303" cy="728889"/>
          </a:xfrm>
          <a:prstGeom prst="chevr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6" name="箭头: V 形 5">
            <a:extLst>
              <a:ext uri="{FF2B5EF4-FFF2-40B4-BE49-F238E27FC236}">
                <a16:creationId xmlns:a16="http://schemas.microsoft.com/office/drawing/2014/main" id="{BCE3AC0C-8AEB-4A82-9D99-770845926026}"/>
              </a:ext>
            </a:extLst>
          </p:cNvPr>
          <p:cNvSpPr/>
          <p:nvPr/>
        </p:nvSpPr>
        <p:spPr>
          <a:xfrm>
            <a:off x="1465295" y="4261664"/>
            <a:ext cx="1541303" cy="728889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A9FD1C1-D017-4E0B-B99D-E1AAE7BB28B0}"/>
              </a:ext>
            </a:extLst>
          </p:cNvPr>
          <p:cNvSpPr txBox="1"/>
          <p:nvPr/>
        </p:nvSpPr>
        <p:spPr>
          <a:xfrm>
            <a:off x="3536546" y="1066057"/>
            <a:ext cx="1473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cs typeface="+mn-ea"/>
                <a:sym typeface="+mn-lt"/>
              </a:rPr>
              <a:t>1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cs typeface="+mn-ea"/>
                <a:sym typeface="+mn-lt"/>
              </a:rPr>
              <a:t>、路径绑定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8EE5EA8-2DA6-419F-BFBE-A61884016340}"/>
              </a:ext>
            </a:extLst>
          </p:cNvPr>
          <p:cNvSpPr txBox="1"/>
          <p:nvPr/>
        </p:nvSpPr>
        <p:spPr>
          <a:xfrm>
            <a:off x="3488456" y="2440526"/>
            <a:ext cx="193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cs typeface="+mn-ea"/>
                <a:sym typeface="+mn-lt"/>
              </a:rPr>
              <a:t>2</a:t>
            </a:r>
            <a:r>
              <a:rPr lang="zh-CN" altLang="en-US" dirty="0">
                <a:cs typeface="+mn-ea"/>
                <a:sym typeface="+mn-lt"/>
              </a:rPr>
              <a:t>、文件自动同步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F632108-4CFD-4089-85C2-949059A8938B}"/>
              </a:ext>
            </a:extLst>
          </p:cNvPr>
          <p:cNvSpPr txBox="1"/>
          <p:nvPr/>
        </p:nvSpPr>
        <p:spPr>
          <a:xfrm>
            <a:off x="3592567" y="4009645"/>
            <a:ext cx="2627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cs typeface="+mn-ea"/>
                <a:sym typeface="+mn-lt"/>
              </a:rPr>
              <a:t>3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cs typeface="+mn-ea"/>
                <a:sym typeface="+mn-lt"/>
              </a:rPr>
              <a:t>、开始监控本地文件夹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20B9ACCD-D945-4036-BC12-AC44686F8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264" y="1501566"/>
            <a:ext cx="387576" cy="387587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E05FDDDB-6DEA-4E9D-A03D-CDABC0573D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8749" y="2809858"/>
            <a:ext cx="460324" cy="41101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D0C04AE4-8DCB-4C09-9BAD-410D8558CD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0025" y="4378977"/>
            <a:ext cx="483232" cy="492538"/>
          </a:xfrm>
          <a:prstGeom prst="rect">
            <a:avLst/>
          </a:prstGeom>
        </p:spPr>
      </p:pic>
      <p:grpSp>
        <p:nvGrpSpPr>
          <p:cNvPr id="21" name="组合 20">
            <a:extLst>
              <a:ext uri="{FF2B5EF4-FFF2-40B4-BE49-F238E27FC236}">
                <a16:creationId xmlns:a16="http://schemas.microsoft.com/office/drawing/2014/main" id="{DA4BD8E9-50A3-4C68-8D4E-78BEE3F5DB56}"/>
              </a:ext>
            </a:extLst>
          </p:cNvPr>
          <p:cNvGrpSpPr/>
          <p:nvPr/>
        </p:nvGrpSpPr>
        <p:grpSpPr>
          <a:xfrm>
            <a:off x="0" y="584035"/>
            <a:ext cx="12192000" cy="381000"/>
            <a:chOff x="0" y="584035"/>
            <a:chExt cx="12192000" cy="381000"/>
          </a:xfrm>
        </p:grpSpPr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98A240B6-C49F-4307-B6F6-C17D8528E87F}"/>
                </a:ext>
              </a:extLst>
            </p:cNvPr>
            <p:cNvCxnSpPr/>
            <p:nvPr/>
          </p:nvCxnSpPr>
          <p:spPr>
            <a:xfrm>
              <a:off x="0" y="774535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5466CCC5-D2C7-4E94-B6F4-537E40144831}"/>
                </a:ext>
              </a:extLst>
            </p:cNvPr>
            <p:cNvGrpSpPr/>
            <p:nvPr/>
          </p:nvGrpSpPr>
          <p:grpSpPr>
            <a:xfrm rot="10800000">
              <a:off x="11060824" y="584035"/>
              <a:ext cx="656896" cy="381000"/>
              <a:chOff x="307428" y="393221"/>
              <a:chExt cx="656896" cy="381000"/>
            </a:xfrm>
          </p:grpSpPr>
          <p:sp>
            <p:nvSpPr>
              <p:cNvPr id="18" name="等腰三角形 17">
                <a:extLst>
                  <a:ext uri="{FF2B5EF4-FFF2-40B4-BE49-F238E27FC236}">
                    <a16:creationId xmlns:a16="http://schemas.microsoft.com/office/drawing/2014/main" id="{B7F864FA-0397-4178-A342-C3753A139A88}"/>
                  </a:ext>
                </a:extLst>
              </p:cNvPr>
              <p:cNvSpPr/>
              <p:nvPr/>
            </p:nvSpPr>
            <p:spPr>
              <a:xfrm rot="5400000">
                <a:off x="281152" y="419497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9" name="等腰三角形 18">
                <a:extLst>
                  <a:ext uri="{FF2B5EF4-FFF2-40B4-BE49-F238E27FC236}">
                    <a16:creationId xmlns:a16="http://schemas.microsoft.com/office/drawing/2014/main" id="{1C7C51D8-830A-4083-ABC9-1851D7658492}"/>
                  </a:ext>
                </a:extLst>
              </p:cNvPr>
              <p:cNvSpPr/>
              <p:nvPr/>
            </p:nvSpPr>
            <p:spPr>
              <a:xfrm rot="5400000">
                <a:off x="609600" y="419497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6E9D6520-01F5-423F-A79F-8500B5D799EA}"/>
              </a:ext>
            </a:extLst>
          </p:cNvPr>
          <p:cNvSpPr txBox="1"/>
          <p:nvPr/>
        </p:nvSpPr>
        <p:spPr>
          <a:xfrm>
            <a:off x="358324" y="298225"/>
            <a:ext cx="936104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8A1252BB-32F5-4BB1-BE19-9C6C8ACEE8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92567" y="1450778"/>
            <a:ext cx="3191697" cy="707886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32816102-BD62-4968-AC0D-AF4102CDBA4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36546" y="2816968"/>
            <a:ext cx="4036385" cy="924363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FE824CBC-6975-4ECC-AB8E-77145492466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36546" y="4399635"/>
            <a:ext cx="4876800" cy="1781175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3851FF9F-9B2A-485A-A53E-85BCB2A0AF5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13346" y="4378977"/>
            <a:ext cx="3581400" cy="895350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8A624FF8-7749-41E1-B0E4-38388D7E9DD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66790" y="5294985"/>
            <a:ext cx="3022482" cy="64240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43570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5984">
        <p:dissolve/>
      </p:transition>
    </mc:Choice>
    <mc:Fallback xmlns="">
      <p:transition spd="slow" advTm="5984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/>
      <p:bldP spid="10" grpId="0"/>
      <p:bldP spid="12" grpId="0"/>
      <p:bldP spid="2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>
            <a:extLst>
              <a:ext uri="{FF2B5EF4-FFF2-40B4-BE49-F238E27FC236}">
                <a16:creationId xmlns:a16="http://schemas.microsoft.com/office/drawing/2014/main" id="{A0DB2586-72C8-4A52-BBF4-3F0C0D6C61C0}"/>
              </a:ext>
            </a:extLst>
          </p:cNvPr>
          <p:cNvSpPr txBox="1"/>
          <p:nvPr/>
        </p:nvSpPr>
        <p:spPr>
          <a:xfrm>
            <a:off x="800101" y="2195096"/>
            <a:ext cx="784377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800" dirty="0"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谢谢您的观赏</a:t>
            </a: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BDBF2F93-4D06-411F-8BB9-7C7DDD0BB25A}"/>
              </a:ext>
            </a:extLst>
          </p:cNvPr>
          <p:cNvCxnSpPr>
            <a:cxnSpLocks/>
          </p:cNvCxnSpPr>
          <p:nvPr/>
        </p:nvCxnSpPr>
        <p:spPr>
          <a:xfrm>
            <a:off x="1161401" y="3923628"/>
            <a:ext cx="7837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50187BA5-04A4-485E-A814-C1DF0F5F7EC3}"/>
              </a:ext>
            </a:extLst>
          </p:cNvPr>
          <p:cNvSpPr txBox="1"/>
          <p:nvPr/>
        </p:nvSpPr>
        <p:spPr>
          <a:xfrm>
            <a:off x="1039333" y="4236393"/>
            <a:ext cx="6381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Thank you for your viewing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A3EFB883-84EA-4731-8509-8AEF47BAEE9C}"/>
              </a:ext>
            </a:extLst>
          </p:cNvPr>
          <p:cNvGrpSpPr/>
          <p:nvPr/>
        </p:nvGrpSpPr>
        <p:grpSpPr>
          <a:xfrm>
            <a:off x="9753600" y="2195097"/>
            <a:ext cx="1111416" cy="2434055"/>
            <a:chOff x="9448800" y="2089837"/>
            <a:chExt cx="1428750" cy="2731515"/>
          </a:xfrm>
        </p:grpSpPr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C6B0FB22-0FD9-48A6-ACBC-72D8F4F33C0F}"/>
                </a:ext>
              </a:extLst>
            </p:cNvPr>
            <p:cNvCxnSpPr/>
            <p:nvPr/>
          </p:nvCxnSpPr>
          <p:spPr>
            <a:xfrm>
              <a:off x="9448800" y="2089837"/>
              <a:ext cx="1428750" cy="1249448"/>
            </a:xfrm>
            <a:prstGeom prst="line">
              <a:avLst/>
            </a:prstGeom>
            <a:ln w="130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E30187E8-9A8C-4616-8050-BDFA3D153504}"/>
                </a:ext>
              </a:extLst>
            </p:cNvPr>
            <p:cNvCxnSpPr/>
            <p:nvPr/>
          </p:nvCxnSpPr>
          <p:spPr>
            <a:xfrm flipH="1">
              <a:off x="9467850" y="3237868"/>
              <a:ext cx="1409700" cy="1583484"/>
            </a:xfrm>
            <a:prstGeom prst="line">
              <a:avLst/>
            </a:prstGeom>
            <a:ln w="130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CEFAC774-A535-4A11-ACEB-F30A3BBCD3A3}"/>
              </a:ext>
            </a:extLst>
          </p:cNvPr>
          <p:cNvGrpSpPr/>
          <p:nvPr/>
        </p:nvGrpSpPr>
        <p:grpSpPr>
          <a:xfrm>
            <a:off x="0" y="530275"/>
            <a:ext cx="12192000" cy="381000"/>
            <a:chOff x="0" y="530275"/>
            <a:chExt cx="12192000" cy="381000"/>
          </a:xfrm>
        </p:grpSpPr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356DFA4C-49D2-40EB-9232-1838439A7090}"/>
                </a:ext>
              </a:extLst>
            </p:cNvPr>
            <p:cNvCxnSpPr/>
            <p:nvPr/>
          </p:nvCxnSpPr>
          <p:spPr>
            <a:xfrm>
              <a:off x="0" y="718840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等腰三角形 30">
              <a:extLst>
                <a:ext uri="{FF2B5EF4-FFF2-40B4-BE49-F238E27FC236}">
                  <a16:creationId xmlns:a16="http://schemas.microsoft.com/office/drawing/2014/main" id="{B73E7B38-0DAA-4F3A-A722-2C7E750B2F2B}"/>
                </a:ext>
              </a:extLst>
            </p:cNvPr>
            <p:cNvSpPr/>
            <p:nvPr/>
          </p:nvSpPr>
          <p:spPr>
            <a:xfrm rot="5400000">
              <a:off x="281152" y="556551"/>
              <a:ext cx="381000" cy="32844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等腰三角形 31">
              <a:extLst>
                <a:ext uri="{FF2B5EF4-FFF2-40B4-BE49-F238E27FC236}">
                  <a16:creationId xmlns:a16="http://schemas.microsoft.com/office/drawing/2014/main" id="{B52710CA-B79D-453E-B8EC-BBA08C5B98F9}"/>
                </a:ext>
              </a:extLst>
            </p:cNvPr>
            <p:cNvSpPr/>
            <p:nvPr/>
          </p:nvSpPr>
          <p:spPr>
            <a:xfrm rot="5400000">
              <a:off x="609600" y="556551"/>
              <a:ext cx="381000" cy="32844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5AD067DB-EF9F-46AF-96CD-55084B667A9D}"/>
              </a:ext>
            </a:extLst>
          </p:cNvPr>
          <p:cNvGrpSpPr/>
          <p:nvPr/>
        </p:nvGrpSpPr>
        <p:grpSpPr>
          <a:xfrm>
            <a:off x="0" y="6229350"/>
            <a:ext cx="12192000" cy="381000"/>
            <a:chOff x="0" y="6229350"/>
            <a:chExt cx="12192000" cy="381000"/>
          </a:xfrm>
        </p:grpSpPr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73DF310F-0822-4C15-AF1D-92DAAD658754}"/>
                </a:ext>
              </a:extLst>
            </p:cNvPr>
            <p:cNvCxnSpPr/>
            <p:nvPr/>
          </p:nvCxnSpPr>
          <p:spPr>
            <a:xfrm>
              <a:off x="0" y="6400800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64BE58CF-C025-4075-B769-74B91A69F983}"/>
                </a:ext>
              </a:extLst>
            </p:cNvPr>
            <p:cNvGrpSpPr/>
            <p:nvPr/>
          </p:nvGrpSpPr>
          <p:grpSpPr>
            <a:xfrm rot="10800000">
              <a:off x="10865016" y="6229350"/>
              <a:ext cx="656896" cy="381000"/>
              <a:chOff x="10536568" y="6381752"/>
              <a:chExt cx="656896" cy="381000"/>
            </a:xfrm>
          </p:grpSpPr>
          <p:sp>
            <p:nvSpPr>
              <p:cNvPr id="34" name="等腰三角形 33">
                <a:extLst>
                  <a:ext uri="{FF2B5EF4-FFF2-40B4-BE49-F238E27FC236}">
                    <a16:creationId xmlns:a16="http://schemas.microsoft.com/office/drawing/2014/main" id="{5AD019AC-A1E7-40B3-9675-7595CBE8AAA6}"/>
                  </a:ext>
                </a:extLst>
              </p:cNvPr>
              <p:cNvSpPr/>
              <p:nvPr/>
            </p:nvSpPr>
            <p:spPr>
              <a:xfrm rot="5400000">
                <a:off x="10510292" y="6408028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5" name="等腰三角形 34">
                <a:extLst>
                  <a:ext uri="{FF2B5EF4-FFF2-40B4-BE49-F238E27FC236}">
                    <a16:creationId xmlns:a16="http://schemas.microsoft.com/office/drawing/2014/main" id="{B72FBCB3-6588-4557-8520-C00DB563DADA}"/>
                  </a:ext>
                </a:extLst>
              </p:cNvPr>
              <p:cNvSpPr/>
              <p:nvPr/>
            </p:nvSpPr>
            <p:spPr>
              <a:xfrm rot="5400000">
                <a:off x="10838740" y="6408028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36" name="文本框 35">
            <a:extLst>
              <a:ext uri="{FF2B5EF4-FFF2-40B4-BE49-F238E27FC236}">
                <a16:creationId xmlns:a16="http://schemas.microsoft.com/office/drawing/2014/main" id="{2EAB6673-7FDA-493B-BB55-E284AB961083}"/>
              </a:ext>
            </a:extLst>
          </p:cNvPr>
          <p:cNvSpPr txBox="1"/>
          <p:nvPr/>
        </p:nvSpPr>
        <p:spPr>
          <a:xfrm>
            <a:off x="10721812" y="172667"/>
            <a:ext cx="1162760" cy="5232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800">
                <a:solidFill>
                  <a:schemeClr val="bg1"/>
                </a:solidFill>
                <a:latin typeface="Agency FB" panose="020B0503020202020204" pitchFamily="34" charset="0"/>
                <a:cs typeface="+mn-ea"/>
              </a:defRPr>
            </a:lvl1pPr>
          </a:lstStyle>
          <a:p>
            <a:endParaRPr lang="zh-CN" altLang="en-US" dirty="0"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51676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237">
        <p:fade/>
      </p:transition>
    </mc:Choice>
    <mc:Fallback xmlns="">
      <p:transition spd="med" advTm="523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  <p:bldP spid="3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组合 72">
            <a:extLst>
              <a:ext uri="{FF2B5EF4-FFF2-40B4-BE49-F238E27FC236}">
                <a16:creationId xmlns:a16="http://schemas.microsoft.com/office/drawing/2014/main" id="{A2CE4CBF-350E-44F9-8DDC-DB34A9C5366E}"/>
              </a:ext>
            </a:extLst>
          </p:cNvPr>
          <p:cNvGrpSpPr/>
          <p:nvPr/>
        </p:nvGrpSpPr>
        <p:grpSpPr>
          <a:xfrm>
            <a:off x="0" y="505586"/>
            <a:ext cx="12192000" cy="381000"/>
            <a:chOff x="0" y="391286"/>
            <a:chExt cx="12192000" cy="381000"/>
          </a:xfrm>
        </p:grpSpPr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9D6674A3-4E59-4DB5-BC33-E73CAD97C9FE}"/>
                </a:ext>
              </a:extLst>
            </p:cNvPr>
            <p:cNvCxnSpPr/>
            <p:nvPr/>
          </p:nvCxnSpPr>
          <p:spPr>
            <a:xfrm>
              <a:off x="0" y="581786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726303FD-0278-4874-98B2-DBE3BE59CF9B}"/>
                </a:ext>
              </a:extLst>
            </p:cNvPr>
            <p:cNvGrpSpPr/>
            <p:nvPr/>
          </p:nvGrpSpPr>
          <p:grpSpPr>
            <a:xfrm rot="10800000">
              <a:off x="11060824" y="391286"/>
              <a:ext cx="656896" cy="381000"/>
              <a:chOff x="307428" y="393221"/>
              <a:chExt cx="656896" cy="381000"/>
            </a:xfrm>
          </p:grpSpPr>
          <p:sp>
            <p:nvSpPr>
              <p:cNvPr id="47" name="等腰三角形 46">
                <a:extLst>
                  <a:ext uri="{FF2B5EF4-FFF2-40B4-BE49-F238E27FC236}">
                    <a16:creationId xmlns:a16="http://schemas.microsoft.com/office/drawing/2014/main" id="{DDE9E944-1897-49F3-8944-23758630814C}"/>
                  </a:ext>
                </a:extLst>
              </p:cNvPr>
              <p:cNvSpPr/>
              <p:nvPr/>
            </p:nvSpPr>
            <p:spPr>
              <a:xfrm rot="5400000">
                <a:off x="281152" y="419497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8" name="等腰三角形 47">
                <a:extLst>
                  <a:ext uri="{FF2B5EF4-FFF2-40B4-BE49-F238E27FC236}">
                    <a16:creationId xmlns:a16="http://schemas.microsoft.com/office/drawing/2014/main" id="{8B7EDC4D-9E05-474B-AB87-605B36A54817}"/>
                  </a:ext>
                </a:extLst>
              </p:cNvPr>
              <p:cNvSpPr/>
              <p:nvPr/>
            </p:nvSpPr>
            <p:spPr>
              <a:xfrm rot="5400000">
                <a:off x="609600" y="419497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49" name="文本框 48">
            <a:extLst>
              <a:ext uri="{FF2B5EF4-FFF2-40B4-BE49-F238E27FC236}">
                <a16:creationId xmlns:a16="http://schemas.microsoft.com/office/drawing/2014/main" id="{B41007E3-8CAD-44A5-85F1-49900EA1958A}"/>
              </a:ext>
            </a:extLst>
          </p:cNvPr>
          <p:cNvSpPr txBox="1"/>
          <p:nvPr/>
        </p:nvSpPr>
        <p:spPr>
          <a:xfrm>
            <a:off x="358324" y="219776"/>
            <a:ext cx="936104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81ABE9E7-7AEA-41C1-AA12-E930FA450746}"/>
              </a:ext>
            </a:extLst>
          </p:cNvPr>
          <p:cNvSpPr/>
          <p:nvPr/>
        </p:nvSpPr>
        <p:spPr>
          <a:xfrm>
            <a:off x="826377" y="2209802"/>
            <a:ext cx="4469524" cy="29146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E7480302-A73C-4EED-AE77-6A0D0C9D746F}"/>
              </a:ext>
            </a:extLst>
          </p:cNvPr>
          <p:cNvSpPr txBox="1"/>
          <p:nvPr/>
        </p:nvSpPr>
        <p:spPr>
          <a:xfrm>
            <a:off x="1905001" y="3105836"/>
            <a:ext cx="2476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cs typeface="+mn-ea"/>
                <a:sym typeface="+mn-lt"/>
              </a:rPr>
              <a:t>CATALOG</a:t>
            </a:r>
            <a:endParaRPr lang="zh-CN" altLang="en-US" sz="3600" dirty="0">
              <a:cs typeface="+mn-ea"/>
              <a:sym typeface="+mn-lt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B3770F59-CC54-4EFC-AE39-0C0E6D50481A}"/>
              </a:ext>
            </a:extLst>
          </p:cNvPr>
          <p:cNvSpPr txBox="1"/>
          <p:nvPr/>
        </p:nvSpPr>
        <p:spPr>
          <a:xfrm>
            <a:off x="5965463" y="1166577"/>
            <a:ext cx="8572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000" dirty="0">
                <a:cs typeface="+mn-ea"/>
                <a:sym typeface="+mn-lt"/>
              </a:rPr>
              <a:t>01.</a:t>
            </a:r>
            <a:endParaRPr lang="zh-CN" altLang="en-US" sz="4000" dirty="0">
              <a:cs typeface="+mn-ea"/>
              <a:sym typeface="+mn-lt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65F4617F-5406-4A1A-8DFE-0B2796FAB66F}"/>
              </a:ext>
            </a:extLst>
          </p:cNvPr>
          <p:cNvGrpSpPr/>
          <p:nvPr/>
        </p:nvGrpSpPr>
        <p:grpSpPr>
          <a:xfrm>
            <a:off x="6756040" y="1169005"/>
            <a:ext cx="4080849" cy="815522"/>
            <a:chOff x="4904227" y="1326522"/>
            <a:chExt cx="3802251" cy="815522"/>
          </a:xfrm>
        </p:grpSpPr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3FD6454B-7FDB-496F-A0C0-331B08ED2822}"/>
                </a:ext>
              </a:extLst>
            </p:cNvPr>
            <p:cNvSpPr txBox="1"/>
            <p:nvPr/>
          </p:nvSpPr>
          <p:spPr>
            <a:xfrm>
              <a:off x="4904227" y="1326522"/>
              <a:ext cx="380225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200" dirty="0">
                  <a:cs typeface="+mn-ea"/>
                  <a:sym typeface="+mn-lt"/>
                </a:rPr>
                <a:t>开发环境</a:t>
              </a:r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E1851BFD-9BBC-4C4E-9925-EE6556D2E1AD}"/>
                </a:ext>
              </a:extLst>
            </p:cNvPr>
            <p:cNvSpPr txBox="1"/>
            <p:nvPr/>
          </p:nvSpPr>
          <p:spPr>
            <a:xfrm>
              <a:off x="4980532" y="1834267"/>
              <a:ext cx="32966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1400" dirty="0">
                  <a:cs typeface="+mn-ea"/>
                  <a:sym typeface="+mn-lt"/>
                </a:rPr>
                <a:t>Development environment 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sp>
        <p:nvSpPr>
          <p:cNvPr id="58" name="文本框 57">
            <a:extLst>
              <a:ext uri="{FF2B5EF4-FFF2-40B4-BE49-F238E27FC236}">
                <a16:creationId xmlns:a16="http://schemas.microsoft.com/office/drawing/2014/main" id="{AD80E643-B556-4249-9E62-8347153BC60F}"/>
              </a:ext>
            </a:extLst>
          </p:cNvPr>
          <p:cNvSpPr txBox="1"/>
          <p:nvPr/>
        </p:nvSpPr>
        <p:spPr>
          <a:xfrm>
            <a:off x="5965463" y="2298752"/>
            <a:ext cx="8572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000" dirty="0">
                <a:cs typeface="+mn-ea"/>
                <a:sym typeface="+mn-lt"/>
              </a:rPr>
              <a:t>02.</a:t>
            </a:r>
            <a:endParaRPr lang="zh-CN" altLang="en-US" sz="4000" dirty="0">
              <a:cs typeface="+mn-ea"/>
              <a:sym typeface="+mn-lt"/>
            </a:endParaRPr>
          </a:p>
        </p:txBody>
      </p: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30C9D0EF-321F-4BAA-A4BC-F0FD4BC5CA43}"/>
              </a:ext>
            </a:extLst>
          </p:cNvPr>
          <p:cNvGrpSpPr/>
          <p:nvPr/>
        </p:nvGrpSpPr>
        <p:grpSpPr>
          <a:xfrm>
            <a:off x="6756040" y="2301180"/>
            <a:ext cx="4080849" cy="815522"/>
            <a:chOff x="4904227" y="1326522"/>
            <a:chExt cx="3802251" cy="815522"/>
          </a:xfrm>
        </p:grpSpPr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17451BC7-4C62-4829-9DBC-903CB5E9B3B6}"/>
                </a:ext>
              </a:extLst>
            </p:cNvPr>
            <p:cNvSpPr txBox="1"/>
            <p:nvPr/>
          </p:nvSpPr>
          <p:spPr>
            <a:xfrm>
              <a:off x="4904227" y="1326522"/>
              <a:ext cx="380225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200" dirty="0">
                  <a:cs typeface="+mn-ea"/>
                  <a:sym typeface="+mn-lt"/>
                </a:rPr>
                <a:t>系统功能描述</a:t>
              </a:r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02E33870-EFA7-44D9-A20C-6417DB4C5D30}"/>
                </a:ext>
              </a:extLst>
            </p:cNvPr>
            <p:cNvSpPr txBox="1"/>
            <p:nvPr/>
          </p:nvSpPr>
          <p:spPr>
            <a:xfrm>
              <a:off x="4980532" y="1834267"/>
              <a:ext cx="32966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1400" dirty="0">
                  <a:cs typeface="+mn-ea"/>
                  <a:sym typeface="+mn-lt"/>
                </a:rPr>
                <a:t>System function description</a:t>
              </a:r>
            </a:p>
          </p:txBody>
        </p:sp>
      </p:grpSp>
      <p:sp>
        <p:nvSpPr>
          <p:cNvPr id="62" name="文本框 61">
            <a:extLst>
              <a:ext uri="{FF2B5EF4-FFF2-40B4-BE49-F238E27FC236}">
                <a16:creationId xmlns:a16="http://schemas.microsoft.com/office/drawing/2014/main" id="{DD1BC1A2-CA6F-4BC8-BF92-F547208B11C2}"/>
              </a:ext>
            </a:extLst>
          </p:cNvPr>
          <p:cNvSpPr txBox="1"/>
          <p:nvPr/>
        </p:nvSpPr>
        <p:spPr>
          <a:xfrm>
            <a:off x="5965463" y="3311977"/>
            <a:ext cx="8572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000" dirty="0">
                <a:cs typeface="+mn-ea"/>
                <a:sym typeface="+mn-lt"/>
              </a:rPr>
              <a:t>03.</a:t>
            </a:r>
            <a:endParaRPr lang="zh-CN" altLang="en-US" sz="4000" dirty="0">
              <a:cs typeface="+mn-ea"/>
              <a:sym typeface="+mn-lt"/>
            </a:endParaRPr>
          </a:p>
        </p:txBody>
      </p: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93BC7F5F-0264-4F86-8711-B070FF84BFFC}"/>
              </a:ext>
            </a:extLst>
          </p:cNvPr>
          <p:cNvGrpSpPr/>
          <p:nvPr/>
        </p:nvGrpSpPr>
        <p:grpSpPr>
          <a:xfrm>
            <a:off x="6756040" y="3314405"/>
            <a:ext cx="4080849" cy="815522"/>
            <a:chOff x="4904227" y="1326522"/>
            <a:chExt cx="3802251" cy="815522"/>
          </a:xfrm>
        </p:grpSpPr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48C0975D-B114-4419-80D9-7843D19FF69C}"/>
                </a:ext>
              </a:extLst>
            </p:cNvPr>
            <p:cNvSpPr txBox="1"/>
            <p:nvPr/>
          </p:nvSpPr>
          <p:spPr>
            <a:xfrm>
              <a:off x="4904227" y="1326522"/>
              <a:ext cx="380225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200" dirty="0">
                  <a:cs typeface="+mn-ea"/>
                  <a:sym typeface="+mn-lt"/>
                </a:rPr>
                <a:t>程序设计思想</a:t>
              </a:r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AF5B5E1F-B809-4B49-AFF8-927659E78693}"/>
                </a:ext>
              </a:extLst>
            </p:cNvPr>
            <p:cNvSpPr txBox="1"/>
            <p:nvPr/>
          </p:nvSpPr>
          <p:spPr>
            <a:xfrm>
              <a:off x="4980532" y="1834267"/>
              <a:ext cx="32966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1400" dirty="0">
                  <a:cs typeface="+mn-ea"/>
                  <a:sym typeface="+mn-lt"/>
                </a:rPr>
                <a:t>Program design</a:t>
              </a:r>
            </a:p>
          </p:txBody>
        </p:sp>
      </p:grpSp>
      <p:sp>
        <p:nvSpPr>
          <p:cNvPr id="66" name="文本框 65">
            <a:extLst>
              <a:ext uri="{FF2B5EF4-FFF2-40B4-BE49-F238E27FC236}">
                <a16:creationId xmlns:a16="http://schemas.microsoft.com/office/drawing/2014/main" id="{A63A8D1A-076F-4730-AB99-B0A2D801E514}"/>
              </a:ext>
            </a:extLst>
          </p:cNvPr>
          <p:cNvSpPr txBox="1"/>
          <p:nvPr/>
        </p:nvSpPr>
        <p:spPr>
          <a:xfrm>
            <a:off x="5965463" y="4325203"/>
            <a:ext cx="8572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000" dirty="0">
                <a:cs typeface="+mn-ea"/>
                <a:sym typeface="+mn-lt"/>
              </a:rPr>
              <a:t>04.</a:t>
            </a:r>
            <a:endParaRPr lang="zh-CN" altLang="en-US" sz="4000" dirty="0">
              <a:cs typeface="+mn-ea"/>
              <a:sym typeface="+mn-lt"/>
            </a:endParaRPr>
          </a:p>
        </p:txBody>
      </p: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D4F4B7CC-99A6-4986-BB1B-B29EB6DCFED7}"/>
              </a:ext>
            </a:extLst>
          </p:cNvPr>
          <p:cNvGrpSpPr/>
          <p:nvPr/>
        </p:nvGrpSpPr>
        <p:grpSpPr>
          <a:xfrm>
            <a:off x="6756040" y="4325203"/>
            <a:ext cx="4080849" cy="815522"/>
            <a:chOff x="4904227" y="1326522"/>
            <a:chExt cx="3802251" cy="815522"/>
          </a:xfrm>
        </p:grpSpPr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6B780ABB-496F-475B-984F-4FFAEAD8B254}"/>
                </a:ext>
              </a:extLst>
            </p:cNvPr>
            <p:cNvSpPr txBox="1"/>
            <p:nvPr/>
          </p:nvSpPr>
          <p:spPr>
            <a:xfrm>
              <a:off x="4904227" y="1326522"/>
              <a:ext cx="380225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200" dirty="0">
                  <a:cs typeface="+mn-ea"/>
                  <a:sym typeface="+mn-lt"/>
                </a:rPr>
                <a:t>类函数设计实现</a:t>
              </a:r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AC45472C-BCE0-4082-A415-F64D6E109F3C}"/>
                </a:ext>
              </a:extLst>
            </p:cNvPr>
            <p:cNvSpPr txBox="1"/>
            <p:nvPr/>
          </p:nvSpPr>
          <p:spPr>
            <a:xfrm>
              <a:off x="4980532" y="1834267"/>
              <a:ext cx="32966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1400" dirty="0">
                  <a:cs typeface="+mn-ea"/>
                  <a:sym typeface="+mn-lt"/>
                </a:rPr>
                <a:t>Class function design and implement</a:t>
              </a:r>
            </a:p>
          </p:txBody>
        </p: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1B2834A6-33C6-4265-897D-070FCC701ADD}"/>
              </a:ext>
            </a:extLst>
          </p:cNvPr>
          <p:cNvSpPr txBox="1"/>
          <p:nvPr/>
        </p:nvSpPr>
        <p:spPr>
          <a:xfrm>
            <a:off x="5950241" y="5343964"/>
            <a:ext cx="8572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000" dirty="0">
                <a:cs typeface="+mn-ea"/>
                <a:sym typeface="+mn-lt"/>
              </a:rPr>
              <a:t>03.</a:t>
            </a:r>
            <a:endParaRPr lang="zh-CN" altLang="en-US" sz="4000" dirty="0">
              <a:cs typeface="+mn-ea"/>
              <a:sym typeface="+mn-lt"/>
            </a:endParaRP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63CB58ED-686A-41ED-BB5A-EABC701638DF}"/>
              </a:ext>
            </a:extLst>
          </p:cNvPr>
          <p:cNvGrpSpPr/>
          <p:nvPr/>
        </p:nvGrpSpPr>
        <p:grpSpPr>
          <a:xfrm>
            <a:off x="6740818" y="5346392"/>
            <a:ext cx="4080849" cy="815522"/>
            <a:chOff x="4904227" y="1326522"/>
            <a:chExt cx="3802251" cy="815522"/>
          </a:xfrm>
        </p:grpSpPr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238310E0-CE04-44E4-AD97-79B54ABB73E2}"/>
                </a:ext>
              </a:extLst>
            </p:cNvPr>
            <p:cNvSpPr txBox="1"/>
            <p:nvPr/>
          </p:nvSpPr>
          <p:spPr>
            <a:xfrm>
              <a:off x="4904227" y="1326522"/>
              <a:ext cx="380225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200" dirty="0">
                  <a:cs typeface="+mn-ea"/>
                  <a:sym typeface="+mn-lt"/>
                </a:rPr>
                <a:t>程序运行过程展示</a:t>
              </a: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9D880046-F098-4262-8F1D-ACF678AF82A1}"/>
                </a:ext>
              </a:extLst>
            </p:cNvPr>
            <p:cNvSpPr txBox="1"/>
            <p:nvPr/>
          </p:nvSpPr>
          <p:spPr>
            <a:xfrm>
              <a:off x="4980532" y="1834267"/>
              <a:ext cx="32966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1400" dirty="0">
                  <a:cs typeface="+mn-ea"/>
                  <a:sym typeface="+mn-lt"/>
                </a:rPr>
                <a:t>Program running process display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479155273"/>
      </p:ext>
    </p:extLst>
  </p:cSld>
  <p:clrMapOvr>
    <a:masterClrMapping/>
  </p:clrMapOvr>
  <p:transition spd="slow" advTm="839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900" decel="100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1" grpId="0" animBg="1"/>
      <p:bldP spid="52" grpId="0"/>
      <p:bldP spid="54" grpId="0"/>
      <p:bldP spid="58" grpId="0"/>
      <p:bldP spid="62" grpId="0"/>
      <p:bldP spid="66" grpId="0"/>
      <p:bldP spid="2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>
            <a:extLst>
              <a:ext uri="{FF2B5EF4-FFF2-40B4-BE49-F238E27FC236}">
                <a16:creationId xmlns:a16="http://schemas.microsoft.com/office/drawing/2014/main" id="{63E36527-6301-4305-990E-70238307A086}"/>
              </a:ext>
            </a:extLst>
          </p:cNvPr>
          <p:cNvGrpSpPr/>
          <p:nvPr/>
        </p:nvGrpSpPr>
        <p:grpSpPr>
          <a:xfrm>
            <a:off x="0" y="505586"/>
            <a:ext cx="12192000" cy="381000"/>
            <a:chOff x="0" y="391286"/>
            <a:chExt cx="12192000" cy="381000"/>
          </a:xfrm>
        </p:grpSpPr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40494B23-55EB-4249-91B5-3BF4C7028C38}"/>
                </a:ext>
              </a:extLst>
            </p:cNvPr>
            <p:cNvCxnSpPr/>
            <p:nvPr/>
          </p:nvCxnSpPr>
          <p:spPr>
            <a:xfrm>
              <a:off x="0" y="581786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B7F20A91-73BC-4542-85C3-8EB6087F7B2F}"/>
                </a:ext>
              </a:extLst>
            </p:cNvPr>
            <p:cNvGrpSpPr/>
            <p:nvPr/>
          </p:nvGrpSpPr>
          <p:grpSpPr>
            <a:xfrm rot="10800000">
              <a:off x="11060824" y="391286"/>
              <a:ext cx="656896" cy="381000"/>
              <a:chOff x="307428" y="393221"/>
              <a:chExt cx="656896" cy="381000"/>
            </a:xfrm>
          </p:grpSpPr>
          <p:sp>
            <p:nvSpPr>
              <p:cNvPr id="7" name="等腰三角形 6">
                <a:extLst>
                  <a:ext uri="{FF2B5EF4-FFF2-40B4-BE49-F238E27FC236}">
                    <a16:creationId xmlns:a16="http://schemas.microsoft.com/office/drawing/2014/main" id="{2A40DAA6-6731-44A0-A96F-D75B91529AF2}"/>
                  </a:ext>
                </a:extLst>
              </p:cNvPr>
              <p:cNvSpPr/>
              <p:nvPr/>
            </p:nvSpPr>
            <p:spPr>
              <a:xfrm rot="5400000">
                <a:off x="281152" y="419497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" name="等腰三角形 7">
                <a:extLst>
                  <a:ext uri="{FF2B5EF4-FFF2-40B4-BE49-F238E27FC236}">
                    <a16:creationId xmlns:a16="http://schemas.microsoft.com/office/drawing/2014/main" id="{F707CE19-9851-4E06-A1AC-7064F1CFFBDE}"/>
                  </a:ext>
                </a:extLst>
              </p:cNvPr>
              <p:cNvSpPr/>
              <p:nvPr/>
            </p:nvSpPr>
            <p:spPr>
              <a:xfrm rot="5400000">
                <a:off x="609600" y="419497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0422BC82-82FF-4C48-9D58-4F93D45964ED}"/>
              </a:ext>
            </a:extLst>
          </p:cNvPr>
          <p:cNvSpPr txBox="1"/>
          <p:nvPr/>
        </p:nvSpPr>
        <p:spPr>
          <a:xfrm>
            <a:off x="358324" y="219776"/>
            <a:ext cx="936104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337C2027-1294-4BD5-9AFD-B1E7476881DF}"/>
              </a:ext>
            </a:extLst>
          </p:cNvPr>
          <p:cNvGrpSpPr/>
          <p:nvPr/>
        </p:nvGrpSpPr>
        <p:grpSpPr>
          <a:xfrm>
            <a:off x="918119" y="2074291"/>
            <a:ext cx="3253831" cy="3088254"/>
            <a:chOff x="918118" y="2074291"/>
            <a:chExt cx="3253831" cy="3088254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30E1EFB3-70B9-466F-B113-D3257691EDEA}"/>
                </a:ext>
              </a:extLst>
            </p:cNvPr>
            <p:cNvSpPr/>
            <p:nvPr/>
          </p:nvSpPr>
          <p:spPr>
            <a:xfrm>
              <a:off x="918118" y="2074291"/>
              <a:ext cx="3253831" cy="30882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B90618F1-0E6F-469A-B180-EE41686236BC}"/>
                </a:ext>
              </a:extLst>
            </p:cNvPr>
            <p:cNvSpPr txBox="1"/>
            <p:nvPr/>
          </p:nvSpPr>
          <p:spPr>
            <a:xfrm>
              <a:off x="1604891" y="2708685"/>
              <a:ext cx="2175306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500" i="1" dirty="0">
                  <a:cs typeface="+mn-ea"/>
                  <a:sym typeface="+mn-lt"/>
                </a:rPr>
                <a:t>01</a:t>
              </a:r>
              <a:endParaRPr lang="zh-CN" altLang="en-US" sz="11500" i="1" dirty="0">
                <a:cs typeface="+mn-ea"/>
                <a:sym typeface="+mn-lt"/>
              </a:endParaRPr>
            </a:p>
          </p:txBody>
        </p: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C3583783-6B5E-46B5-A1F0-9B2AEF870258}"/>
              </a:ext>
            </a:extLst>
          </p:cNvPr>
          <p:cNvSpPr/>
          <p:nvPr/>
        </p:nvSpPr>
        <p:spPr>
          <a:xfrm>
            <a:off x="4858721" y="2293187"/>
            <a:ext cx="478057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800" dirty="0">
                <a:cs typeface="+mn-ea"/>
                <a:sym typeface="+mn-lt"/>
              </a:rPr>
              <a:t>开发环境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482BBE96-69A7-4A76-A932-88E53D18A9C8}"/>
              </a:ext>
            </a:extLst>
          </p:cNvPr>
          <p:cNvGrpSpPr/>
          <p:nvPr/>
        </p:nvGrpSpPr>
        <p:grpSpPr>
          <a:xfrm>
            <a:off x="10657819" y="2644915"/>
            <a:ext cx="555708" cy="1855199"/>
            <a:chOff x="9448800" y="2089837"/>
            <a:chExt cx="1428750" cy="2731515"/>
          </a:xfrm>
        </p:grpSpPr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432751E4-025E-4109-93A3-83F164638D87}"/>
                </a:ext>
              </a:extLst>
            </p:cNvPr>
            <p:cNvCxnSpPr/>
            <p:nvPr/>
          </p:nvCxnSpPr>
          <p:spPr>
            <a:xfrm>
              <a:off x="9448800" y="2089837"/>
              <a:ext cx="1428750" cy="1249448"/>
            </a:xfrm>
            <a:prstGeom prst="line">
              <a:avLst/>
            </a:prstGeom>
            <a:ln w="130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AED24C1D-1D00-4BE8-B461-2ECAD67BF1B2}"/>
                </a:ext>
              </a:extLst>
            </p:cNvPr>
            <p:cNvCxnSpPr/>
            <p:nvPr/>
          </p:nvCxnSpPr>
          <p:spPr>
            <a:xfrm flipH="1">
              <a:off x="9467850" y="3237868"/>
              <a:ext cx="1409700" cy="1583484"/>
            </a:xfrm>
            <a:prstGeom prst="line">
              <a:avLst/>
            </a:prstGeom>
            <a:ln w="130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DD0913D7-EE70-4592-9B92-68350F06D1B0}"/>
              </a:ext>
            </a:extLst>
          </p:cNvPr>
          <p:cNvCxnSpPr>
            <a:cxnSpLocks/>
          </p:cNvCxnSpPr>
          <p:nvPr/>
        </p:nvCxnSpPr>
        <p:spPr>
          <a:xfrm>
            <a:off x="5087323" y="3689557"/>
            <a:ext cx="7837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5087323" y="5601810"/>
            <a:ext cx="3976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3F3F3"/>
                </a:solidFill>
              </a:rPr>
              <a:t>https://www.ypppt.com/</a:t>
            </a:r>
            <a:endParaRPr lang="zh-CN" altLang="en-US" dirty="0">
              <a:solidFill>
                <a:srgbClr val="F3F3F3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5E12BFA-A9BF-4D34-88B3-C1863C10EE77}"/>
              </a:ext>
            </a:extLst>
          </p:cNvPr>
          <p:cNvSpPr txBox="1"/>
          <p:nvPr/>
        </p:nvSpPr>
        <p:spPr>
          <a:xfrm>
            <a:off x="4858721" y="3999774"/>
            <a:ext cx="6102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cs typeface="+mn-ea"/>
                <a:sym typeface="+mn-lt"/>
              </a:rPr>
              <a:t>Development environment </a:t>
            </a:r>
            <a:endParaRPr lang="zh-CN" altLang="en-US" sz="1800" dirty="0"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39377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4211">
        <p14:ripple/>
      </p:transition>
    </mc:Choice>
    <mc:Fallback xmlns="">
      <p:transition spd="slow" advTm="421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id="{AC287852-6849-4A8B-BCDA-4244C4895DCE}"/>
              </a:ext>
            </a:extLst>
          </p:cNvPr>
          <p:cNvGrpSpPr/>
          <p:nvPr/>
        </p:nvGrpSpPr>
        <p:grpSpPr>
          <a:xfrm>
            <a:off x="0" y="517338"/>
            <a:ext cx="12192000" cy="381000"/>
            <a:chOff x="0" y="517338"/>
            <a:chExt cx="12192000" cy="381000"/>
          </a:xfrm>
        </p:grpSpPr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71599FD0-F18A-432C-8424-7F3D82CA6814}"/>
                </a:ext>
              </a:extLst>
            </p:cNvPr>
            <p:cNvCxnSpPr/>
            <p:nvPr/>
          </p:nvCxnSpPr>
          <p:spPr>
            <a:xfrm>
              <a:off x="0" y="707838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967CC22E-0C58-4109-B7B9-8787BE11D568}"/>
                </a:ext>
              </a:extLst>
            </p:cNvPr>
            <p:cNvGrpSpPr/>
            <p:nvPr/>
          </p:nvGrpSpPr>
          <p:grpSpPr>
            <a:xfrm rot="10800000">
              <a:off x="11060824" y="517338"/>
              <a:ext cx="656896" cy="381000"/>
              <a:chOff x="307428" y="393221"/>
              <a:chExt cx="656896" cy="381000"/>
            </a:xfrm>
          </p:grpSpPr>
          <p:sp>
            <p:nvSpPr>
              <p:cNvPr id="6" name="等腰三角形 5">
                <a:extLst>
                  <a:ext uri="{FF2B5EF4-FFF2-40B4-BE49-F238E27FC236}">
                    <a16:creationId xmlns:a16="http://schemas.microsoft.com/office/drawing/2014/main" id="{85AA3231-723F-43AF-93AC-BA1EFAF7B57D}"/>
                  </a:ext>
                </a:extLst>
              </p:cNvPr>
              <p:cNvSpPr/>
              <p:nvPr/>
            </p:nvSpPr>
            <p:spPr>
              <a:xfrm rot="5400000">
                <a:off x="281152" y="419497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" name="等腰三角形 6">
                <a:extLst>
                  <a:ext uri="{FF2B5EF4-FFF2-40B4-BE49-F238E27FC236}">
                    <a16:creationId xmlns:a16="http://schemas.microsoft.com/office/drawing/2014/main" id="{C5C72CAA-F9F4-42BC-BAE6-2C74B1B4F16E}"/>
                  </a:ext>
                </a:extLst>
              </p:cNvPr>
              <p:cNvSpPr/>
              <p:nvPr/>
            </p:nvSpPr>
            <p:spPr>
              <a:xfrm rot="5400000">
                <a:off x="609600" y="419497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DB0DA157-AF4A-41EE-B45C-9711EA3D86AD}"/>
              </a:ext>
            </a:extLst>
          </p:cNvPr>
          <p:cNvSpPr txBox="1"/>
          <p:nvPr/>
        </p:nvSpPr>
        <p:spPr>
          <a:xfrm>
            <a:off x="358324" y="231528"/>
            <a:ext cx="936104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464B487-C3DD-4747-A9FD-1AC98E26B6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3555" y="1743471"/>
            <a:ext cx="788092" cy="653064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6F76EC52-3C6C-4341-A886-EBCDB0C5276A}"/>
              </a:ext>
            </a:extLst>
          </p:cNvPr>
          <p:cNvSpPr/>
          <p:nvPr/>
        </p:nvSpPr>
        <p:spPr>
          <a:xfrm>
            <a:off x="1428751" y="1360057"/>
            <a:ext cx="4457700" cy="20729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97DC661-6D70-41C9-9181-879F01F63A58}"/>
              </a:ext>
            </a:extLst>
          </p:cNvPr>
          <p:cNvSpPr/>
          <p:nvPr/>
        </p:nvSpPr>
        <p:spPr>
          <a:xfrm>
            <a:off x="1428751" y="3856126"/>
            <a:ext cx="4457700" cy="20729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130418B-8CD8-47AB-9226-4CB1C26C84AA}"/>
              </a:ext>
            </a:extLst>
          </p:cNvPr>
          <p:cNvSpPr/>
          <p:nvPr/>
        </p:nvSpPr>
        <p:spPr>
          <a:xfrm>
            <a:off x="6305551" y="1360057"/>
            <a:ext cx="4457700" cy="20729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456CBAA-3B87-4D61-B43F-D9825A5AC6C5}"/>
              </a:ext>
            </a:extLst>
          </p:cNvPr>
          <p:cNvSpPr/>
          <p:nvPr/>
        </p:nvSpPr>
        <p:spPr>
          <a:xfrm>
            <a:off x="6305551" y="3856126"/>
            <a:ext cx="4457700" cy="20729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BA8764D-F3F5-4041-9185-36AEE83C367E}"/>
              </a:ext>
            </a:extLst>
          </p:cNvPr>
          <p:cNvSpPr txBox="1"/>
          <p:nvPr/>
        </p:nvSpPr>
        <p:spPr>
          <a:xfrm>
            <a:off x="1524000" y="2653164"/>
            <a:ext cx="426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开发人员：郑泽康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8CD96C07-AF8B-49A8-99A1-F8E0857D10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2531" y="1770910"/>
            <a:ext cx="717544" cy="603169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E8933DCB-6882-4208-8ADF-C710A0B7D250}"/>
              </a:ext>
            </a:extLst>
          </p:cNvPr>
          <p:cNvSpPr txBox="1"/>
          <p:nvPr/>
        </p:nvSpPr>
        <p:spPr>
          <a:xfrm>
            <a:off x="6305551" y="2653164"/>
            <a:ext cx="426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开发语言：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java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A72989C6-CDEF-4F7D-BF32-9872D60315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2583" y="4147984"/>
            <a:ext cx="597720" cy="578137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124FA32D-0E37-4048-B172-97861DE92069}"/>
              </a:ext>
            </a:extLst>
          </p:cNvPr>
          <p:cNvSpPr txBox="1"/>
          <p:nvPr/>
        </p:nvSpPr>
        <p:spPr>
          <a:xfrm>
            <a:off x="1524000" y="5043905"/>
            <a:ext cx="426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系统环境：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Windows10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9EEE18F1-59E7-4642-9B9B-92A20301A8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82531" y="4129306"/>
            <a:ext cx="596799" cy="596814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5771D8CE-FB36-4898-BE5C-611CE99B2CEB}"/>
              </a:ext>
            </a:extLst>
          </p:cNvPr>
          <p:cNvSpPr txBox="1"/>
          <p:nvPr/>
        </p:nvSpPr>
        <p:spPr>
          <a:xfrm>
            <a:off x="6407703" y="5044096"/>
            <a:ext cx="426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开发工具：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Eclipse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738143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497">
        <p15:prstTrans prst="peelOff"/>
      </p:transition>
    </mc:Choice>
    <mc:Fallback xmlns="">
      <p:transition spd="slow" advTm="449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90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900" decel="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 animBg="1"/>
      <p:bldP spid="13" grpId="0" animBg="1"/>
      <p:bldP spid="14" grpId="0"/>
      <p:bldP spid="16" grpId="0"/>
      <p:bldP spid="19" grpId="0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3B2C6FD3-4968-491F-B4AB-26D6417B63F5}"/>
              </a:ext>
            </a:extLst>
          </p:cNvPr>
          <p:cNvGrpSpPr/>
          <p:nvPr/>
        </p:nvGrpSpPr>
        <p:grpSpPr>
          <a:xfrm>
            <a:off x="0" y="505586"/>
            <a:ext cx="12192000" cy="381000"/>
            <a:chOff x="0" y="391286"/>
            <a:chExt cx="12192000" cy="381000"/>
          </a:xfrm>
        </p:grpSpPr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E9E2DC10-CE8B-495B-9D51-8E0B59B4A4C4}"/>
                </a:ext>
              </a:extLst>
            </p:cNvPr>
            <p:cNvCxnSpPr/>
            <p:nvPr/>
          </p:nvCxnSpPr>
          <p:spPr>
            <a:xfrm>
              <a:off x="0" y="581786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446E5F68-F750-4BDE-A469-F306C386E393}"/>
                </a:ext>
              </a:extLst>
            </p:cNvPr>
            <p:cNvGrpSpPr/>
            <p:nvPr/>
          </p:nvGrpSpPr>
          <p:grpSpPr>
            <a:xfrm rot="10800000">
              <a:off x="11060824" y="391286"/>
              <a:ext cx="656896" cy="381000"/>
              <a:chOff x="307428" y="393221"/>
              <a:chExt cx="656896" cy="381000"/>
            </a:xfrm>
          </p:grpSpPr>
          <p:sp>
            <p:nvSpPr>
              <p:cNvPr id="20" name="等腰三角形 19">
                <a:extLst>
                  <a:ext uri="{FF2B5EF4-FFF2-40B4-BE49-F238E27FC236}">
                    <a16:creationId xmlns:a16="http://schemas.microsoft.com/office/drawing/2014/main" id="{28915F01-2454-464A-9F0C-7AB79F6A302D}"/>
                  </a:ext>
                </a:extLst>
              </p:cNvPr>
              <p:cNvSpPr/>
              <p:nvPr/>
            </p:nvSpPr>
            <p:spPr>
              <a:xfrm rot="5400000">
                <a:off x="281152" y="419497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1" name="等腰三角形 20">
                <a:extLst>
                  <a:ext uri="{FF2B5EF4-FFF2-40B4-BE49-F238E27FC236}">
                    <a16:creationId xmlns:a16="http://schemas.microsoft.com/office/drawing/2014/main" id="{CF7A4B10-5095-4367-A7D6-54C01C329B99}"/>
                  </a:ext>
                </a:extLst>
              </p:cNvPr>
              <p:cNvSpPr/>
              <p:nvPr/>
            </p:nvSpPr>
            <p:spPr>
              <a:xfrm rot="5400000">
                <a:off x="609600" y="419497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id="{D4D5ADE6-228F-4A8D-97A9-6BD7A24CE7E1}"/>
              </a:ext>
            </a:extLst>
          </p:cNvPr>
          <p:cNvSpPr txBox="1"/>
          <p:nvPr/>
        </p:nvSpPr>
        <p:spPr>
          <a:xfrm>
            <a:off x="358324" y="219776"/>
            <a:ext cx="936104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89105CA6-3ED1-4708-807C-3AABC885FF84}"/>
              </a:ext>
            </a:extLst>
          </p:cNvPr>
          <p:cNvGrpSpPr/>
          <p:nvPr/>
        </p:nvGrpSpPr>
        <p:grpSpPr>
          <a:xfrm>
            <a:off x="918119" y="2074291"/>
            <a:ext cx="3253831" cy="3088254"/>
            <a:chOff x="918118" y="2074291"/>
            <a:chExt cx="3253831" cy="3088254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A7A78895-8AB2-4266-AC30-7F17ADA0D90B}"/>
                </a:ext>
              </a:extLst>
            </p:cNvPr>
            <p:cNvSpPr/>
            <p:nvPr/>
          </p:nvSpPr>
          <p:spPr>
            <a:xfrm>
              <a:off x="918118" y="2074291"/>
              <a:ext cx="3253831" cy="30882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9EC54844-563B-4E03-89DB-24943C01F29C}"/>
                </a:ext>
              </a:extLst>
            </p:cNvPr>
            <p:cNvSpPr txBox="1"/>
            <p:nvPr/>
          </p:nvSpPr>
          <p:spPr>
            <a:xfrm>
              <a:off x="1604891" y="2708685"/>
              <a:ext cx="2175306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500" i="1" dirty="0">
                  <a:cs typeface="+mn-ea"/>
                  <a:sym typeface="+mn-lt"/>
                </a:rPr>
                <a:t>02</a:t>
              </a:r>
              <a:endParaRPr lang="zh-CN" altLang="en-US" sz="11500" i="1" dirty="0">
                <a:cs typeface="+mn-ea"/>
                <a:sym typeface="+mn-lt"/>
              </a:endParaRPr>
            </a:p>
          </p:txBody>
        </p:sp>
      </p:grpSp>
      <p:sp>
        <p:nvSpPr>
          <p:cNvPr id="26" name="矩形 25">
            <a:extLst>
              <a:ext uri="{FF2B5EF4-FFF2-40B4-BE49-F238E27FC236}">
                <a16:creationId xmlns:a16="http://schemas.microsoft.com/office/drawing/2014/main" id="{E0E5E3D3-E9B7-4F14-AD27-968D37CDE1D0}"/>
              </a:ext>
            </a:extLst>
          </p:cNvPr>
          <p:cNvSpPr/>
          <p:nvPr/>
        </p:nvSpPr>
        <p:spPr>
          <a:xfrm>
            <a:off x="4858721" y="2293187"/>
            <a:ext cx="478057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800" dirty="0">
                <a:cs typeface="+mn-ea"/>
                <a:sym typeface="+mn-lt"/>
              </a:rPr>
              <a:t>系统功能描述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C5DACE14-2B36-445C-AC46-870881DBEA05}"/>
              </a:ext>
            </a:extLst>
          </p:cNvPr>
          <p:cNvSpPr txBox="1"/>
          <p:nvPr/>
        </p:nvSpPr>
        <p:spPr>
          <a:xfrm>
            <a:off x="4466971" y="4070265"/>
            <a:ext cx="5589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CN" dirty="0"/>
              <a:t>System function description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C03E013D-A4B0-4C10-BF5D-F723D9F99D6C}"/>
              </a:ext>
            </a:extLst>
          </p:cNvPr>
          <p:cNvGrpSpPr/>
          <p:nvPr/>
        </p:nvGrpSpPr>
        <p:grpSpPr>
          <a:xfrm>
            <a:off x="10657819" y="2644915"/>
            <a:ext cx="555708" cy="1855199"/>
            <a:chOff x="9448800" y="2089837"/>
            <a:chExt cx="1428750" cy="2731515"/>
          </a:xfrm>
        </p:grpSpPr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68671793-FA1F-4BC0-BCD2-995A1FF87D42}"/>
                </a:ext>
              </a:extLst>
            </p:cNvPr>
            <p:cNvCxnSpPr/>
            <p:nvPr/>
          </p:nvCxnSpPr>
          <p:spPr>
            <a:xfrm>
              <a:off x="9448800" y="2089837"/>
              <a:ext cx="1428750" cy="1249448"/>
            </a:xfrm>
            <a:prstGeom prst="line">
              <a:avLst/>
            </a:prstGeom>
            <a:ln w="130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95C19CE5-72DA-41ED-98C7-53747BC644B2}"/>
                </a:ext>
              </a:extLst>
            </p:cNvPr>
            <p:cNvCxnSpPr/>
            <p:nvPr/>
          </p:nvCxnSpPr>
          <p:spPr>
            <a:xfrm flipH="1">
              <a:off x="9467850" y="3237868"/>
              <a:ext cx="1409700" cy="1583484"/>
            </a:xfrm>
            <a:prstGeom prst="line">
              <a:avLst/>
            </a:prstGeom>
            <a:ln w="130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53663DC8-B792-494D-8C97-5BC7915B1FAA}"/>
              </a:ext>
            </a:extLst>
          </p:cNvPr>
          <p:cNvCxnSpPr>
            <a:cxnSpLocks/>
          </p:cNvCxnSpPr>
          <p:nvPr/>
        </p:nvCxnSpPr>
        <p:spPr>
          <a:xfrm>
            <a:off x="5087323" y="3689557"/>
            <a:ext cx="7837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1828944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4105">
        <p15:prstTrans prst="fracture"/>
      </p:transition>
    </mc:Choice>
    <mc:Fallback xmlns="">
      <p:transition spd="slow" advTm="410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6" grpId="0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>
            <a:extLst>
              <a:ext uri="{FF2B5EF4-FFF2-40B4-BE49-F238E27FC236}">
                <a16:creationId xmlns:a16="http://schemas.microsoft.com/office/drawing/2014/main" id="{89C79A0E-8789-40D6-953D-2CB7B5165DB0}"/>
              </a:ext>
            </a:extLst>
          </p:cNvPr>
          <p:cNvGrpSpPr/>
          <p:nvPr/>
        </p:nvGrpSpPr>
        <p:grpSpPr>
          <a:xfrm>
            <a:off x="0" y="542592"/>
            <a:ext cx="12192000" cy="381000"/>
            <a:chOff x="0" y="391286"/>
            <a:chExt cx="12192000" cy="381000"/>
          </a:xfrm>
        </p:grpSpPr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EAE9139D-16CE-4F1F-A69A-33B67CB6E837}"/>
                </a:ext>
              </a:extLst>
            </p:cNvPr>
            <p:cNvCxnSpPr/>
            <p:nvPr/>
          </p:nvCxnSpPr>
          <p:spPr>
            <a:xfrm>
              <a:off x="0" y="581786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0D374DF3-77F7-4BF2-8204-3AA3687714D0}"/>
                </a:ext>
              </a:extLst>
            </p:cNvPr>
            <p:cNvGrpSpPr/>
            <p:nvPr/>
          </p:nvGrpSpPr>
          <p:grpSpPr>
            <a:xfrm rot="10800000">
              <a:off x="11060824" y="391286"/>
              <a:ext cx="656896" cy="381000"/>
              <a:chOff x="307428" y="393221"/>
              <a:chExt cx="656896" cy="381000"/>
            </a:xfrm>
          </p:grpSpPr>
          <p:sp>
            <p:nvSpPr>
              <p:cNvPr id="6" name="等腰三角形 5">
                <a:extLst>
                  <a:ext uri="{FF2B5EF4-FFF2-40B4-BE49-F238E27FC236}">
                    <a16:creationId xmlns:a16="http://schemas.microsoft.com/office/drawing/2014/main" id="{FBF21690-7459-4916-B9E2-657ABE18F00E}"/>
                  </a:ext>
                </a:extLst>
              </p:cNvPr>
              <p:cNvSpPr/>
              <p:nvPr/>
            </p:nvSpPr>
            <p:spPr>
              <a:xfrm rot="5400000">
                <a:off x="281152" y="419497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" name="等腰三角形 6">
                <a:extLst>
                  <a:ext uri="{FF2B5EF4-FFF2-40B4-BE49-F238E27FC236}">
                    <a16:creationId xmlns:a16="http://schemas.microsoft.com/office/drawing/2014/main" id="{8C086EAE-6801-4189-9071-B4A464ED04EC}"/>
                  </a:ext>
                </a:extLst>
              </p:cNvPr>
              <p:cNvSpPr/>
              <p:nvPr/>
            </p:nvSpPr>
            <p:spPr>
              <a:xfrm rot="5400000">
                <a:off x="609600" y="419497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52A23A90-CBED-4B73-AAA6-CD57E48C1EBE}"/>
              </a:ext>
            </a:extLst>
          </p:cNvPr>
          <p:cNvSpPr txBox="1"/>
          <p:nvPr/>
        </p:nvSpPr>
        <p:spPr>
          <a:xfrm>
            <a:off x="358324" y="256782"/>
            <a:ext cx="936104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D5AFCFF-1899-4215-A4B0-897A031C6572}"/>
              </a:ext>
            </a:extLst>
          </p:cNvPr>
          <p:cNvSpPr/>
          <p:nvPr/>
        </p:nvSpPr>
        <p:spPr>
          <a:xfrm>
            <a:off x="1235855" y="1090103"/>
            <a:ext cx="8062686" cy="46445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功能综述：通过指定本地文件夹以及</a:t>
            </a:r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s3 bucket</a:t>
            </a:r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，实现简单的文件同步器。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84E78A2D-36A6-4CE1-9F01-025443195E29}"/>
              </a:ext>
            </a:extLst>
          </p:cNvPr>
          <p:cNvCxnSpPr>
            <a:stCxn id="14" idx="4"/>
            <a:endCxn id="20" idx="0"/>
          </p:cNvCxnSpPr>
          <p:nvPr/>
        </p:nvCxnSpPr>
        <p:spPr>
          <a:xfrm>
            <a:off x="6291947" y="2593744"/>
            <a:ext cx="0" cy="2626063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9FB7C33A-FA22-4E72-839A-93E9F737C775}"/>
              </a:ext>
            </a:extLst>
          </p:cNvPr>
          <p:cNvGrpSpPr/>
          <p:nvPr/>
        </p:nvGrpSpPr>
        <p:grpSpPr>
          <a:xfrm>
            <a:off x="5950860" y="1911572"/>
            <a:ext cx="682173" cy="682173"/>
            <a:chOff x="5950860" y="1911571"/>
            <a:chExt cx="682173" cy="682173"/>
          </a:xfrm>
          <a:solidFill>
            <a:schemeClr val="tx1"/>
          </a:solidFill>
        </p:grpSpPr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79BBEFC7-6060-4C89-ACDF-88AA2CD4FF6B}"/>
                </a:ext>
              </a:extLst>
            </p:cNvPr>
            <p:cNvSpPr/>
            <p:nvPr/>
          </p:nvSpPr>
          <p:spPr>
            <a:xfrm>
              <a:off x="5950860" y="1911571"/>
              <a:ext cx="682173" cy="6821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0D1344DA-D59D-42B7-A753-C9BA6995A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42553" y="2132215"/>
              <a:ext cx="294384" cy="294392"/>
            </a:xfrm>
            <a:prstGeom prst="rect">
              <a:avLst/>
            </a:prstGeom>
            <a:grpFill/>
          </p:spPr>
        </p:pic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B30B574B-1CBB-47AF-8B54-381DE322C68C}"/>
              </a:ext>
            </a:extLst>
          </p:cNvPr>
          <p:cNvGrpSpPr/>
          <p:nvPr/>
        </p:nvGrpSpPr>
        <p:grpSpPr>
          <a:xfrm>
            <a:off x="5950860" y="3565689"/>
            <a:ext cx="682173" cy="682173"/>
            <a:chOff x="5950860" y="3565689"/>
            <a:chExt cx="682173" cy="682173"/>
          </a:xfrm>
          <a:solidFill>
            <a:schemeClr val="tx1"/>
          </a:solidFill>
        </p:grpSpPr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053DE588-0D51-4203-A915-2317BD7BDA57}"/>
                </a:ext>
              </a:extLst>
            </p:cNvPr>
            <p:cNvSpPr/>
            <p:nvPr/>
          </p:nvSpPr>
          <p:spPr>
            <a:xfrm>
              <a:off x="5950860" y="3565689"/>
              <a:ext cx="682173" cy="6821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31427E5F-BF81-446A-AD71-1764622389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50265" y="3779361"/>
              <a:ext cx="294384" cy="294392"/>
            </a:xfrm>
            <a:prstGeom prst="rect">
              <a:avLst/>
            </a:prstGeom>
            <a:grpFill/>
          </p:spPr>
        </p:pic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356C5F3F-89D0-41F9-9EAA-1D3F54179B5C}"/>
              </a:ext>
            </a:extLst>
          </p:cNvPr>
          <p:cNvGrpSpPr/>
          <p:nvPr/>
        </p:nvGrpSpPr>
        <p:grpSpPr>
          <a:xfrm>
            <a:off x="5950860" y="5219809"/>
            <a:ext cx="682173" cy="682173"/>
            <a:chOff x="5950860" y="5219807"/>
            <a:chExt cx="682173" cy="682173"/>
          </a:xfrm>
          <a:solidFill>
            <a:schemeClr val="tx1"/>
          </a:solidFill>
        </p:grpSpPr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4DD3EC03-1950-4A77-B776-5414FF78AF52}"/>
                </a:ext>
              </a:extLst>
            </p:cNvPr>
            <p:cNvSpPr/>
            <p:nvPr/>
          </p:nvSpPr>
          <p:spPr>
            <a:xfrm>
              <a:off x="5950860" y="5219807"/>
              <a:ext cx="682173" cy="6821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3C1D41A4-8C30-4CD4-89C3-0081EE258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50265" y="5433479"/>
              <a:ext cx="294384" cy="294392"/>
            </a:xfrm>
            <a:prstGeom prst="rect">
              <a:avLst/>
            </a:prstGeom>
            <a:grpFill/>
          </p:spPr>
        </p:pic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id="{1B3C99B4-2520-4F73-B779-124B36B80EAC}"/>
              </a:ext>
            </a:extLst>
          </p:cNvPr>
          <p:cNvSpPr txBox="1"/>
          <p:nvPr/>
        </p:nvSpPr>
        <p:spPr>
          <a:xfrm>
            <a:off x="6774716" y="1854395"/>
            <a:ext cx="4362949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/>
              <a:t>程序启动时需把</a:t>
            </a:r>
            <a:r>
              <a:rPr lang="en-US" altLang="zh-CN" dirty="0"/>
              <a:t>bucket</a:t>
            </a:r>
            <a:r>
              <a:rPr lang="zh-CN" altLang="zh-CN" dirty="0"/>
              <a:t>中的文件同步到本地，需要处理文件冲突。</a:t>
            </a:r>
            <a:endParaRPr lang="zh-CN" altLang="en-US" sz="1400" dirty="0">
              <a:cs typeface="+mn-ea"/>
              <a:sym typeface="+mn-lt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F41F359-D2AC-401C-9DBB-1B8F88863369}"/>
              </a:ext>
            </a:extLst>
          </p:cNvPr>
          <p:cNvSpPr txBox="1"/>
          <p:nvPr/>
        </p:nvSpPr>
        <p:spPr>
          <a:xfrm>
            <a:off x="6774716" y="3403698"/>
            <a:ext cx="4362949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/>
              <a:t>本地添加、修改了文件，需要上传到</a:t>
            </a:r>
            <a:r>
              <a:rPr lang="en-US" altLang="zh-CN" dirty="0"/>
              <a:t>s3</a:t>
            </a:r>
            <a:r>
              <a:rPr lang="zh-CN" altLang="zh-CN" dirty="0"/>
              <a:t>；本地删除了文件，也要删除</a:t>
            </a:r>
            <a:r>
              <a:rPr lang="en-US" altLang="zh-CN" dirty="0"/>
              <a:t>s3</a:t>
            </a:r>
            <a:r>
              <a:rPr lang="zh-CN" altLang="zh-CN" dirty="0"/>
              <a:t>上对应的文件。</a:t>
            </a:r>
            <a:endParaRPr lang="zh-CN" altLang="en-US" sz="1400" dirty="0">
              <a:cs typeface="+mn-ea"/>
              <a:sym typeface="+mn-lt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DFFE147-40D4-4D62-8513-F00BA0F0DD95}"/>
              </a:ext>
            </a:extLst>
          </p:cNvPr>
          <p:cNvSpPr txBox="1"/>
          <p:nvPr/>
        </p:nvSpPr>
        <p:spPr>
          <a:xfrm>
            <a:off x="6774716" y="5057817"/>
            <a:ext cx="4362949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/>
              <a:t>对于超过</a:t>
            </a:r>
            <a:r>
              <a:rPr lang="en-US" altLang="zh-CN" dirty="0"/>
              <a:t>20MB</a:t>
            </a:r>
            <a:r>
              <a:rPr lang="zh-CN" altLang="zh-CN" dirty="0"/>
              <a:t>的文件，需要进行分块上传</a:t>
            </a:r>
            <a:r>
              <a:rPr lang="en-US" altLang="zh-CN" dirty="0"/>
              <a:t>/</a:t>
            </a:r>
            <a:r>
              <a:rPr lang="zh-CN" altLang="zh-CN" dirty="0"/>
              <a:t>下载。要求传输中断、程序重启可以继续原来的进度。</a:t>
            </a:r>
            <a:endParaRPr lang="zh-CN" altLang="en-US" sz="1400" dirty="0">
              <a:cs typeface="+mn-ea"/>
              <a:sym typeface="+mn-lt"/>
            </a:endParaRP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224833B1-ADF4-4D75-ADB2-F58CE6BB9B1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23" r="6157"/>
          <a:stretch/>
        </p:blipFill>
        <p:spPr>
          <a:xfrm>
            <a:off x="1235855" y="2184216"/>
            <a:ext cx="3628311" cy="331084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55025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6379">
        <p14:prism/>
      </p:transition>
    </mc:Choice>
    <mc:Fallback xmlns="">
      <p:transition spd="slow" advTm="637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22" grpId="0"/>
      <p:bldP spid="23" grpId="0"/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7765F9A9-7E8F-4024-B125-8CB89DFA02CD}"/>
              </a:ext>
            </a:extLst>
          </p:cNvPr>
          <p:cNvGrpSpPr/>
          <p:nvPr/>
        </p:nvGrpSpPr>
        <p:grpSpPr>
          <a:xfrm>
            <a:off x="0" y="505586"/>
            <a:ext cx="12192000" cy="381000"/>
            <a:chOff x="0" y="391286"/>
            <a:chExt cx="12192000" cy="381000"/>
          </a:xfrm>
        </p:grpSpPr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868A7958-BD68-454B-9E37-D77A4AD94042}"/>
                </a:ext>
              </a:extLst>
            </p:cNvPr>
            <p:cNvCxnSpPr/>
            <p:nvPr/>
          </p:nvCxnSpPr>
          <p:spPr>
            <a:xfrm>
              <a:off x="0" y="581786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0A1F5C5F-68EA-4EBD-8D29-ADD45FC990B9}"/>
                </a:ext>
              </a:extLst>
            </p:cNvPr>
            <p:cNvGrpSpPr/>
            <p:nvPr/>
          </p:nvGrpSpPr>
          <p:grpSpPr>
            <a:xfrm rot="10800000">
              <a:off x="11060824" y="391286"/>
              <a:ext cx="656896" cy="381000"/>
              <a:chOff x="307428" y="393221"/>
              <a:chExt cx="656896" cy="381000"/>
            </a:xfrm>
          </p:grpSpPr>
          <p:sp>
            <p:nvSpPr>
              <p:cNvPr id="20" name="等腰三角形 19">
                <a:extLst>
                  <a:ext uri="{FF2B5EF4-FFF2-40B4-BE49-F238E27FC236}">
                    <a16:creationId xmlns:a16="http://schemas.microsoft.com/office/drawing/2014/main" id="{E2440BA9-666D-4C19-BA3D-A7ABE3362BE1}"/>
                  </a:ext>
                </a:extLst>
              </p:cNvPr>
              <p:cNvSpPr/>
              <p:nvPr/>
            </p:nvSpPr>
            <p:spPr>
              <a:xfrm rot="5400000">
                <a:off x="281152" y="419497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1" name="等腰三角形 20">
                <a:extLst>
                  <a:ext uri="{FF2B5EF4-FFF2-40B4-BE49-F238E27FC236}">
                    <a16:creationId xmlns:a16="http://schemas.microsoft.com/office/drawing/2014/main" id="{D33765D1-86C6-4346-A776-7902EB04F324}"/>
                  </a:ext>
                </a:extLst>
              </p:cNvPr>
              <p:cNvSpPr/>
              <p:nvPr/>
            </p:nvSpPr>
            <p:spPr>
              <a:xfrm rot="5400000">
                <a:off x="609600" y="419497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id="{C04085FF-9AB5-49E4-9C8B-F6A7C9813CA1}"/>
              </a:ext>
            </a:extLst>
          </p:cNvPr>
          <p:cNvSpPr txBox="1"/>
          <p:nvPr/>
        </p:nvSpPr>
        <p:spPr>
          <a:xfrm>
            <a:off x="358324" y="219776"/>
            <a:ext cx="936104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26000539-DB56-4E77-82BF-87B8D0928A18}"/>
              </a:ext>
            </a:extLst>
          </p:cNvPr>
          <p:cNvGrpSpPr/>
          <p:nvPr/>
        </p:nvGrpSpPr>
        <p:grpSpPr>
          <a:xfrm>
            <a:off x="918119" y="2074291"/>
            <a:ext cx="3253831" cy="3088254"/>
            <a:chOff x="918118" y="2074291"/>
            <a:chExt cx="3253831" cy="3088254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A71F17C7-A88A-4018-91BE-4259FCC4794F}"/>
                </a:ext>
              </a:extLst>
            </p:cNvPr>
            <p:cNvSpPr/>
            <p:nvPr/>
          </p:nvSpPr>
          <p:spPr>
            <a:xfrm>
              <a:off x="918118" y="2074291"/>
              <a:ext cx="3253831" cy="30882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A8D0E4C2-2E97-4FEB-9EF1-9FD33D7B6F03}"/>
                </a:ext>
              </a:extLst>
            </p:cNvPr>
            <p:cNvSpPr txBox="1"/>
            <p:nvPr/>
          </p:nvSpPr>
          <p:spPr>
            <a:xfrm>
              <a:off x="1487283" y="2708685"/>
              <a:ext cx="2175306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500" i="1" dirty="0">
                  <a:cs typeface="+mn-ea"/>
                  <a:sym typeface="+mn-lt"/>
                </a:rPr>
                <a:t>03</a:t>
              </a:r>
              <a:endParaRPr lang="zh-CN" altLang="en-US" sz="11500" i="1" dirty="0">
                <a:cs typeface="+mn-ea"/>
                <a:sym typeface="+mn-lt"/>
              </a:endParaRPr>
            </a:p>
          </p:txBody>
        </p:sp>
      </p:grpSp>
      <p:sp>
        <p:nvSpPr>
          <p:cNvPr id="26" name="矩形 25">
            <a:extLst>
              <a:ext uri="{FF2B5EF4-FFF2-40B4-BE49-F238E27FC236}">
                <a16:creationId xmlns:a16="http://schemas.microsoft.com/office/drawing/2014/main" id="{980ADE64-9B39-4811-B53C-9FF1BC9069BD}"/>
              </a:ext>
            </a:extLst>
          </p:cNvPr>
          <p:cNvSpPr/>
          <p:nvPr/>
        </p:nvSpPr>
        <p:spPr>
          <a:xfrm>
            <a:off x="4858721" y="2293187"/>
            <a:ext cx="478057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800" dirty="0">
                <a:cs typeface="+mn-ea"/>
                <a:sym typeface="+mn-lt"/>
              </a:rPr>
              <a:t>程序设计思想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1584EF69-C80C-4251-B19B-BC423F8BC605}"/>
              </a:ext>
            </a:extLst>
          </p:cNvPr>
          <p:cNvSpPr txBox="1"/>
          <p:nvPr/>
        </p:nvSpPr>
        <p:spPr>
          <a:xfrm>
            <a:off x="4858721" y="4109069"/>
            <a:ext cx="5589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Program design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788CB527-EBF8-4F41-BCB3-4CB39516D6A6}"/>
              </a:ext>
            </a:extLst>
          </p:cNvPr>
          <p:cNvGrpSpPr/>
          <p:nvPr/>
        </p:nvGrpSpPr>
        <p:grpSpPr>
          <a:xfrm>
            <a:off x="10657819" y="2644915"/>
            <a:ext cx="555708" cy="1855199"/>
            <a:chOff x="9448800" y="2089837"/>
            <a:chExt cx="1428750" cy="2731515"/>
          </a:xfrm>
        </p:grpSpPr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8FA66970-06DE-47A7-89D7-B78AEA096C47}"/>
                </a:ext>
              </a:extLst>
            </p:cNvPr>
            <p:cNvCxnSpPr/>
            <p:nvPr/>
          </p:nvCxnSpPr>
          <p:spPr>
            <a:xfrm>
              <a:off x="9448800" y="2089837"/>
              <a:ext cx="1428750" cy="1249448"/>
            </a:xfrm>
            <a:prstGeom prst="line">
              <a:avLst/>
            </a:prstGeom>
            <a:ln w="130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F5637D35-46F3-477A-8F48-B9F0EA930C0D}"/>
                </a:ext>
              </a:extLst>
            </p:cNvPr>
            <p:cNvCxnSpPr/>
            <p:nvPr/>
          </p:nvCxnSpPr>
          <p:spPr>
            <a:xfrm flipH="1">
              <a:off x="9467850" y="3237868"/>
              <a:ext cx="1409700" cy="1583484"/>
            </a:xfrm>
            <a:prstGeom prst="line">
              <a:avLst/>
            </a:prstGeom>
            <a:ln w="130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CBC1F519-25FF-44B3-B105-3A4142EBB700}"/>
              </a:ext>
            </a:extLst>
          </p:cNvPr>
          <p:cNvCxnSpPr>
            <a:cxnSpLocks/>
          </p:cNvCxnSpPr>
          <p:nvPr/>
        </p:nvCxnSpPr>
        <p:spPr>
          <a:xfrm>
            <a:off x="5087323" y="3689557"/>
            <a:ext cx="7837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4322361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854">
        <p15:prstTrans prst="peelOff"/>
      </p:transition>
    </mc:Choice>
    <mc:Fallback xmlns="">
      <p:transition spd="slow" advTm="385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6" grpId="0"/>
      <p:bldP spid="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>
            <a:extLst>
              <a:ext uri="{FF2B5EF4-FFF2-40B4-BE49-F238E27FC236}">
                <a16:creationId xmlns:a16="http://schemas.microsoft.com/office/drawing/2014/main" id="{CF6FAE8A-4B38-450C-82D9-07CF621B3FAD}"/>
              </a:ext>
            </a:extLst>
          </p:cNvPr>
          <p:cNvGrpSpPr/>
          <p:nvPr/>
        </p:nvGrpSpPr>
        <p:grpSpPr>
          <a:xfrm>
            <a:off x="0" y="543582"/>
            <a:ext cx="12192000" cy="381000"/>
            <a:chOff x="0" y="543582"/>
            <a:chExt cx="12192000" cy="381000"/>
          </a:xfrm>
        </p:grpSpPr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611E0084-4119-4B2E-80EB-E9B26325ACB9}"/>
                </a:ext>
              </a:extLst>
            </p:cNvPr>
            <p:cNvCxnSpPr/>
            <p:nvPr/>
          </p:nvCxnSpPr>
          <p:spPr>
            <a:xfrm>
              <a:off x="0" y="734082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086F1558-76B9-414B-95AE-4E107E7B2BCD}"/>
                </a:ext>
              </a:extLst>
            </p:cNvPr>
            <p:cNvGrpSpPr/>
            <p:nvPr/>
          </p:nvGrpSpPr>
          <p:grpSpPr>
            <a:xfrm rot="10800000">
              <a:off x="11060824" y="543582"/>
              <a:ext cx="656896" cy="381000"/>
              <a:chOff x="307428" y="393221"/>
              <a:chExt cx="656896" cy="381000"/>
            </a:xfrm>
          </p:grpSpPr>
          <p:sp>
            <p:nvSpPr>
              <p:cNvPr id="6" name="等腰三角形 5">
                <a:extLst>
                  <a:ext uri="{FF2B5EF4-FFF2-40B4-BE49-F238E27FC236}">
                    <a16:creationId xmlns:a16="http://schemas.microsoft.com/office/drawing/2014/main" id="{D94B8E3D-0266-4B90-8103-03D1ED50355F}"/>
                  </a:ext>
                </a:extLst>
              </p:cNvPr>
              <p:cNvSpPr/>
              <p:nvPr/>
            </p:nvSpPr>
            <p:spPr>
              <a:xfrm rot="5400000">
                <a:off x="281152" y="419497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" name="等腰三角形 6">
                <a:extLst>
                  <a:ext uri="{FF2B5EF4-FFF2-40B4-BE49-F238E27FC236}">
                    <a16:creationId xmlns:a16="http://schemas.microsoft.com/office/drawing/2014/main" id="{33BEFCB7-0E00-4B0B-A66D-E7517261E2AD}"/>
                  </a:ext>
                </a:extLst>
              </p:cNvPr>
              <p:cNvSpPr/>
              <p:nvPr/>
            </p:nvSpPr>
            <p:spPr>
              <a:xfrm rot="5400000">
                <a:off x="609600" y="419497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5FD8AFF5-F286-4AE8-9051-F29DF181F6B9}"/>
              </a:ext>
            </a:extLst>
          </p:cNvPr>
          <p:cNvSpPr txBox="1"/>
          <p:nvPr/>
        </p:nvSpPr>
        <p:spPr>
          <a:xfrm>
            <a:off x="358324" y="257772"/>
            <a:ext cx="936104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2BD77686-016F-43C3-9C75-59F527E2F8E4}"/>
              </a:ext>
            </a:extLst>
          </p:cNvPr>
          <p:cNvCxnSpPr/>
          <p:nvPr/>
        </p:nvCxnSpPr>
        <p:spPr>
          <a:xfrm>
            <a:off x="1197930" y="2855956"/>
            <a:ext cx="461554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58D931DE-2A93-4003-AFDC-99D5ECE62B40}"/>
              </a:ext>
            </a:extLst>
          </p:cNvPr>
          <p:cNvCxnSpPr/>
          <p:nvPr/>
        </p:nvCxnSpPr>
        <p:spPr>
          <a:xfrm>
            <a:off x="1197931" y="4343435"/>
            <a:ext cx="461554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0733179F-25EF-4747-A934-F6D99A7A4CD4}"/>
              </a:ext>
            </a:extLst>
          </p:cNvPr>
          <p:cNvCxnSpPr/>
          <p:nvPr/>
        </p:nvCxnSpPr>
        <p:spPr>
          <a:xfrm>
            <a:off x="1197931" y="5758569"/>
            <a:ext cx="461554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9BDB0F1E-FA3E-4800-B525-68F5F0D9FE38}"/>
              </a:ext>
            </a:extLst>
          </p:cNvPr>
          <p:cNvGrpSpPr/>
          <p:nvPr/>
        </p:nvGrpSpPr>
        <p:grpSpPr>
          <a:xfrm>
            <a:off x="734011" y="1767941"/>
            <a:ext cx="5137520" cy="647057"/>
            <a:chOff x="734010" y="1654629"/>
            <a:chExt cx="5137520" cy="647057"/>
          </a:xfrm>
        </p:grpSpPr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088C7C5D-B9B8-4D02-8FEE-55D9B238CD3D}"/>
                </a:ext>
              </a:extLst>
            </p:cNvPr>
            <p:cNvSpPr txBox="1"/>
            <p:nvPr/>
          </p:nvSpPr>
          <p:spPr>
            <a:xfrm>
              <a:off x="1508581" y="1654629"/>
              <a:ext cx="436294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1600" kern="100" dirty="0">
                  <a:effectLst/>
                  <a:latin typeface="微软雅黑 (正文)"/>
                  <a:ea typeface="等线" panose="02010600030101010101" pitchFamily="2" charset="-122"/>
                  <a:cs typeface="Times New Roman" panose="02020603050405020304" pitchFamily="18" charset="0"/>
                </a:rPr>
                <a:t>设计</a:t>
              </a:r>
              <a:r>
                <a:rPr lang="en-US" altLang="zh-CN" sz="1600" kern="100" dirty="0">
                  <a:effectLst/>
                  <a:latin typeface="微软雅黑 (正文)"/>
                  <a:ea typeface="等线" panose="02010600030101010101" pitchFamily="2" charset="-122"/>
                  <a:cs typeface="Times New Roman" panose="02020603050405020304" pitchFamily="18" charset="0"/>
                </a:rPr>
                <a:t>S3</a:t>
              </a:r>
              <a:r>
                <a:rPr lang="zh-CN" altLang="en-US" sz="1600" kern="100" dirty="0">
                  <a:effectLst/>
                  <a:latin typeface="微软雅黑 (正文)"/>
                  <a:ea typeface="等线" panose="02010600030101010101" pitchFamily="2" charset="-122"/>
                  <a:cs typeface="Times New Roman" panose="02020603050405020304" pitchFamily="18" charset="0"/>
                </a:rPr>
                <a:t>类，其中包含同步函数，上传</a:t>
              </a:r>
              <a:r>
                <a:rPr lang="en-US" altLang="zh-CN" sz="1600" kern="100" dirty="0">
                  <a:effectLst/>
                  <a:latin typeface="微软雅黑 (正文)"/>
                  <a:ea typeface="等线" panose="02010600030101010101" pitchFamily="2" charset="-122"/>
                  <a:cs typeface="Times New Roman" panose="02020603050405020304" pitchFamily="18" charset="0"/>
                </a:rPr>
                <a:t>/</a:t>
              </a:r>
              <a:r>
                <a:rPr lang="zh-CN" altLang="en-US" sz="1600" kern="100" dirty="0">
                  <a:effectLst/>
                  <a:latin typeface="微软雅黑 (正文)"/>
                  <a:ea typeface="等线" panose="02010600030101010101" pitchFamily="2" charset="-122"/>
                  <a:cs typeface="Times New Roman" panose="02020603050405020304" pitchFamily="18" charset="0"/>
                </a:rPr>
                <a:t>下载函数，分块上传</a:t>
              </a:r>
              <a:r>
                <a:rPr lang="en-US" altLang="zh-CN" sz="1600" kern="100" dirty="0">
                  <a:effectLst/>
                  <a:latin typeface="微软雅黑 (正文)"/>
                  <a:ea typeface="等线" panose="02010600030101010101" pitchFamily="2" charset="-122"/>
                  <a:cs typeface="Times New Roman" panose="02020603050405020304" pitchFamily="18" charset="0"/>
                </a:rPr>
                <a:t>/</a:t>
              </a:r>
              <a:r>
                <a:rPr lang="zh-CN" altLang="en-US" sz="1600" kern="100" dirty="0">
                  <a:effectLst/>
                  <a:latin typeface="微软雅黑 (正文)"/>
                  <a:ea typeface="等线" panose="02010600030101010101" pitchFamily="2" charset="-122"/>
                  <a:cs typeface="Times New Roman" panose="02020603050405020304" pitchFamily="18" charset="0"/>
                </a:rPr>
                <a:t>下载函数，删除函数。</a:t>
              </a:r>
              <a:endParaRPr lang="zh-CN" altLang="zh-CN" sz="1600" kern="100" dirty="0">
                <a:effectLst/>
                <a:latin typeface="微软雅黑 (正文)"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D66FA363-3BC2-4100-88D0-EC7A4FAB2F60}"/>
                </a:ext>
              </a:extLst>
            </p:cNvPr>
            <p:cNvSpPr txBox="1"/>
            <p:nvPr/>
          </p:nvSpPr>
          <p:spPr>
            <a:xfrm>
              <a:off x="734010" y="1778466"/>
              <a:ext cx="7809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2">
                      <a:lumMod val="25000"/>
                    </a:schemeClr>
                  </a:solidFill>
                  <a:cs typeface="+mn-ea"/>
                  <a:sym typeface="+mn-lt"/>
                </a:rPr>
                <a:t>01</a:t>
              </a:r>
              <a:endParaRPr lang="zh-CN" altLang="en-US" sz="28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F86DD803-7697-485D-93AF-DEE9A9B14A24}"/>
              </a:ext>
            </a:extLst>
          </p:cNvPr>
          <p:cNvGrpSpPr/>
          <p:nvPr/>
        </p:nvGrpSpPr>
        <p:grpSpPr>
          <a:xfrm>
            <a:off x="734011" y="3114743"/>
            <a:ext cx="5137519" cy="1023742"/>
            <a:chOff x="734010" y="3027557"/>
            <a:chExt cx="5137519" cy="1023742"/>
          </a:xfrm>
        </p:grpSpPr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58D131B8-C95E-4C11-9453-8AE813E0BB48}"/>
                </a:ext>
              </a:extLst>
            </p:cNvPr>
            <p:cNvSpPr txBox="1"/>
            <p:nvPr/>
          </p:nvSpPr>
          <p:spPr>
            <a:xfrm>
              <a:off x="1508579" y="3027557"/>
              <a:ext cx="4362950" cy="1023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dirty="0">
                  <a:cs typeface="+mn-ea"/>
                  <a:sym typeface="+mn-lt"/>
                </a:rPr>
                <a:t>设计主函数，通过传入</a:t>
              </a:r>
              <a:r>
                <a:rPr lang="en-US" altLang="zh-CN" sz="1400" dirty="0" err="1">
                  <a:cs typeface="+mn-ea"/>
                  <a:sym typeface="+mn-lt"/>
                </a:rPr>
                <a:t>bucketName</a:t>
              </a:r>
              <a:r>
                <a:rPr lang="zh-CN" altLang="en-US" sz="1400" dirty="0">
                  <a:cs typeface="+mn-ea"/>
                  <a:sym typeface="+mn-lt"/>
                </a:rPr>
                <a:t>，</a:t>
              </a:r>
              <a:r>
                <a:rPr lang="en-US" altLang="zh-CN" sz="1400" dirty="0" err="1">
                  <a:cs typeface="+mn-ea"/>
                  <a:sym typeface="+mn-lt"/>
                </a:rPr>
                <a:t>accessKey</a:t>
              </a:r>
              <a:r>
                <a:rPr lang="zh-CN" altLang="en-US" sz="1400" dirty="0">
                  <a:cs typeface="+mn-ea"/>
                  <a:sym typeface="+mn-lt"/>
                </a:rPr>
                <a:t>等参数进行</a:t>
              </a:r>
              <a:r>
                <a:rPr lang="en-US" altLang="zh-CN" sz="1400" dirty="0">
                  <a:cs typeface="+mn-ea"/>
                  <a:sym typeface="+mn-lt"/>
                </a:rPr>
                <a:t>S3</a:t>
              </a:r>
              <a:r>
                <a:rPr lang="zh-CN" altLang="en-US" sz="1400" dirty="0">
                  <a:cs typeface="+mn-ea"/>
                  <a:sym typeface="+mn-lt"/>
                </a:rPr>
                <a:t>类的创建和初始化，并依次调用同步函数和监控函数。</a:t>
              </a: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D2DDA957-E2BB-4883-B41C-79D6D0927CE5}"/>
                </a:ext>
              </a:extLst>
            </p:cNvPr>
            <p:cNvSpPr txBox="1"/>
            <p:nvPr/>
          </p:nvSpPr>
          <p:spPr>
            <a:xfrm>
              <a:off x="734010" y="3254998"/>
              <a:ext cx="7809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2">
                      <a:lumMod val="25000"/>
                    </a:schemeClr>
                  </a:solidFill>
                  <a:cs typeface="+mn-ea"/>
                  <a:sym typeface="+mn-lt"/>
                </a:rPr>
                <a:t>02</a:t>
              </a:r>
              <a:endParaRPr lang="zh-CN" altLang="en-US" sz="28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7495664E-AEA6-4E9B-BF20-59CE978D5858}"/>
              </a:ext>
            </a:extLst>
          </p:cNvPr>
          <p:cNvGrpSpPr/>
          <p:nvPr/>
        </p:nvGrpSpPr>
        <p:grpSpPr>
          <a:xfrm>
            <a:off x="734011" y="4570079"/>
            <a:ext cx="5137519" cy="700576"/>
            <a:chOff x="734010" y="4541050"/>
            <a:chExt cx="5137519" cy="700576"/>
          </a:xfrm>
        </p:grpSpPr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AF5B32C8-AFDB-4145-9FB0-BEAE2679DCD5}"/>
                </a:ext>
              </a:extLst>
            </p:cNvPr>
            <p:cNvSpPr txBox="1"/>
            <p:nvPr/>
          </p:nvSpPr>
          <p:spPr>
            <a:xfrm>
              <a:off x="1508579" y="4541050"/>
              <a:ext cx="4362950" cy="700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dirty="0">
                  <a:cs typeface="+mn-ea"/>
                  <a:sym typeface="+mn-lt"/>
                </a:rPr>
                <a:t>设计</a:t>
              </a:r>
              <a:r>
                <a:rPr lang="en-US" altLang="zh-CN" sz="1400" dirty="0" err="1">
                  <a:cs typeface="+mn-ea"/>
                  <a:sym typeface="+mn-lt"/>
                </a:rPr>
                <a:t>FileListener</a:t>
              </a:r>
              <a:r>
                <a:rPr lang="zh-CN" altLang="en-US" sz="1400" dirty="0">
                  <a:cs typeface="+mn-ea"/>
                  <a:sym typeface="+mn-lt"/>
                </a:rPr>
                <a:t>类，</a:t>
              </a:r>
              <a:r>
                <a:rPr lang="en-US" altLang="zh-CN" sz="1400" dirty="0">
                  <a:cs typeface="+mn-ea"/>
                  <a:sym typeface="+mn-lt"/>
                </a:rPr>
                <a:t>override</a:t>
              </a:r>
              <a:r>
                <a:rPr lang="zh-CN" altLang="en-US" sz="1400" dirty="0">
                  <a:cs typeface="+mn-ea"/>
                  <a:sym typeface="+mn-lt"/>
                </a:rPr>
                <a:t>函数，实现文件修改，增加，删除动作触发的后续</a:t>
              </a:r>
              <a:r>
                <a:rPr lang="en-US" altLang="zh-CN" sz="1400" dirty="0">
                  <a:cs typeface="+mn-ea"/>
                  <a:sym typeface="+mn-lt"/>
                </a:rPr>
                <a:t>S3</a:t>
              </a:r>
              <a:r>
                <a:rPr lang="zh-CN" altLang="en-US" sz="1400" dirty="0">
                  <a:cs typeface="+mn-ea"/>
                  <a:sym typeface="+mn-lt"/>
                </a:rPr>
                <a:t>文件上传、删除等。</a:t>
              </a: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9A9A265A-8381-41A5-B558-EBD5F3498D4E}"/>
                </a:ext>
              </a:extLst>
            </p:cNvPr>
            <p:cNvSpPr txBox="1"/>
            <p:nvPr/>
          </p:nvSpPr>
          <p:spPr>
            <a:xfrm>
              <a:off x="734010" y="4649908"/>
              <a:ext cx="7809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2">
                      <a:lumMod val="25000"/>
                    </a:schemeClr>
                  </a:solidFill>
                  <a:cs typeface="+mn-ea"/>
                  <a:sym typeface="+mn-lt"/>
                </a:rPr>
                <a:t>03</a:t>
              </a:r>
              <a:endParaRPr lang="zh-CN" altLang="en-US" sz="28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endParaRPr>
            </a:p>
          </p:txBody>
        </p:sp>
      </p:grpSp>
      <p:graphicFrame>
        <p:nvGraphicFramePr>
          <p:cNvPr id="33" name="图表 32">
            <a:extLst>
              <a:ext uri="{FF2B5EF4-FFF2-40B4-BE49-F238E27FC236}">
                <a16:creationId xmlns:a16="http://schemas.microsoft.com/office/drawing/2014/main" id="{BEAFCBEF-0E1A-457E-B3C0-15705F5A2B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86674326"/>
              </p:ext>
            </p:extLst>
          </p:nvPr>
        </p:nvGraphicFramePr>
        <p:xfrm>
          <a:off x="5525150" y="1326982"/>
          <a:ext cx="6741551" cy="45536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23124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 advTm="3966">
        <p14:honeycomb/>
      </p:transition>
    </mc:Choice>
    <mc:Fallback xmlns="">
      <p:transition spd="slow" advTm="396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Graphic spid="33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EA8754BD-3BB1-44B0-A8A9-F59117780670}"/>
              </a:ext>
            </a:extLst>
          </p:cNvPr>
          <p:cNvGrpSpPr/>
          <p:nvPr/>
        </p:nvGrpSpPr>
        <p:grpSpPr>
          <a:xfrm>
            <a:off x="0" y="505586"/>
            <a:ext cx="12192000" cy="381000"/>
            <a:chOff x="0" y="391286"/>
            <a:chExt cx="12192000" cy="381000"/>
          </a:xfrm>
        </p:grpSpPr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B6A6C1EF-BC88-40C6-BC67-AC19D07AB95D}"/>
                </a:ext>
              </a:extLst>
            </p:cNvPr>
            <p:cNvCxnSpPr/>
            <p:nvPr/>
          </p:nvCxnSpPr>
          <p:spPr>
            <a:xfrm>
              <a:off x="0" y="581786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4C1DBFDC-104E-439A-A535-B87AAF24C5BE}"/>
                </a:ext>
              </a:extLst>
            </p:cNvPr>
            <p:cNvGrpSpPr/>
            <p:nvPr/>
          </p:nvGrpSpPr>
          <p:grpSpPr>
            <a:xfrm rot="10800000">
              <a:off x="11060824" y="391286"/>
              <a:ext cx="656896" cy="381000"/>
              <a:chOff x="307428" y="393221"/>
              <a:chExt cx="656896" cy="381000"/>
            </a:xfrm>
          </p:grpSpPr>
          <p:sp>
            <p:nvSpPr>
              <p:cNvPr id="20" name="等腰三角形 19">
                <a:extLst>
                  <a:ext uri="{FF2B5EF4-FFF2-40B4-BE49-F238E27FC236}">
                    <a16:creationId xmlns:a16="http://schemas.microsoft.com/office/drawing/2014/main" id="{DD9FCCD2-F30F-4CD4-A37C-27AE92E416DF}"/>
                  </a:ext>
                </a:extLst>
              </p:cNvPr>
              <p:cNvSpPr/>
              <p:nvPr/>
            </p:nvSpPr>
            <p:spPr>
              <a:xfrm rot="5400000">
                <a:off x="281152" y="419497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1" name="等腰三角形 20">
                <a:extLst>
                  <a:ext uri="{FF2B5EF4-FFF2-40B4-BE49-F238E27FC236}">
                    <a16:creationId xmlns:a16="http://schemas.microsoft.com/office/drawing/2014/main" id="{A25569C8-186D-4DBB-AF2C-DCBEC860CCA2}"/>
                  </a:ext>
                </a:extLst>
              </p:cNvPr>
              <p:cNvSpPr/>
              <p:nvPr/>
            </p:nvSpPr>
            <p:spPr>
              <a:xfrm rot="5400000">
                <a:off x="609600" y="419497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id="{562EA42B-7F53-4E25-9B3A-76D70DFABEB5}"/>
              </a:ext>
            </a:extLst>
          </p:cNvPr>
          <p:cNvSpPr txBox="1"/>
          <p:nvPr/>
        </p:nvSpPr>
        <p:spPr>
          <a:xfrm>
            <a:off x="358324" y="219776"/>
            <a:ext cx="936104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FCDB520C-7CB5-4919-8C78-B05EDE7E0729}"/>
              </a:ext>
            </a:extLst>
          </p:cNvPr>
          <p:cNvGrpSpPr/>
          <p:nvPr/>
        </p:nvGrpSpPr>
        <p:grpSpPr>
          <a:xfrm>
            <a:off x="834742" y="2095582"/>
            <a:ext cx="3253831" cy="3088254"/>
            <a:chOff x="834740" y="2095582"/>
            <a:chExt cx="3253831" cy="3088254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FE116A63-0D90-4C7C-B06D-F9722E64F338}"/>
                </a:ext>
              </a:extLst>
            </p:cNvPr>
            <p:cNvSpPr/>
            <p:nvPr/>
          </p:nvSpPr>
          <p:spPr>
            <a:xfrm>
              <a:off x="834740" y="2095582"/>
              <a:ext cx="3253831" cy="30882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640C654B-60DA-4A1B-8085-00513ADFBB7D}"/>
                </a:ext>
              </a:extLst>
            </p:cNvPr>
            <p:cNvSpPr txBox="1"/>
            <p:nvPr/>
          </p:nvSpPr>
          <p:spPr>
            <a:xfrm>
              <a:off x="1372253" y="2708685"/>
              <a:ext cx="2175306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500" i="1" dirty="0">
                  <a:cs typeface="+mn-ea"/>
                  <a:sym typeface="+mn-lt"/>
                </a:rPr>
                <a:t>04</a:t>
              </a:r>
              <a:endParaRPr lang="zh-CN" altLang="en-US" sz="11500" i="1" dirty="0">
                <a:cs typeface="+mn-ea"/>
                <a:sym typeface="+mn-lt"/>
              </a:endParaRPr>
            </a:p>
          </p:txBody>
        </p:sp>
      </p:grpSp>
      <p:sp>
        <p:nvSpPr>
          <p:cNvPr id="26" name="矩形 25">
            <a:extLst>
              <a:ext uri="{FF2B5EF4-FFF2-40B4-BE49-F238E27FC236}">
                <a16:creationId xmlns:a16="http://schemas.microsoft.com/office/drawing/2014/main" id="{1972FB5D-986F-49FC-821C-4BC275BDE183}"/>
              </a:ext>
            </a:extLst>
          </p:cNvPr>
          <p:cNvSpPr/>
          <p:nvPr/>
        </p:nvSpPr>
        <p:spPr>
          <a:xfrm>
            <a:off x="4858721" y="2293187"/>
            <a:ext cx="478057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800" dirty="0">
                <a:cs typeface="+mn-ea"/>
                <a:sym typeface="+mn-lt"/>
              </a:rPr>
              <a:t>类函数设计实现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3530964-8329-42A8-B836-9CF92D2B48A6}"/>
              </a:ext>
            </a:extLst>
          </p:cNvPr>
          <p:cNvSpPr txBox="1"/>
          <p:nvPr/>
        </p:nvSpPr>
        <p:spPr>
          <a:xfrm>
            <a:off x="4858721" y="4109069"/>
            <a:ext cx="5589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Class function design and implement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A672CCE9-BD2A-4CF1-8C08-25E7DA6294AE}"/>
              </a:ext>
            </a:extLst>
          </p:cNvPr>
          <p:cNvGrpSpPr/>
          <p:nvPr/>
        </p:nvGrpSpPr>
        <p:grpSpPr>
          <a:xfrm>
            <a:off x="10657819" y="2644915"/>
            <a:ext cx="555708" cy="1855199"/>
            <a:chOff x="9448800" y="2089837"/>
            <a:chExt cx="1428750" cy="2731515"/>
          </a:xfrm>
        </p:grpSpPr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B4CB05CB-20C6-4C43-B709-198DDDFA0B60}"/>
                </a:ext>
              </a:extLst>
            </p:cNvPr>
            <p:cNvCxnSpPr/>
            <p:nvPr/>
          </p:nvCxnSpPr>
          <p:spPr>
            <a:xfrm>
              <a:off x="9448800" y="2089837"/>
              <a:ext cx="1428750" cy="1249448"/>
            </a:xfrm>
            <a:prstGeom prst="line">
              <a:avLst/>
            </a:prstGeom>
            <a:ln w="130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5D4E2C25-9B4F-431D-94B5-1EC90FF40579}"/>
                </a:ext>
              </a:extLst>
            </p:cNvPr>
            <p:cNvCxnSpPr/>
            <p:nvPr/>
          </p:nvCxnSpPr>
          <p:spPr>
            <a:xfrm flipH="1">
              <a:off x="9467850" y="3237868"/>
              <a:ext cx="1409700" cy="1583484"/>
            </a:xfrm>
            <a:prstGeom prst="line">
              <a:avLst/>
            </a:prstGeom>
            <a:ln w="130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432AEC0C-0D52-4B68-B5BF-C9517F1CC493}"/>
              </a:ext>
            </a:extLst>
          </p:cNvPr>
          <p:cNvCxnSpPr>
            <a:cxnSpLocks/>
          </p:cNvCxnSpPr>
          <p:nvPr/>
        </p:nvCxnSpPr>
        <p:spPr>
          <a:xfrm>
            <a:off x="5087323" y="3689557"/>
            <a:ext cx="7837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22866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4390">
        <p14:ripple/>
      </p:transition>
    </mc:Choice>
    <mc:Fallback xmlns="">
      <p:transition spd="slow" advTm="439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6" grpId="0"/>
      <p:bldP spid="2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9|0.7|0.9|0.7|0.7|1|0.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7|0.6|0.8|1.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7|0.6|0.8|1.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7|0.6|0.8|1.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8|0.7|0.8|0.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8|0.6|0.7|0.7|0.8|0.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7|0.7|0.7|0.9|0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8|0.7|0.8|1|0.7|0.7|0.8|0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7|0.7|0.7|0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.7|0.7|0.8|1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.7|0.7|0.7|0.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.8|0.6|0.7|0.7|0.7|0.8|0.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7|0.7|0.7|0.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8|0.6|0.6|0.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8|0.7|0.8|0.8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lvvoqjl">
      <a:majorFont>
        <a:latin typeface="微软雅黑" panose="020F0302020204030204"/>
        <a:ea typeface="微软雅黑"/>
        <a:cs typeface=""/>
      </a:majorFont>
      <a:minorFont>
        <a:latin typeface="微软雅黑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656</TotalTime>
  <Words>533</Words>
  <Application>Microsoft Office PowerPoint</Application>
  <PresentationFormat>宽屏</PresentationFormat>
  <Paragraphs>74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等线</vt:lpstr>
      <vt:lpstr>方正正黑简体</vt:lpstr>
      <vt:lpstr>微软雅黑</vt:lpstr>
      <vt:lpstr>微软雅黑 (正文)</vt:lpstr>
      <vt:lpstr>Agency FB</vt:lpstr>
      <vt:lpstr>Arial</vt:lpstr>
      <vt:lpstr>Calibri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>https://www.ypppt.com/</dc:subject>
  <dc:creator>优品PPT</dc:creator>
  <cp:keywords>https:/www.ypppt.com</cp:keywords>
  <dc:description>https://www.ypppt.com/</dc:description>
  <cp:lastModifiedBy>郑 泽康</cp:lastModifiedBy>
  <cp:revision>120</cp:revision>
  <dcterms:created xsi:type="dcterms:W3CDTF">2020-12-15T09:58:26Z</dcterms:created>
  <dcterms:modified xsi:type="dcterms:W3CDTF">2021-06-04T08:46:15Z</dcterms:modified>
</cp:coreProperties>
</file>