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2F6F855-11B8-4D0F-86D1-6286D940025C}">
  <a:tblStyle styleId="{E2F6F855-11B8-4D0F-86D1-6286D940025C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C5FC643-1BF8-405F-9C6A-FF678A3F142D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7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3820834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4411617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 534 Final Project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Hongbin Li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Wave2D Simulation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/>
              <a:t>Current wave[2], pre wave[1], pre-pre wave[0]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Use wave[1]  (north, east, south, west) and wave[0]  to calculate wave[2]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Update wave[0] with wave[1], update wave[1] with wave[2]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Start the next iteration</a:t>
            </a:r>
            <a:endParaRPr lang="en-US" sz="1600" dirty="0" smtClean="0"/>
          </a:p>
          <a:p>
            <a:pPr>
              <a:spcBef>
                <a:spcPts val="0"/>
              </a:spcBef>
              <a:buNone/>
            </a:pPr>
            <a:endParaRPr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3507854"/>
            <a:ext cx="1417618" cy="126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1720" y="3507854"/>
            <a:ext cx="1349896" cy="124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1880" y="3507854"/>
            <a:ext cx="132366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4048" y="3507854"/>
            <a:ext cx="1462753" cy="126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88224" y="3507854"/>
            <a:ext cx="144740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Code with openMP &amp; MPI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" y="1230225"/>
            <a:ext cx="5939700" cy="454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(my_rank % 2 == 0){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800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//send first, and then receive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(my_rank == 0){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800" b="1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(mpi_size 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&gt; 1){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800" u="sng" dirty="0" smtClean="0">
                <a:latin typeface="Consolas"/>
                <a:ea typeface="Consolas"/>
                <a:cs typeface="Consolas"/>
                <a:sym typeface="Consolas"/>
              </a:rPr>
              <a:t>MPI_Send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(z1 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+ (stripe-1)*N, N, </a:t>
            </a:r>
            <a:r>
              <a:rPr lang="en" sz="800" u="sng" dirty="0">
                <a:latin typeface="Consolas"/>
                <a:ea typeface="Consolas"/>
                <a:cs typeface="Consolas"/>
                <a:sym typeface="Consolas"/>
              </a:rPr>
              <a:t>MPI_DOUBLE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, 1, 0, </a:t>
            </a:r>
            <a:r>
              <a:rPr lang="en" sz="800" u="sng" dirty="0">
                <a:latin typeface="Consolas"/>
                <a:ea typeface="Consolas"/>
                <a:cs typeface="Consolas"/>
                <a:sym typeface="Consolas"/>
              </a:rPr>
              <a:t>MPI_COMM_WORLD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800" u="sng" dirty="0" smtClean="0">
                <a:latin typeface="Consolas"/>
                <a:ea typeface="Consolas"/>
                <a:cs typeface="Consolas"/>
                <a:sym typeface="Consolas"/>
              </a:rPr>
              <a:t>MPI_Recv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(z1 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+ stripe*N, N, </a:t>
            </a:r>
            <a:r>
              <a:rPr lang="en" sz="800" u="sng" dirty="0">
                <a:latin typeface="Consolas"/>
                <a:ea typeface="Consolas"/>
                <a:cs typeface="Consolas"/>
                <a:sym typeface="Consolas"/>
              </a:rPr>
              <a:t>MPI_DOUBLE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, 1, 0, </a:t>
            </a:r>
            <a:r>
              <a:rPr lang="en" sz="800" u="sng" dirty="0">
                <a:latin typeface="Consolas"/>
                <a:ea typeface="Consolas"/>
                <a:cs typeface="Consolas"/>
                <a:sym typeface="Consolas"/>
              </a:rPr>
              <a:t>MPI_COMM_WORLD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&amp;r_status);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}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 u="sng" dirty="0" smtClean="0">
                <a:latin typeface="Consolas"/>
                <a:ea typeface="Consolas"/>
                <a:cs typeface="Consolas"/>
                <a:sym typeface="Consolas"/>
              </a:rPr>
              <a:t>MPI_Send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(z1+N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, N, </a:t>
            </a:r>
            <a:r>
              <a:rPr lang="en" sz="800" u="sng" dirty="0">
                <a:latin typeface="Consolas"/>
                <a:ea typeface="Consolas"/>
                <a:cs typeface="Consolas"/>
                <a:sym typeface="Consolas"/>
              </a:rPr>
              <a:t>MPI_DOUBLE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, my_rank-1, 0, </a:t>
            </a:r>
            <a:r>
              <a:rPr lang="en" sz="800" u="sng" dirty="0">
                <a:latin typeface="Consolas"/>
                <a:ea typeface="Consolas"/>
                <a:cs typeface="Consolas"/>
                <a:sym typeface="Consolas"/>
              </a:rPr>
              <a:t>MPI_COMM_WORLD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800" b="1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(my_rank 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!= mpi_size-1)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800" u="sng" dirty="0">
                <a:latin typeface="Consolas"/>
                <a:ea typeface="Consolas"/>
                <a:cs typeface="Consolas"/>
                <a:sym typeface="Consolas"/>
              </a:rPr>
              <a:t>MPI_Send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(z1+stripe*N, N, </a:t>
            </a:r>
            <a:r>
              <a:rPr lang="en" sz="800" u="sng" dirty="0">
                <a:latin typeface="Consolas"/>
                <a:ea typeface="Consolas"/>
                <a:cs typeface="Consolas"/>
                <a:sym typeface="Consolas"/>
              </a:rPr>
              <a:t>MPI_DOUBLE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, my_rank+1, 0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, M</a:t>
            </a:r>
            <a:r>
              <a:rPr lang="en" sz="800" u="sng" dirty="0" smtClean="0">
                <a:latin typeface="Consolas"/>
                <a:ea typeface="Consolas"/>
                <a:cs typeface="Consolas"/>
                <a:sym typeface="Consolas"/>
              </a:rPr>
              <a:t>PI_COMM_WORLD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800" u="sng" dirty="0" smtClean="0">
                <a:latin typeface="Consolas"/>
                <a:ea typeface="Consolas"/>
                <a:cs typeface="Consolas"/>
                <a:sym typeface="Consolas"/>
              </a:rPr>
              <a:t>MPI_Recv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(z1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, N, </a:t>
            </a:r>
            <a:r>
              <a:rPr lang="en" sz="800" u="sng" dirty="0">
                <a:latin typeface="Consolas"/>
                <a:ea typeface="Consolas"/>
                <a:cs typeface="Consolas"/>
                <a:sym typeface="Consolas"/>
              </a:rPr>
              <a:t>MPI_DOUBLE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, my_rank-1, 0, </a:t>
            </a:r>
            <a:r>
              <a:rPr lang="en" sz="800" u="sng" dirty="0">
                <a:latin typeface="Consolas"/>
                <a:ea typeface="Consolas"/>
                <a:cs typeface="Consolas"/>
                <a:sym typeface="Consolas"/>
              </a:rPr>
              <a:t>MPI_COMM_WORLD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&amp;r_status);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b="1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(my_rank 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!= mpi_size-1)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800" u="sng" dirty="0" smtClean="0">
                <a:latin typeface="Consolas"/>
                <a:ea typeface="Consolas"/>
                <a:cs typeface="Consolas"/>
                <a:sym typeface="Consolas"/>
              </a:rPr>
              <a:t>MPI_Recv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(z1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+(stripe+1)*N, N, </a:t>
            </a:r>
            <a:r>
              <a:rPr lang="en" sz="800" u="sng" dirty="0">
                <a:latin typeface="Consolas"/>
                <a:ea typeface="Consolas"/>
                <a:cs typeface="Consolas"/>
                <a:sym typeface="Consolas"/>
              </a:rPr>
              <a:t>MPI_DOUBLE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, my_rank+1, 0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u="sng" dirty="0" smtClean="0">
                <a:latin typeface="Consolas"/>
                <a:ea typeface="Consolas"/>
                <a:cs typeface="Consolas"/>
                <a:sym typeface="Consolas"/>
              </a:rPr>
              <a:t>MPI_COMM_WORLD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, &amp;r_status);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800" u="sng" dirty="0">
                <a:latin typeface="Consolas"/>
                <a:ea typeface="Consolas"/>
                <a:cs typeface="Consolas"/>
                <a:sym typeface="Consolas"/>
              </a:rPr>
              <a:t>MPI_Recv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(z1, N, </a:t>
            </a:r>
            <a:r>
              <a:rPr lang="en" sz="800" u="sng" dirty="0">
                <a:latin typeface="Consolas"/>
                <a:ea typeface="Consolas"/>
                <a:cs typeface="Consolas"/>
                <a:sym typeface="Consolas"/>
              </a:rPr>
              <a:t>MPI_DOUBLE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, my_rank-1, 0, </a:t>
            </a:r>
            <a:r>
              <a:rPr lang="en" sz="800" u="sng" dirty="0">
                <a:latin typeface="Consolas"/>
                <a:ea typeface="Consolas"/>
                <a:cs typeface="Consolas"/>
                <a:sym typeface="Consolas"/>
              </a:rPr>
              <a:t>MPI_COMM_WORLD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, &amp;r_status);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(my_rank !=  mpi_size-1)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u="sng" dirty="0" smtClean="0">
                <a:latin typeface="Consolas"/>
                <a:ea typeface="Consolas"/>
                <a:cs typeface="Consolas"/>
                <a:sym typeface="Consolas"/>
              </a:rPr>
              <a:t>MPI_Recv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(z1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+(stripe+1)*N, N, </a:t>
            </a:r>
            <a:r>
              <a:rPr lang="en" sz="800" u="sng" dirty="0">
                <a:latin typeface="Consolas"/>
                <a:ea typeface="Consolas"/>
                <a:cs typeface="Consolas"/>
                <a:sym typeface="Consolas"/>
              </a:rPr>
              <a:t>MPI_DOUBLE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, my_rank+1, 0, </a:t>
            </a:r>
            <a:r>
              <a:rPr lang="en" sz="800" u="sng" dirty="0" smtClean="0">
                <a:latin typeface="Consolas"/>
                <a:ea typeface="Consolas"/>
                <a:cs typeface="Consolas"/>
                <a:sym typeface="Consolas"/>
              </a:rPr>
              <a:t>MPI_COMM_WORLD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, &amp;r_status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u="sng" dirty="0" smtClean="0">
                <a:latin typeface="Consolas"/>
                <a:ea typeface="Consolas"/>
                <a:cs typeface="Consolas"/>
                <a:sym typeface="Consolas"/>
              </a:rPr>
              <a:t>MPI_Send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(z1+N, N, </a:t>
            </a:r>
            <a:r>
              <a:rPr lang="en" sz="800" u="sng" dirty="0" smtClean="0">
                <a:latin typeface="Consolas"/>
                <a:ea typeface="Consolas"/>
                <a:cs typeface="Consolas"/>
                <a:sym typeface="Consolas"/>
              </a:rPr>
              <a:t>MPI_DOUBLE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, my_rank-1, 0, </a:t>
            </a:r>
            <a:r>
              <a:rPr lang="en" sz="800" u="sng" dirty="0" smtClean="0">
                <a:latin typeface="Consolas"/>
                <a:ea typeface="Consolas"/>
                <a:cs typeface="Consolas"/>
                <a:sym typeface="Consolas"/>
              </a:rPr>
              <a:t>MPI_COMM_WORLD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 b="1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 b="1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b="1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(my_rank 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!= mpi_size-1)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u="sng" dirty="0" smtClean="0">
                <a:latin typeface="Consolas"/>
                <a:ea typeface="Consolas"/>
                <a:cs typeface="Consolas"/>
                <a:sym typeface="Consolas"/>
              </a:rPr>
              <a:t>MPI_Send</a:t>
            </a:r>
            <a:r>
              <a:rPr lang="en" sz="800" dirty="0" smtClean="0">
                <a:latin typeface="Consolas"/>
                <a:ea typeface="Consolas"/>
                <a:cs typeface="Consolas"/>
                <a:sym typeface="Consolas"/>
              </a:rPr>
              <a:t>(z1+stripe*N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, N, </a:t>
            </a:r>
            <a:r>
              <a:rPr lang="en" sz="800" u="sng" dirty="0">
                <a:latin typeface="Consolas"/>
                <a:ea typeface="Consolas"/>
                <a:cs typeface="Consolas"/>
                <a:sym typeface="Consolas"/>
              </a:rPr>
              <a:t>MPI_DOUBLE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, my_rank+1, 0, </a:t>
            </a:r>
            <a:r>
              <a:rPr lang="en" sz="800" u="sng" dirty="0">
                <a:latin typeface="Consolas"/>
                <a:ea typeface="Consolas"/>
                <a:cs typeface="Consolas"/>
                <a:sym typeface="Consolas"/>
              </a:rPr>
              <a:t>MPI_COMM_WORLD</a:t>
            </a: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5364088" y="1275606"/>
            <a:ext cx="4271099" cy="2396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 = 1; i &lt; i_end; i++) </a:t>
            </a:r>
            <a:r>
              <a:rPr lang="en" sz="1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b="1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(j = 1; j &lt; N - 1; j++)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z2[i*N </a:t>
            </a:r>
            <a:r>
              <a:rPr lang="en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j] = 2.0 * z1[i*N + j]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z0[i*N+j] + c * c * dt * dt / (dd*dd)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(z1[(i+1)*N + j] + z1[(i-1)*N + j]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+ </a:t>
            </a:r>
            <a:r>
              <a:rPr lang="en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z1[i*N+j+1] + z1[i*N+j-1] - 4.0 * z1[i*N+j</a:t>
            </a:r>
            <a:r>
              <a:rPr lang="en" sz="1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Code with MASS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void *Wave2DMass::exchangeWave( void *argument ) {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double *retVal = new double;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//*retVal = *(double *)((time == 0) ? &amp;wave[0] : &amp;wave[1]);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*retVal = (time == 0) ? wave[0] : wave[1];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return retVal;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8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wave[2] = 2.0 * wave[1] - wave[0] +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            c * c * dt * dt / ( dd * dd ) *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            (</a:t>
            </a:r>
            <a:r>
              <a:rPr lang="en" sz="800">
                <a:solidFill>
                  <a:srgbClr val="FF00FF"/>
                </a:solidFill>
              </a:rPr>
              <a:t> neighbors[north] + neighbors[east] + neighbors[south]</a:t>
            </a:r>
            <a:r>
              <a:rPr lang="en" sz="800">
                <a:solidFill>
                  <a:srgbClr val="000000"/>
                </a:solidFill>
              </a:rPr>
              <a:t> +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             </a:t>
            </a:r>
            <a:r>
              <a:rPr lang="en" sz="800">
                <a:solidFill>
                  <a:srgbClr val="FF00FF"/>
                </a:solidFill>
              </a:rPr>
              <a:t>neighbors[west]</a:t>
            </a:r>
            <a:r>
              <a:rPr lang="en" sz="800">
                <a:solidFill>
                  <a:srgbClr val="000000"/>
                </a:solidFill>
              </a:rPr>
              <a:t> - 4.0 * wave[1] ); //wave two based on wave[1] and wave[0]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            wave[0] = wave[1]; wave[1] = wave[2]; //shift wave[] measurements, prepare for a new wave[2]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 for ( int time = 0; time &lt; maxTime; time++ )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        wave2d-&gt;callAll( Wave2DMass::computeWave_, (void *)&amp;time, sizeof(int) 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        wave2d-&gt;exchangeAll( 1, Wave2DMass::exchangeWave_, &amp;neighbors 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  }</a:t>
            </a:r>
          </a:p>
          <a:p>
            <a:pPr lvl="0" indent="37973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800"/>
          </a:p>
          <a:p>
            <a:pPr>
              <a:spcBef>
                <a:spcPts val="0"/>
              </a:spcBef>
              <a:buNone/>
            </a:pP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Execution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199" y="2925675"/>
            <a:ext cx="7383374" cy="2424849"/>
          </a:xfrm>
          <a:prstGeom prst="rect">
            <a:avLst/>
          </a:prstGeom>
        </p:spPr>
      </p:pic>
      <p:pic>
        <p:nvPicPr>
          <p:cNvPr id="66" name="Shape 6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7200" y="1167276"/>
            <a:ext cx="8119100" cy="175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3050" y="2528625"/>
            <a:ext cx="3686175" cy="2352675"/>
          </a:xfrm>
          <a:prstGeom prst="rect">
            <a:avLst/>
          </a:prstGeom>
        </p:spPr>
      </p:pic>
      <p:sp>
        <p:nvSpPr>
          <p:cNvPr id="73" name="Shape 73"/>
          <p:cNvSpPr txBox="1"/>
          <p:nvPr/>
        </p:nvSpPr>
        <p:spPr>
          <a:xfrm>
            <a:off x="922425" y="2025325"/>
            <a:ext cx="1604099" cy="2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openMP, MPI</a:t>
            </a:r>
          </a:p>
        </p:txBody>
      </p:sp>
      <p:sp>
        <p:nvSpPr>
          <p:cNvPr id="5" name="Shape 73"/>
          <p:cNvSpPr txBox="1"/>
          <p:nvPr/>
        </p:nvSpPr>
        <p:spPr>
          <a:xfrm>
            <a:off x="6012160" y="1923678"/>
            <a:ext cx="1604099" cy="2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MASS</a:t>
            </a:r>
            <a:endParaRPr lang="e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936" y="2571750"/>
            <a:ext cx="4746501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Programmability</a:t>
            </a:r>
          </a:p>
        </p:txBody>
      </p:sp>
      <p:graphicFrame>
        <p:nvGraphicFramePr>
          <p:cNvPr id="79" name="Shape 79"/>
          <p:cNvGraphicFramePr/>
          <p:nvPr/>
        </p:nvGraphicFramePr>
        <p:xfrm>
          <a:off x="571500" y="16192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{E2F6F855-11B8-4D0F-86D1-6286D940025C}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openMP &amp; MPI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MASS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Absolute index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R</a:t>
                      </a:r>
                      <a:r>
                        <a:rPr lang="en" dirty="0" smtClean="0"/>
                        <a:t>elative </a:t>
                      </a:r>
                      <a:r>
                        <a:rPr lang="en" dirty="0"/>
                        <a:t>index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Manually split </a:t>
                      </a:r>
                      <a:r>
                        <a:rPr lang="en"/>
                        <a:t>data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Automatically split data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MPI_Send/Recv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exchangeAll, put data in inMessages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Hard debug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Easy to debug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0" name="Shape 80"/>
          <p:cNvSpPr/>
          <p:nvPr/>
        </p:nvSpPr>
        <p:spPr>
          <a:xfrm>
            <a:off x="3693878" y="2105625"/>
            <a:ext cx="350699" cy="210600"/>
          </a:xfrm>
          <a:prstGeom prst="noSmoking">
            <a:avLst>
              <a:gd name="adj" fmla="val 1875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445531" y="2089475"/>
            <a:ext cx="240600" cy="2106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3725950" y="2485450"/>
            <a:ext cx="350699" cy="210600"/>
          </a:xfrm>
          <a:prstGeom prst="noSmoking">
            <a:avLst>
              <a:gd name="adj" fmla="val 1875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7437500" y="2485450"/>
            <a:ext cx="240600" cy="2106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3789253" y="2865275"/>
            <a:ext cx="350699" cy="210600"/>
          </a:xfrm>
          <a:prstGeom prst="noSmoking">
            <a:avLst>
              <a:gd name="adj" fmla="val 1875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7473600" y="2881425"/>
            <a:ext cx="240600" cy="2106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7473600" y="3277400"/>
            <a:ext cx="240600" cy="2106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87" name="Shape 87"/>
          <p:cNvGraphicFramePr/>
          <p:nvPr/>
        </p:nvGraphicFramePr>
        <p:xfrm>
          <a:off x="571500" y="3589694"/>
          <a:ext cx="7239000" cy="442525"/>
        </p:xfrm>
        <a:graphic>
          <a:graphicData uri="http://schemas.openxmlformats.org/drawingml/2006/table">
            <a:tbl>
              <a:tblPr>
                <a:noFill/>
                <a:tableStyleId>{CC5FC643-1BF8-405F-9C6A-FF678A3F142D}</a:tableStyleId>
              </a:tblPr>
              <a:tblGrid>
                <a:gridCol w="3619500"/>
                <a:gridCol w="3619500"/>
              </a:tblGrid>
              <a:tr h="4425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Tedious detail, slow development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Quick development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8" name="Shape 88"/>
          <p:cNvSpPr/>
          <p:nvPr/>
        </p:nvSpPr>
        <p:spPr>
          <a:xfrm>
            <a:off x="3789253" y="3277400"/>
            <a:ext cx="350699" cy="210600"/>
          </a:xfrm>
          <a:prstGeom prst="noSmoking">
            <a:avLst>
              <a:gd name="adj" fmla="val 1875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3789253" y="3689525"/>
            <a:ext cx="350699" cy="210600"/>
          </a:xfrm>
          <a:prstGeom prst="noSmoking">
            <a:avLst>
              <a:gd name="adj" fmla="val 1875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473600" y="3740600"/>
            <a:ext cx="240600" cy="2106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5" name="Shape 87"/>
          <p:cNvGraphicFramePr/>
          <p:nvPr/>
        </p:nvGraphicFramePr>
        <p:xfrm>
          <a:off x="573360" y="4031574"/>
          <a:ext cx="7239000" cy="609570"/>
        </p:xfrm>
        <a:graphic>
          <a:graphicData uri="http://schemas.openxmlformats.org/drawingml/2006/table">
            <a:tbl>
              <a:tblPr>
                <a:noFill/>
                <a:tableStyleId>{CC5FC643-1BF8-405F-9C6A-FF678A3F142D}</a:tableStyleId>
              </a:tblPr>
              <a:tblGrid>
                <a:gridCol w="3619500"/>
                <a:gridCol w="3619500"/>
              </a:tblGrid>
              <a:tr h="4425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Big view</a:t>
                      </a:r>
                      <a:r>
                        <a:rPr lang="en" baseline="0" dirty="0" smtClean="0"/>
                        <a:t>, flexible for agent to interact with many places 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Not</a:t>
                      </a:r>
                      <a:r>
                        <a:rPr lang="en" baseline="0" dirty="0" smtClean="0"/>
                        <a:t> flexible for agent interact with place</a:t>
                      </a:r>
                      <a:endParaRPr lang="en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6" name="Shape 89"/>
          <p:cNvSpPr/>
          <p:nvPr/>
        </p:nvSpPr>
        <p:spPr>
          <a:xfrm>
            <a:off x="7452320" y="4155926"/>
            <a:ext cx="350699" cy="210600"/>
          </a:xfrm>
          <a:prstGeom prst="noSmoking">
            <a:avLst>
              <a:gd name="adj" fmla="val 1875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90"/>
          <p:cNvSpPr/>
          <p:nvPr/>
        </p:nvSpPr>
        <p:spPr>
          <a:xfrm>
            <a:off x="3899352" y="4083918"/>
            <a:ext cx="240600" cy="2106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404</Words>
  <Application>Microsoft Office PowerPoint</Application>
  <PresentationFormat>On-screen Show (16:9)</PresentationFormat>
  <Paragraphs>76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paper-plane</vt:lpstr>
      <vt:lpstr>CSS 534 Final Project</vt:lpstr>
      <vt:lpstr>Wave2D Simulation</vt:lpstr>
      <vt:lpstr>Code with openMP &amp; MPI</vt:lpstr>
      <vt:lpstr>Code with MASS</vt:lpstr>
      <vt:lpstr>Execution</vt:lpstr>
      <vt:lpstr>Performance</vt:lpstr>
      <vt:lpstr>Programmability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534 Final Project</dc:title>
  <cp:lastModifiedBy>guihuguo</cp:lastModifiedBy>
  <cp:revision>23</cp:revision>
  <dcterms:modified xsi:type="dcterms:W3CDTF">2014-06-09T19:27:31Z</dcterms:modified>
</cp:coreProperties>
</file>