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67" r:id="rId5"/>
    <p:sldId id="275" r:id="rId6"/>
    <p:sldId id="281" r:id="rId7"/>
    <p:sldId id="282" r:id="rId8"/>
    <p:sldId id="276" r:id="rId9"/>
    <p:sldId id="283" r:id="rId10"/>
    <p:sldId id="284" r:id="rId11"/>
    <p:sldId id="293" r:id="rId12"/>
    <p:sldId id="285" r:id="rId13"/>
    <p:sldId id="286" r:id="rId14"/>
    <p:sldId id="292" r:id="rId15"/>
    <p:sldId id="287" r:id="rId16"/>
    <p:sldId id="289" r:id="rId17"/>
    <p:sldId id="290" r:id="rId18"/>
    <p:sldId id="291" r:id="rId19"/>
    <p:sldId id="288" r:id="rId20"/>
    <p:sldId id="277" r:id="rId21"/>
    <p:sldId id="278" r:id="rId22"/>
    <p:sldId id="279" r:id="rId23"/>
    <p:sldId id="280" r:id="rId24"/>
    <p:sldId id="294" r:id="rId25"/>
    <p:sldId id="295"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660" y="6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12/10/2017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12/10/2017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1C40B874-E53C-42B9-98BA-0781B387246C}" type="datetime1">
              <a:rPr lang="en-US" smtClean="0"/>
              <a:t>12/10/2017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5D402F4-45D7-406A-9C33-75238E131A1E}" type="datetime1">
              <a:rPr lang="en-US" smtClean="0"/>
              <a:t>12/10/2017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4506E011-4F7D-42D0-82E1-078A40B76F01}" type="datetime1">
              <a:rPr lang="en-US" smtClean="0"/>
              <a:t>12/10/2017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smtClean="0"/>
              <a:t>Click to edit Master title style</a:t>
            </a:r>
            <a:endParaRPr lang="en-US"/>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DA471FE-0FCC-47A4-B218-06AF00AFA70F}" type="datetime1">
              <a:rPr lang="en-US" smtClean="0"/>
              <a:t>12/10/2017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BE42C22A-A385-4013-8BC3-1C712ED98224}" type="datetime1">
              <a:rPr lang="en-US" smtClean="0"/>
              <a:t>12/10/2017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A4143CD7-DDC2-4E28-B80E-11B3368F8846}" type="datetime1">
              <a:rPr lang="en-US" smtClean="0"/>
              <a:t>12/10/2017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68882D6B-0F0F-41E5-8A0F-FC2D7E2110E0}" type="datetime1">
              <a:rPr lang="en-US" smtClean="0"/>
              <a:t>12/10/2017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399C1A38-D70F-41CF-857C-945C6FF6B07D}" type="datetime1">
              <a:rPr lang="en-US" smtClean="0"/>
              <a:t>12/10/2017</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32B96DC-D1E7-4668-A471-A46ECA2AE34F}" type="datetime1">
              <a:rPr lang="en-US" smtClean="0"/>
              <a:t>12/10/2017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12/10/2017</a:t>
            </a:fld>
            <a:endParaRPr lang="en-US"/>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Training job</a:t>
            </a:r>
            <a:endParaRPr lang="en-US"/>
          </a:p>
        </p:txBody>
      </p:sp>
      <p:sp>
        <p:nvSpPr>
          <p:cNvPr id="3" name="Subtitle 2"/>
          <p:cNvSpPr>
            <a:spLocks noGrp="1"/>
          </p:cNvSpPr>
          <p:nvPr>
            <p:ph type="subTitle" idx="1"/>
          </p:nvPr>
        </p:nvSpPr>
        <p:spPr/>
        <p:txBody>
          <a:bodyPr/>
          <a:lstStyle/>
          <a:p>
            <a:r>
              <a:rPr lang="en-US" err="1" smtClean="0"/>
              <a:t>Thân</a:t>
            </a:r>
            <a:r>
              <a:rPr lang="en-US" smtClean="0"/>
              <a:t> </a:t>
            </a:r>
            <a:r>
              <a:rPr lang="en-US" err="1" smtClean="0"/>
              <a:t>Văn</a:t>
            </a:r>
            <a:r>
              <a:rPr lang="en-US" smtClean="0"/>
              <a:t> </a:t>
            </a:r>
            <a:r>
              <a:rPr lang="en-US" err="1" smtClean="0"/>
              <a:t>Thái</a:t>
            </a:r>
            <a:endParaRPr lang="en-US"/>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Trừu tượng hóa</a:t>
            </a:r>
            <a:endParaRPr lang="en-US"/>
          </a:p>
        </p:txBody>
      </p:sp>
      <p:sp>
        <p:nvSpPr>
          <p:cNvPr id="3" name="Content Placeholder 2"/>
          <p:cNvSpPr>
            <a:spLocks noGrp="1"/>
          </p:cNvSpPr>
          <p:nvPr>
            <p:ph idx="1"/>
          </p:nvPr>
        </p:nvSpPr>
        <p:spPr/>
        <p:txBody>
          <a:bodyPr/>
          <a:lstStyle/>
          <a:p>
            <a:pPr marL="0" indent="0">
              <a:buNone/>
            </a:pPr>
            <a:r>
              <a:rPr lang="en-US" smtClean="0"/>
              <a:t>2.1. Trừu tượng hóa</a:t>
            </a:r>
          </a:p>
          <a:p>
            <a:r>
              <a:rPr lang="en-US" smtClean="0"/>
              <a:t>Trừu tượng hóa các thực thể thực tế vào mô hình lập trình</a:t>
            </a:r>
          </a:p>
          <a:p>
            <a:r>
              <a:rPr lang="en-US" smtClean="0"/>
              <a:t>Chỉ tập trung vào các khía cạnh cần quan tâm của đối tượng, bỏ qua các chi tiết không cần thiết</a:t>
            </a:r>
          </a:p>
        </p:txBody>
      </p:sp>
    </p:spTree>
    <p:extLst>
      <p:ext uri="{BB962C8B-B14F-4D97-AF65-F5344CB8AC3E}">
        <p14:creationId xmlns:p14="http://schemas.microsoft.com/office/powerpoint/2010/main" val="86109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 Đóng gói</a:t>
            </a:r>
            <a:endParaRPr lang="en-US"/>
          </a:p>
        </p:txBody>
      </p:sp>
      <p:sp>
        <p:nvSpPr>
          <p:cNvPr id="3" name="Content Placeholder 2"/>
          <p:cNvSpPr>
            <a:spLocks noGrp="1"/>
          </p:cNvSpPr>
          <p:nvPr>
            <p:ph idx="1"/>
          </p:nvPr>
        </p:nvSpPr>
        <p:spPr/>
        <p:txBody>
          <a:bodyPr/>
          <a:lstStyle/>
          <a:p>
            <a:r>
              <a:rPr lang="en-US" smtClean="0"/>
              <a:t>Dữ </a:t>
            </a:r>
            <a:r>
              <a:rPr lang="en-US" smtClean="0"/>
              <a:t>liệu và phương thức được đóng gói trong một lớp. Các lớp được đóng gói trong các package.</a:t>
            </a:r>
          </a:p>
          <a:p>
            <a:r>
              <a:rPr lang="en-US" smtClean="0"/>
              <a:t>Dữ liệu được che giấu bên trong lớp và chỉ được truy cập và thay đổi ở các phương thức bên ngoài</a:t>
            </a:r>
          </a:p>
          <a:p>
            <a:r>
              <a:rPr lang="en-US" smtClean="0"/>
              <a:t>Các dữ liệu được khai báo với modify là private, được truy vấn và thay đổi thông qua getter và setter</a:t>
            </a:r>
          </a:p>
        </p:txBody>
      </p:sp>
    </p:spTree>
    <p:extLst>
      <p:ext uri="{BB962C8B-B14F-4D97-AF65-F5344CB8AC3E}">
        <p14:creationId xmlns:p14="http://schemas.microsoft.com/office/powerpoint/2010/main" val="73752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Kế thừa</a:t>
            </a:r>
            <a:endParaRPr lang="en-US"/>
          </a:p>
        </p:txBody>
      </p:sp>
      <p:sp>
        <p:nvSpPr>
          <p:cNvPr id="3" name="Content Placeholder 2"/>
          <p:cNvSpPr>
            <a:spLocks noGrp="1"/>
          </p:cNvSpPr>
          <p:nvPr>
            <p:ph idx="1"/>
          </p:nvPr>
        </p:nvSpPr>
        <p:spPr/>
        <p:txBody>
          <a:bodyPr/>
          <a:lstStyle/>
          <a:p>
            <a:r>
              <a:rPr lang="en-US" smtClean="0"/>
              <a:t>Một </a:t>
            </a:r>
            <a:r>
              <a:rPr lang="en-US" smtClean="0"/>
              <a:t>lớp có thể được kế thừa từ một lớp khác. Mặc định trong Java nếu không khai báo kế thừa, một lớp sẽ kế thừa từ lớp Object.</a:t>
            </a:r>
          </a:p>
          <a:p>
            <a:r>
              <a:rPr lang="en-US" smtClean="0"/>
              <a:t>Lớp được kế thừa là lớp cha, lớp kế thừa là lớp con.</a:t>
            </a:r>
          </a:p>
          <a:p>
            <a:r>
              <a:rPr lang="en-US" smtClean="0"/>
              <a:t>Lớp con kế thừa các thuộc tính và phương thức của lớp cha</a:t>
            </a:r>
          </a:p>
          <a:p>
            <a:r>
              <a:rPr lang="en-US" smtClean="0"/>
              <a:t>Lớp con định nghĩa them các thuộc tính và phương thức phù hợp với mục đích sử dụng</a:t>
            </a:r>
          </a:p>
          <a:p>
            <a:r>
              <a:rPr lang="en-US" smtClean="0"/>
              <a:t>Lớp con có thể ghi đè phương thức của lớp cha (overriding)</a:t>
            </a:r>
          </a:p>
        </p:txBody>
      </p:sp>
    </p:spTree>
    <p:extLst>
      <p:ext uri="{BB962C8B-B14F-4D97-AF65-F5344CB8AC3E}">
        <p14:creationId xmlns:p14="http://schemas.microsoft.com/office/powerpoint/2010/main" val="398278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Kế thừa</a:t>
            </a:r>
            <a:endParaRPr lang="en-US"/>
          </a:p>
        </p:txBody>
      </p:sp>
      <p:sp>
        <p:nvSpPr>
          <p:cNvPr id="3" name="Content Placeholder 2"/>
          <p:cNvSpPr>
            <a:spLocks noGrp="1"/>
          </p:cNvSpPr>
          <p:nvPr>
            <p:ph idx="1"/>
          </p:nvPr>
        </p:nvSpPr>
        <p:spPr/>
        <p:txBody>
          <a:bodyPr/>
          <a:lstStyle/>
          <a:p>
            <a:r>
              <a:rPr lang="en-US" smtClean="0"/>
              <a:t>Lớp </a:t>
            </a:r>
            <a:r>
              <a:rPr lang="en-US" smtClean="0"/>
              <a:t>trừu tượng (Abstract class) là một lớp “không rõ ràng”, không đại diện cho 1 thực thể cụ thể trong thực tế. </a:t>
            </a:r>
          </a:p>
          <a:p>
            <a:r>
              <a:rPr lang="en-US" smtClean="0"/>
              <a:t>Trong lớp trừu tượng có thể khai báo các phương thức trừu tượng với từ khóa abstract mà không cần định nghĩa. Lớp con kế thừa từ  lớp trừu tượng phải định nghĩa lại phương thức trừu tượng của lớp cha.</a:t>
            </a:r>
          </a:p>
          <a:p>
            <a:r>
              <a:rPr lang="en-US" smtClean="0"/>
              <a:t>Java chỉ cho phép đơn kế thừa</a:t>
            </a:r>
          </a:p>
        </p:txBody>
      </p:sp>
    </p:spTree>
    <p:extLst>
      <p:ext uri="{BB962C8B-B14F-4D97-AF65-F5344CB8AC3E}">
        <p14:creationId xmlns:p14="http://schemas.microsoft.com/office/powerpoint/2010/main" val="5518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Kế thừa</a:t>
            </a:r>
            <a:endParaRPr lang="en-US"/>
          </a:p>
        </p:txBody>
      </p:sp>
      <p:sp>
        <p:nvSpPr>
          <p:cNvPr id="3" name="Content Placeholder 2"/>
          <p:cNvSpPr>
            <a:spLocks noGrp="1"/>
          </p:cNvSpPr>
          <p:nvPr>
            <p:ph idx="1"/>
          </p:nvPr>
        </p:nvSpPr>
        <p:spPr/>
        <p:txBody>
          <a:bodyPr/>
          <a:lstStyle/>
          <a:p>
            <a:r>
              <a:rPr lang="en-US" smtClean="0"/>
              <a:t>Giao </a:t>
            </a:r>
            <a:r>
              <a:rPr lang="en-US" smtClean="0"/>
              <a:t>diện (interface) khai báo các phương thức mà không định nghĩa (từ Java 8 cho phép định nghĩa hàm trong interface).</a:t>
            </a:r>
          </a:p>
          <a:p>
            <a:r>
              <a:rPr lang="en-US" smtClean="0"/>
              <a:t>Interface chỉ bao gồm phương thức khai báo và các thuộc tính khai báo.</a:t>
            </a:r>
          </a:p>
          <a:p>
            <a:r>
              <a:rPr lang="en-US" smtClean="0"/>
              <a:t>Lớp thực thi interface phải là lớp trừu tượng hoặc phải cài đặt toàn bộ các phương thức đã khai báo trong interface.   </a:t>
            </a:r>
          </a:p>
          <a:p>
            <a:r>
              <a:rPr lang="en-US" smtClean="0"/>
              <a:t>Một lớp có thể thực thi nhiều interface</a:t>
            </a:r>
          </a:p>
        </p:txBody>
      </p:sp>
    </p:spTree>
    <p:extLst>
      <p:ext uri="{BB962C8B-B14F-4D97-AF65-F5344CB8AC3E}">
        <p14:creationId xmlns:p14="http://schemas.microsoft.com/office/powerpoint/2010/main" val="77559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 sánh Abstract class và Interface</a:t>
            </a:r>
            <a:endParaRPr lang="en-US"/>
          </a:p>
        </p:txBody>
      </p:sp>
      <p:sp>
        <p:nvSpPr>
          <p:cNvPr id="4" name="Text Placeholder 3"/>
          <p:cNvSpPr>
            <a:spLocks noGrp="1"/>
          </p:cNvSpPr>
          <p:nvPr>
            <p:ph type="body" idx="1"/>
          </p:nvPr>
        </p:nvSpPr>
        <p:spPr/>
        <p:txBody>
          <a:bodyPr/>
          <a:lstStyle/>
          <a:p>
            <a:r>
              <a:rPr lang="en-US" smtClean="0"/>
              <a:t>Abstract class</a:t>
            </a:r>
            <a:endParaRPr lang="en-US"/>
          </a:p>
        </p:txBody>
      </p:sp>
      <p:sp>
        <p:nvSpPr>
          <p:cNvPr id="5" name="Content Placeholder 4"/>
          <p:cNvSpPr>
            <a:spLocks noGrp="1"/>
          </p:cNvSpPr>
          <p:nvPr>
            <p:ph sz="half" idx="2"/>
          </p:nvPr>
        </p:nvSpPr>
        <p:spPr/>
        <p:txBody>
          <a:bodyPr/>
          <a:lstStyle/>
          <a:p>
            <a:r>
              <a:rPr lang="en-US" smtClean="0"/>
              <a:t>Là một lớp</a:t>
            </a:r>
          </a:p>
          <a:p>
            <a:r>
              <a:rPr lang="en-US" smtClean="0"/>
              <a:t>Chỉ khai báo phương thức trừu tượng, phải định nghĩa phương thức tường minh</a:t>
            </a:r>
          </a:p>
          <a:p>
            <a:r>
              <a:rPr lang="en-US" smtClean="0"/>
              <a:t>Các thuộc tính có thể là các biến thông thường</a:t>
            </a:r>
          </a:p>
          <a:p>
            <a:r>
              <a:rPr lang="en-US" smtClean="0"/>
              <a:t>Một lớp chỉ được kế thừa 1 lớp trửu tượng</a:t>
            </a:r>
            <a:endParaRPr lang="en-US"/>
          </a:p>
        </p:txBody>
      </p:sp>
      <p:sp>
        <p:nvSpPr>
          <p:cNvPr id="6" name="Text Placeholder 5"/>
          <p:cNvSpPr>
            <a:spLocks noGrp="1"/>
          </p:cNvSpPr>
          <p:nvPr>
            <p:ph type="body" sz="quarter" idx="3"/>
          </p:nvPr>
        </p:nvSpPr>
        <p:spPr/>
        <p:txBody>
          <a:bodyPr/>
          <a:lstStyle/>
          <a:p>
            <a:r>
              <a:rPr lang="en-US" smtClean="0"/>
              <a:t>Interface</a:t>
            </a:r>
            <a:endParaRPr lang="en-US"/>
          </a:p>
        </p:txBody>
      </p:sp>
      <p:sp>
        <p:nvSpPr>
          <p:cNvPr id="7" name="Content Placeholder 6"/>
          <p:cNvSpPr>
            <a:spLocks noGrp="1"/>
          </p:cNvSpPr>
          <p:nvPr>
            <p:ph sz="quarter" idx="4"/>
          </p:nvPr>
        </p:nvSpPr>
        <p:spPr/>
        <p:txBody>
          <a:bodyPr/>
          <a:lstStyle/>
          <a:p>
            <a:r>
              <a:rPr lang="en-US" smtClean="0"/>
              <a:t>Không phải lớp</a:t>
            </a:r>
          </a:p>
          <a:p>
            <a:r>
              <a:rPr lang="en-US" smtClean="0"/>
              <a:t>Chỉ được khai báo phương thức, không định nghĩa (từ Java 8 cho phép định nghĩa qua từ khóa default)</a:t>
            </a:r>
          </a:p>
          <a:p>
            <a:r>
              <a:rPr lang="en-US" smtClean="0"/>
              <a:t>Các thuộc tính là hằng số</a:t>
            </a:r>
          </a:p>
          <a:p>
            <a:r>
              <a:rPr lang="en-US" smtClean="0"/>
              <a:t>Một lớp có thể thực thi nhiều interface</a:t>
            </a:r>
            <a:endParaRPr lang="en-US"/>
          </a:p>
        </p:txBody>
      </p:sp>
    </p:spTree>
    <p:extLst>
      <p:ext uri="{BB962C8B-B14F-4D97-AF65-F5344CB8AC3E}">
        <p14:creationId xmlns:p14="http://schemas.microsoft.com/office/powerpoint/2010/main" val="243209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2.4. Đa hình</a:t>
            </a:r>
            <a:endParaRPr lang="en-US"/>
          </a:p>
        </p:txBody>
      </p:sp>
      <p:sp>
        <p:nvSpPr>
          <p:cNvPr id="10" name="Content Placeholder 9"/>
          <p:cNvSpPr>
            <a:spLocks noGrp="1"/>
          </p:cNvSpPr>
          <p:nvPr>
            <p:ph idx="1"/>
          </p:nvPr>
        </p:nvSpPr>
        <p:spPr/>
        <p:txBody>
          <a:bodyPr/>
          <a:lstStyle/>
          <a:p>
            <a:r>
              <a:rPr lang="en-US" smtClean="0"/>
              <a:t>Nhìn </a:t>
            </a:r>
            <a:r>
              <a:rPr lang="en-US" smtClean="0"/>
              <a:t>nhận đối tượng dưới nhiều kiểu khác nhau</a:t>
            </a:r>
          </a:p>
          <a:p>
            <a:r>
              <a:rPr lang="en-US" smtClean="0"/>
              <a:t>Một phương thức có nhiều cách thực hiện: cùng tên, khác danh sách tham số</a:t>
            </a:r>
          </a:p>
          <a:p>
            <a:r>
              <a:rPr lang="en-US" smtClean="0"/>
              <a:t>Các đối tượng khác nhau cùng thực thi các thông điệp theo những cách khác nhau</a:t>
            </a:r>
          </a:p>
        </p:txBody>
      </p:sp>
    </p:spTree>
    <p:extLst>
      <p:ext uri="{BB962C8B-B14F-4D97-AF65-F5344CB8AC3E}">
        <p14:creationId xmlns:p14="http://schemas.microsoft.com/office/powerpoint/2010/main" val="397294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Basic Android</a:t>
            </a:r>
            <a:endParaRPr lang="en-US"/>
          </a:p>
        </p:txBody>
      </p:sp>
      <p:sp>
        <p:nvSpPr>
          <p:cNvPr id="3" name="Content Placeholder 2"/>
          <p:cNvSpPr>
            <a:spLocks noGrp="1"/>
          </p:cNvSpPr>
          <p:nvPr>
            <p:ph idx="1"/>
          </p:nvPr>
        </p:nvSpPr>
        <p:spPr>
          <a:xfrm>
            <a:off x="1295400" y="1828799"/>
            <a:ext cx="7447413" cy="5029201"/>
          </a:xfrm>
        </p:spPr>
        <p:txBody>
          <a:bodyPr>
            <a:normAutofit lnSpcReduction="10000"/>
          </a:bodyPr>
          <a:lstStyle/>
          <a:p>
            <a:r>
              <a:rPr lang="en-US" smtClean="0"/>
              <a:t>Cấu trúc project trong Android Studio</a:t>
            </a:r>
          </a:p>
          <a:p>
            <a:pPr lvl="1"/>
            <a:r>
              <a:rPr lang="en-US" smtClean="0"/>
              <a:t>/app/src/manifests: chứa thông tin về cấu hình ứng dụng</a:t>
            </a:r>
          </a:p>
          <a:p>
            <a:pPr lvl="1"/>
            <a:r>
              <a:rPr lang="en-US" smtClean="0"/>
              <a:t>/app/src/java/main: chứa file code Java của ứng dụng</a:t>
            </a:r>
          </a:p>
          <a:p>
            <a:pPr lvl="1"/>
            <a:r>
              <a:rPr lang="en-US" smtClean="0"/>
              <a:t>/app/src/res: chứa các tài nguyên:</a:t>
            </a:r>
          </a:p>
          <a:p>
            <a:pPr lvl="2"/>
            <a:r>
              <a:rPr lang="en-US" smtClean="0"/>
              <a:t>/drawable: lưu trữ hình ảnh và các custom view có dạng .xml</a:t>
            </a:r>
          </a:p>
          <a:p>
            <a:pPr lvl="2"/>
            <a:r>
              <a:rPr lang="en-US" smtClean="0"/>
              <a:t>/layout: lưu trữ các giao diện được định nghĩa qua .xml</a:t>
            </a:r>
          </a:p>
          <a:p>
            <a:pPr lvl="2"/>
            <a:r>
              <a:rPr lang="en-US" smtClean="0"/>
              <a:t>/menu: lưu trữ các menu item</a:t>
            </a:r>
          </a:p>
          <a:p>
            <a:pPr lvl="2"/>
            <a:r>
              <a:rPr lang="en-US" smtClean="0"/>
              <a:t>/mipmap: lưu trữ ảnh (icon) cho ứng dụng</a:t>
            </a:r>
          </a:p>
          <a:p>
            <a:pPr lvl="2"/>
            <a:r>
              <a:rPr lang="en-US" smtClean="0"/>
              <a:t>/values: lưu trữ các thông tin như mã màu (colors), kích thước (dimens), chuỗi text (strings), kiểu (styles),…</a:t>
            </a:r>
            <a:endParaRPr lang="en-US"/>
          </a:p>
          <a:p>
            <a:pPr lvl="1"/>
            <a:r>
              <a:rPr lang="en-US" smtClean="0"/>
              <a:t>/assests: lưu các file ảnh, âm thanh, font chữ</a:t>
            </a:r>
          </a:p>
          <a:p>
            <a:pPr lvl="1"/>
            <a:r>
              <a:rPr lang="en-US" smtClean="0"/>
              <a:t>Gradle:</a:t>
            </a:r>
          </a:p>
          <a:p>
            <a:pPr lvl="2"/>
            <a:r>
              <a:rPr lang="en-US" smtClean="0"/>
              <a:t>/build.gradle (Project level): script thông tin cấu hình build cho toàn project</a:t>
            </a:r>
          </a:p>
          <a:p>
            <a:pPr lvl="2"/>
            <a:r>
              <a:rPr lang="en-US" smtClean="0"/>
              <a:t>/build.gradle (app level): script thông tin cấu hình build cho app, khai báo các phụ thuộc</a:t>
            </a:r>
            <a:endParaRPr lang="en-US"/>
          </a:p>
        </p:txBody>
      </p:sp>
      <p:pic>
        <p:nvPicPr>
          <p:cNvPr id="5" name="Picture 4"/>
          <p:cNvPicPr>
            <a:picLocks noChangeAspect="1"/>
          </p:cNvPicPr>
          <p:nvPr/>
        </p:nvPicPr>
        <p:blipFill>
          <a:blip r:embed="rId2"/>
          <a:stretch>
            <a:fillRect/>
          </a:stretch>
        </p:blipFill>
        <p:spPr>
          <a:xfrm>
            <a:off x="8838348" y="1075258"/>
            <a:ext cx="3086100" cy="5362575"/>
          </a:xfrm>
          <a:prstGeom prst="rect">
            <a:avLst/>
          </a:prstGeom>
        </p:spPr>
      </p:pic>
    </p:spTree>
    <p:extLst>
      <p:ext uri="{BB962C8B-B14F-4D97-AF65-F5344CB8AC3E}">
        <p14:creationId xmlns:p14="http://schemas.microsoft.com/office/powerpoint/2010/main" val="256732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3.1. Activity</a:t>
            </a:r>
            <a:endParaRPr lang="en-US"/>
          </a:p>
        </p:txBody>
      </p:sp>
      <p:sp>
        <p:nvSpPr>
          <p:cNvPr id="4" name="Content Placeholder 3"/>
          <p:cNvSpPr>
            <a:spLocks noGrp="1"/>
          </p:cNvSpPr>
          <p:nvPr>
            <p:ph idx="1"/>
          </p:nvPr>
        </p:nvSpPr>
        <p:spPr>
          <a:xfrm>
            <a:off x="1295400" y="1828799"/>
            <a:ext cx="6680342" cy="4348163"/>
          </a:xfrm>
        </p:spPr>
        <p:txBody>
          <a:bodyPr/>
          <a:lstStyle/>
          <a:p>
            <a:r>
              <a:rPr lang="en-US" smtClean="0"/>
              <a:t>Activity đóng vai trò như một màn hình ứng dụng</a:t>
            </a:r>
          </a:p>
          <a:p>
            <a:r>
              <a:rPr lang="en-US" smtClean="0"/>
              <a:t>Các activity được sắp xếp theo cơ chế stack (vào sau ra trước)</a:t>
            </a:r>
          </a:p>
          <a:p>
            <a:r>
              <a:rPr lang="en-US" smtClean="0"/>
              <a:t>Activity bao gồm 4 trạng thái: active, pause, stop, killed</a:t>
            </a:r>
          </a:p>
          <a:p>
            <a:r>
              <a:rPr lang="en-US" smtClean="0"/>
              <a:t>Khi xây dựng một activity phải override phương thức onCreate(). Trong phương thức onCreate() xác định layout được sử dụng</a:t>
            </a:r>
          </a:p>
          <a:p>
            <a:r>
              <a:rPr lang="en-US" smtClean="0"/>
              <a:t>Để chuyển đến một Activity khác sử dụng phương thức startActivity(intent) hoặc startActivityForResult(intent, REQUEST_CODE)</a:t>
            </a:r>
            <a:endParaRPr lang="en-US"/>
          </a:p>
        </p:txBody>
      </p:sp>
      <p:pic>
        <p:nvPicPr>
          <p:cNvPr id="1028" name="Picture 4" descr="Image result for activity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742" y="1323833"/>
            <a:ext cx="4069467" cy="523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9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3.2. Fragment</a:t>
            </a:r>
            <a:endParaRPr lang="en-US"/>
          </a:p>
        </p:txBody>
      </p:sp>
      <p:sp>
        <p:nvSpPr>
          <p:cNvPr id="3" name="Content Placeholder 2"/>
          <p:cNvSpPr>
            <a:spLocks noGrp="1"/>
          </p:cNvSpPr>
          <p:nvPr>
            <p:ph idx="1"/>
          </p:nvPr>
        </p:nvSpPr>
        <p:spPr>
          <a:xfrm>
            <a:off x="1295400" y="1828799"/>
            <a:ext cx="6393584" cy="4348163"/>
          </a:xfrm>
        </p:spPr>
        <p:txBody>
          <a:bodyPr/>
          <a:lstStyle/>
          <a:p>
            <a:r>
              <a:rPr lang="en-US" smtClean="0"/>
              <a:t>Fragment là một thành phần độc lập trong Android, được sử dụng bởi Activity, có vòng đời và hoạt động như một sub-activity</a:t>
            </a:r>
          </a:p>
          <a:p>
            <a:r>
              <a:rPr lang="en-US" smtClean="0"/>
              <a:t>Cũng giống như Activity, Fragment có file .java và .xml của mình</a:t>
            </a:r>
          </a:p>
          <a:p>
            <a:r>
              <a:rPr lang="en-US" smtClean="0"/>
              <a:t>Fragment yêu cầu bắt buộc hàm khởi tạo không có tham số</a:t>
            </a:r>
          </a:p>
        </p:txBody>
      </p:sp>
      <p:pic>
        <p:nvPicPr>
          <p:cNvPr id="2050" name="Picture 2" descr="Image result for fragment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984" y="1992572"/>
            <a:ext cx="4285789" cy="379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7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Git – giới thiệu</a:t>
            </a:r>
            <a:endParaRPr lang="en-US"/>
          </a:p>
        </p:txBody>
      </p:sp>
      <p:sp>
        <p:nvSpPr>
          <p:cNvPr id="3" name="Content Placeholder 2"/>
          <p:cNvSpPr>
            <a:spLocks noGrp="1"/>
          </p:cNvSpPr>
          <p:nvPr>
            <p:ph idx="1"/>
          </p:nvPr>
        </p:nvSpPr>
        <p:spPr/>
        <p:txBody>
          <a:bodyPr/>
          <a:lstStyle/>
          <a:p>
            <a:r>
              <a:rPr lang="en-US" smtClean="0"/>
              <a:t>Git là một hệ thống quản lý phiên bản phân tán (DVCS – Distributed Version Control System)</a:t>
            </a:r>
          </a:p>
          <a:p>
            <a:r>
              <a:rPr lang="en-US" smtClean="0"/>
              <a:t>Lợi ích của Git:</a:t>
            </a:r>
          </a:p>
          <a:p>
            <a:pPr lvl="1">
              <a:buFont typeface="Courier New" panose="02070309020205020404" pitchFamily="49" charset="0"/>
              <a:buChar char="o"/>
            </a:pPr>
            <a:r>
              <a:rPr lang="en-US" smtClean="0"/>
              <a:t>Quản lý code một cách mạnh mẽ</a:t>
            </a:r>
          </a:p>
          <a:p>
            <a:pPr lvl="1">
              <a:buFont typeface="Courier New" panose="02070309020205020404" pitchFamily="49" charset="0"/>
              <a:buChar char="o"/>
            </a:pPr>
            <a:r>
              <a:rPr lang="en-US" smtClean="0"/>
              <a:t>Hỗ trợ làm việc nhóm hiệu quả và đơn giản</a:t>
            </a:r>
          </a:p>
          <a:p>
            <a:pPr lvl="1">
              <a:buFont typeface="Courier New" panose="02070309020205020404" pitchFamily="49" charset="0"/>
              <a:buChar char="o"/>
            </a:pPr>
            <a:r>
              <a:rPr lang="en-US" smtClean="0"/>
              <a:t>Dễ cấu trúc công việc, thuật tiện trong việc thực hiện các nhiệm vụ</a:t>
            </a:r>
          </a:p>
          <a:p>
            <a:pPr lvl="1">
              <a:buFont typeface="Courier New" panose="02070309020205020404" pitchFamily="49" charset="0"/>
              <a:buChar char="o"/>
            </a:pPr>
            <a:r>
              <a:rPr lang="en-US" smtClean="0"/>
              <a:t>Cho phép lập trình viên thử nghiệm những thay đổi</a:t>
            </a:r>
          </a:p>
          <a:p>
            <a:pPr lvl="1">
              <a:buFont typeface="Courier New" panose="02070309020205020404" pitchFamily="49" charset="0"/>
              <a:buChar char="o"/>
            </a:pPr>
            <a:endParaRPr lang="en-US" smtClean="0"/>
          </a:p>
        </p:txBody>
      </p:sp>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3.3. Truyền dữ liệu</a:t>
            </a:r>
            <a:endParaRPr lang="en-US"/>
          </a:p>
        </p:txBody>
      </p:sp>
      <p:sp>
        <p:nvSpPr>
          <p:cNvPr id="3" name="Content Placeholder 2"/>
          <p:cNvSpPr>
            <a:spLocks noGrp="1"/>
          </p:cNvSpPr>
          <p:nvPr>
            <p:ph idx="1"/>
          </p:nvPr>
        </p:nvSpPr>
        <p:spPr/>
        <p:txBody>
          <a:bodyPr/>
          <a:lstStyle/>
          <a:p>
            <a:r>
              <a:rPr lang="en-US" smtClean="0"/>
              <a:t>Có nhiều cách truyền dữ liệu giữa Activity-Activity, Activity-Fragment, Fragment-Fragment</a:t>
            </a:r>
          </a:p>
          <a:p>
            <a:pPr lvl="1"/>
            <a:r>
              <a:rPr lang="en-US" smtClean="0"/>
              <a:t>Thông qua Intent với extra (nếu dữ liệu ít) và bundle (đóng gói dữ liệu)</a:t>
            </a:r>
          </a:p>
          <a:p>
            <a:pPr lvl="1"/>
            <a:r>
              <a:rPr lang="en-US" smtClean="0"/>
              <a:t>Thông qua listener.</a:t>
            </a:r>
          </a:p>
          <a:p>
            <a:pPr lvl="1"/>
            <a:r>
              <a:rPr lang="en-US" smtClean="0"/>
              <a:t>Thư viện EventBus</a:t>
            </a:r>
          </a:p>
        </p:txBody>
      </p:sp>
    </p:spTree>
    <p:extLst>
      <p:ext uri="{BB962C8B-B14F-4D97-AF65-F5344CB8AC3E}">
        <p14:creationId xmlns:p14="http://schemas.microsoft.com/office/powerpoint/2010/main" val="403199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3.4. </a:t>
            </a:r>
            <a:r>
              <a:rPr lang="en-US" smtClean="0"/>
              <a:t>Các View cơ bản</a:t>
            </a:r>
            <a:endParaRPr lang="en-US"/>
          </a:p>
        </p:txBody>
      </p:sp>
      <p:sp>
        <p:nvSpPr>
          <p:cNvPr id="3" name="Content Placeholder 2"/>
          <p:cNvSpPr>
            <a:spLocks noGrp="1"/>
          </p:cNvSpPr>
          <p:nvPr>
            <p:ph idx="1"/>
          </p:nvPr>
        </p:nvSpPr>
        <p:spPr/>
        <p:txBody>
          <a:bodyPr>
            <a:normAutofit fontScale="92500" lnSpcReduction="10000"/>
          </a:bodyPr>
          <a:lstStyle/>
          <a:p>
            <a:r>
              <a:rPr lang="en-US" smtClean="0"/>
              <a:t>ViewGroup: </a:t>
            </a:r>
          </a:p>
          <a:p>
            <a:pPr lvl="1"/>
            <a:r>
              <a:rPr lang="en-US" smtClean="0"/>
              <a:t>LinearLayout</a:t>
            </a:r>
          </a:p>
          <a:p>
            <a:pPr lvl="1"/>
            <a:r>
              <a:rPr lang="en-US" smtClean="0"/>
              <a:t>RelativeLayout </a:t>
            </a:r>
          </a:p>
          <a:p>
            <a:pPr lvl="1"/>
            <a:r>
              <a:rPr lang="en-US" smtClean="0"/>
              <a:t>FrameLayout</a:t>
            </a:r>
          </a:p>
          <a:p>
            <a:r>
              <a:rPr lang="en-US" smtClean="0"/>
              <a:t>UI Components: </a:t>
            </a:r>
          </a:p>
          <a:p>
            <a:pPr lvl="1"/>
            <a:r>
              <a:rPr lang="en-US" smtClean="0"/>
              <a:t>TextView </a:t>
            </a:r>
          </a:p>
          <a:p>
            <a:pPr lvl="1"/>
            <a:r>
              <a:rPr lang="en-US" smtClean="0"/>
              <a:t>EditText</a:t>
            </a:r>
          </a:p>
          <a:p>
            <a:pPr lvl="1"/>
            <a:r>
              <a:rPr lang="en-US" smtClean="0"/>
              <a:t>Button, </a:t>
            </a:r>
          </a:p>
          <a:p>
            <a:pPr lvl="1"/>
            <a:r>
              <a:rPr lang="en-US" smtClean="0"/>
              <a:t>ImageView,</a:t>
            </a:r>
          </a:p>
          <a:p>
            <a:pPr lvl="1"/>
            <a:r>
              <a:rPr lang="en-US" smtClean="0"/>
              <a:t>ImageButton</a:t>
            </a:r>
          </a:p>
          <a:p>
            <a:r>
              <a:rPr lang="en-US" smtClean="0"/>
              <a:t>Các sự kiện onClick(), onTouch()</a:t>
            </a:r>
            <a:endParaRPr lang="en-US"/>
          </a:p>
        </p:txBody>
      </p:sp>
    </p:spTree>
    <p:extLst>
      <p:ext uri="{BB962C8B-B14F-4D97-AF65-F5344CB8AC3E}">
        <p14:creationId xmlns:p14="http://schemas.microsoft.com/office/powerpoint/2010/main" val="632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3.4. </a:t>
            </a:r>
            <a:r>
              <a:rPr lang="en-US" smtClean="0"/>
              <a:t>Các View cơ bản</a:t>
            </a:r>
            <a:endParaRPr lang="en-US"/>
          </a:p>
        </p:txBody>
      </p:sp>
      <p:sp>
        <p:nvSpPr>
          <p:cNvPr id="3" name="Content Placeholder 2"/>
          <p:cNvSpPr>
            <a:spLocks noGrp="1"/>
          </p:cNvSpPr>
          <p:nvPr>
            <p:ph idx="1"/>
          </p:nvPr>
        </p:nvSpPr>
        <p:spPr/>
        <p:txBody>
          <a:bodyPr/>
          <a:lstStyle/>
          <a:p>
            <a:r>
              <a:rPr lang="en-US" smtClean="0"/>
              <a:t>TabLayout cung cấp một layout theo chiều ngang để hiển thị các tabs.</a:t>
            </a:r>
          </a:p>
          <a:p>
            <a:r>
              <a:rPr lang="en-US" smtClean="0"/>
              <a:t>TabLayout kết hợp với ViewPager.</a:t>
            </a:r>
          </a:p>
          <a:p>
            <a:r>
              <a:rPr lang="en-US" smtClean="0"/>
              <a:t>ViewPager cung cấp giao diện cho phép người dùng trượt trái, phải như một slide</a:t>
            </a:r>
          </a:p>
          <a:p>
            <a:r>
              <a:rPr lang="en-US" smtClean="0"/>
              <a:t>ViewPager sử dụng các Fragments như là các trang. </a:t>
            </a:r>
          </a:p>
          <a:p>
            <a:r>
              <a:rPr lang="en-US" smtClean="0"/>
              <a:t>PagerAdapter</a:t>
            </a:r>
          </a:p>
        </p:txBody>
      </p:sp>
    </p:spTree>
    <p:extLst>
      <p:ext uri="{BB962C8B-B14F-4D97-AF65-F5344CB8AC3E}">
        <p14:creationId xmlns:p14="http://schemas.microsoft.com/office/powerpoint/2010/main" val="19881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a:p>
        </p:txBody>
      </p:sp>
    </p:spTree>
    <p:extLst>
      <p:ext uri="{BB962C8B-B14F-4D97-AF65-F5344CB8AC3E}">
        <p14:creationId xmlns:p14="http://schemas.microsoft.com/office/powerpoint/2010/main" val="108370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a:t>
            </a:r>
            <a:r>
              <a:rPr lang="en-US" smtClean="0"/>
              <a:t>. Repository</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Là nới lưu trữ những thông tin cần thiết để duy trì và quản lý các sửa đổi và lịch sử của toàn bộ project. Dữ liệu của repo được lưu trữ trong thư mục .git trong thư mục đang làm việc</a:t>
            </a:r>
          </a:p>
          <a:p>
            <a:r>
              <a:rPr lang="en-US" smtClean="0"/>
              <a:t>Có 2 loại repository:</a:t>
            </a:r>
          </a:p>
          <a:p>
            <a:pPr lvl="1"/>
            <a:r>
              <a:rPr lang="en-US" smtClean="0"/>
              <a:t>Remote repository: nằm trên server dung để chia sẽ giữa nhiều người</a:t>
            </a:r>
          </a:p>
          <a:p>
            <a:pPr lvl="1"/>
            <a:r>
              <a:rPr lang="en-US" smtClean="0"/>
              <a:t>Local repository: nằm trên máy cá nhân, dành cho một người sử dụng</a:t>
            </a:r>
          </a:p>
          <a:p>
            <a:endParaRPr lang="en-US" smtClean="0"/>
          </a:p>
          <a:p>
            <a:endParaRPr lang="en-US" smtClean="0"/>
          </a:p>
        </p:txBody>
      </p:sp>
    </p:spTree>
    <p:extLst>
      <p:ext uri="{BB962C8B-B14F-4D97-AF65-F5344CB8AC3E}">
        <p14:creationId xmlns:p14="http://schemas.microsoft.com/office/powerpoint/2010/main" val="398993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Nhánh (branch)</a:t>
            </a:r>
            <a:endParaRPr lang="en-US"/>
          </a:p>
        </p:txBody>
      </p:sp>
      <p:sp>
        <p:nvSpPr>
          <p:cNvPr id="3" name="Content Placeholder 2"/>
          <p:cNvSpPr>
            <a:spLocks noGrp="1"/>
          </p:cNvSpPr>
          <p:nvPr>
            <p:ph idx="1"/>
          </p:nvPr>
        </p:nvSpPr>
        <p:spPr/>
        <p:txBody>
          <a:bodyPr/>
          <a:lstStyle/>
          <a:p>
            <a:pPr marL="0" indent="0">
              <a:buNone/>
            </a:pPr>
            <a:endParaRPr lang="en-US" smtClean="0"/>
          </a:p>
          <a:p>
            <a:r>
              <a:rPr lang="en-US" smtClean="0"/>
              <a:t>Nhánh giống như một không gian làm việc hoàn toàn độc lập</a:t>
            </a:r>
          </a:p>
          <a:p>
            <a:r>
              <a:rPr lang="en-US" smtClean="0"/>
              <a:t>Nhánh giúp thay đổi, phát triển tính năng một cách hoàn toàn độc lập với code hiện tại</a:t>
            </a:r>
          </a:p>
          <a:p>
            <a:r>
              <a:rPr lang="en-US" smtClean="0"/>
              <a:t>Nhánh mặc định của mỗi repository là nhánh master, ngoài ra người dung có thể tự tạo nhánh cho riêng mình </a:t>
            </a:r>
          </a:p>
          <a:p>
            <a:endParaRPr lang="en-US" smtClean="0"/>
          </a:p>
        </p:txBody>
      </p:sp>
    </p:spTree>
    <p:extLst>
      <p:ext uri="{BB962C8B-B14F-4D97-AF65-F5344CB8AC3E}">
        <p14:creationId xmlns:p14="http://schemas.microsoft.com/office/powerpoint/2010/main" val="242963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Các </a:t>
            </a:r>
            <a:r>
              <a:rPr lang="en-US" smtClean="0"/>
              <a:t>câu lệnh cơ bản</a:t>
            </a:r>
            <a:endParaRPr lang="en-US"/>
          </a:p>
        </p:txBody>
      </p:sp>
      <p:sp>
        <p:nvSpPr>
          <p:cNvPr id="3" name="Content Placeholder 2"/>
          <p:cNvSpPr>
            <a:spLocks noGrp="1"/>
          </p:cNvSpPr>
          <p:nvPr>
            <p:ph idx="1"/>
          </p:nvPr>
        </p:nvSpPr>
        <p:spPr/>
        <p:txBody>
          <a:bodyPr/>
          <a:lstStyle/>
          <a:p>
            <a:r>
              <a:rPr lang="en-US" smtClean="0"/>
              <a:t>Tạo mới một local repository: git init</a:t>
            </a:r>
          </a:p>
          <a:p>
            <a:r>
              <a:rPr lang="en-US" smtClean="0"/>
              <a:t>Tạo một bản sao của remote repository trên máy cá nhân: git clone &lt;đường dẫn&gt;</a:t>
            </a:r>
          </a:p>
          <a:p>
            <a:r>
              <a:rPr lang="en-US" smtClean="0"/>
              <a:t>Kết nối đến remote repository: git remote add origin &lt;đường dẫn&gt;</a:t>
            </a:r>
          </a:p>
          <a:p>
            <a:r>
              <a:rPr lang="en-US" smtClean="0"/>
              <a:t>Thêm những thay đổi vào Stage area: git add &lt;tên file&gt; hoặc git add &lt;file1&gt; &lt;file2&gt; hoặc git add .</a:t>
            </a:r>
          </a:p>
          <a:p>
            <a:r>
              <a:rPr lang="en-US" smtClean="0"/>
              <a:t>Xác nhận những thay đổi: git commit –m &lt;tin nhắn&gt;</a:t>
            </a:r>
          </a:p>
          <a:p>
            <a:r>
              <a:rPr lang="en-US" smtClean="0"/>
              <a:t>Đẩy các thay đổi: git push origin &lt;nhánh trên remote repo&gt;</a:t>
            </a:r>
          </a:p>
          <a:p>
            <a:endParaRPr lang="en-US"/>
          </a:p>
        </p:txBody>
      </p:sp>
    </p:spTree>
    <p:extLst>
      <p:ext uri="{BB962C8B-B14F-4D97-AF65-F5344CB8AC3E}">
        <p14:creationId xmlns:p14="http://schemas.microsoft.com/office/powerpoint/2010/main" val="138625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Các </a:t>
            </a:r>
            <a:r>
              <a:rPr lang="en-US" smtClean="0"/>
              <a:t>câu lệnh cơ bản</a:t>
            </a:r>
            <a:endParaRPr lang="en-US"/>
          </a:p>
        </p:txBody>
      </p:sp>
      <p:sp>
        <p:nvSpPr>
          <p:cNvPr id="3" name="Content Placeholder 2"/>
          <p:cNvSpPr>
            <a:spLocks noGrp="1"/>
          </p:cNvSpPr>
          <p:nvPr>
            <p:ph idx="1"/>
          </p:nvPr>
        </p:nvSpPr>
        <p:spPr/>
        <p:txBody>
          <a:bodyPr/>
          <a:lstStyle/>
          <a:p>
            <a:r>
              <a:rPr lang="en-US" smtClean="0"/>
              <a:t>Tạo một nhánh mới: git branch &lt;tên branch&gt;</a:t>
            </a:r>
          </a:p>
          <a:p>
            <a:r>
              <a:rPr lang="en-US" smtClean="0"/>
              <a:t>Kiểm tra nhánh hiện tại: git branch </a:t>
            </a:r>
          </a:p>
          <a:p>
            <a:r>
              <a:rPr lang="en-US" smtClean="0"/>
              <a:t>Chuyển sang nhánh khác: git checkout &lt;tên branch muốn chuyển đến&gt;</a:t>
            </a:r>
          </a:p>
          <a:p>
            <a:r>
              <a:rPr lang="en-US" smtClean="0"/>
              <a:t>Xóa một nhánh: git branch –d &lt;tên branch muốn xóa&gt;</a:t>
            </a:r>
          </a:p>
        </p:txBody>
      </p:sp>
    </p:spTree>
    <p:extLst>
      <p:ext uri="{BB962C8B-B14F-4D97-AF65-F5344CB8AC3E}">
        <p14:creationId xmlns:p14="http://schemas.microsoft.com/office/powerpoint/2010/main" val="13055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Các </a:t>
            </a:r>
            <a:r>
              <a:rPr lang="en-US" smtClean="0"/>
              <a:t>câu lệnh cơ bản</a:t>
            </a:r>
            <a:endParaRPr lang="en-US"/>
          </a:p>
        </p:txBody>
      </p:sp>
      <p:sp>
        <p:nvSpPr>
          <p:cNvPr id="3" name="Content Placeholder 2"/>
          <p:cNvSpPr>
            <a:spLocks noGrp="1"/>
          </p:cNvSpPr>
          <p:nvPr>
            <p:ph idx="1"/>
          </p:nvPr>
        </p:nvSpPr>
        <p:spPr/>
        <p:txBody>
          <a:bodyPr/>
          <a:lstStyle/>
          <a:p>
            <a:r>
              <a:rPr lang="en-US" smtClean="0"/>
              <a:t>Cập nhật những thay đổi mới nhất: git fetch origin</a:t>
            </a:r>
          </a:p>
          <a:p>
            <a:r>
              <a:rPr lang="en-US" smtClean="0"/>
              <a:t>Trộn nhánh khác với nhánh hiện : git merge &lt;tên nhánh&gt;</a:t>
            </a:r>
          </a:p>
          <a:p>
            <a:r>
              <a:rPr lang="en-US" smtClean="0"/>
              <a:t>Cập nhật thay đổi và trộn tự động: git pull</a:t>
            </a:r>
          </a:p>
          <a:p>
            <a:r>
              <a:rPr lang="en-US" smtClean="0"/>
              <a:t>Kiểm tra sự thay đổi: git diff &lt;nhánh nguồn&gt; &lt;nhánh mục tiêu&gt;</a:t>
            </a:r>
          </a:p>
        </p:txBody>
      </p:sp>
    </p:spTree>
    <p:extLst>
      <p:ext uri="{BB962C8B-B14F-4D97-AF65-F5344CB8AC3E}">
        <p14:creationId xmlns:p14="http://schemas.microsoft.com/office/powerpoint/2010/main" val="278229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a:t>
            </a:r>
            <a:r>
              <a:rPr lang="en-US" smtClean="0"/>
              <a:t>4. Sửa </a:t>
            </a:r>
            <a:r>
              <a:rPr lang="en-US" smtClean="0"/>
              <a:t>lỗi xung đột</a:t>
            </a:r>
            <a:endParaRPr lang="en-US"/>
          </a:p>
        </p:txBody>
      </p:sp>
      <p:sp>
        <p:nvSpPr>
          <p:cNvPr id="3" name="Content Placeholder 2"/>
          <p:cNvSpPr>
            <a:spLocks noGrp="1"/>
          </p:cNvSpPr>
          <p:nvPr>
            <p:ph idx="1"/>
          </p:nvPr>
        </p:nvSpPr>
        <p:spPr/>
        <p:txBody>
          <a:bodyPr>
            <a:normAutofit/>
          </a:bodyPr>
          <a:lstStyle/>
          <a:p>
            <a:r>
              <a:rPr lang="en-US" smtClean="0"/>
              <a:t>Xung đột (conflict) xảy ra khi người dùng cố gắng merge từ một nhánh khác mà ở đó 2 người cùng chỉnh sửa thay đổi 1 file.</a:t>
            </a:r>
          </a:p>
          <a:p>
            <a:r>
              <a:rPr lang="en-US" smtClean="0"/>
              <a:t>Khi xảy ra conflict, git sẽ chèn thêm vào file bị conflict đoạn như sau:</a:t>
            </a:r>
          </a:p>
          <a:p>
            <a:endParaRPr lang="en-US"/>
          </a:p>
          <a:p>
            <a:endParaRPr lang="en-US" smtClean="0"/>
          </a:p>
          <a:p>
            <a:pPr marL="0" indent="0">
              <a:buNone/>
            </a:pPr>
            <a:endParaRPr lang="en-US" smtClean="0"/>
          </a:p>
          <a:p>
            <a:r>
              <a:rPr lang="en-US" smtClean="0"/>
              <a:t>Xóa bỏ đoạn git chèn thêm</a:t>
            </a:r>
            <a:endParaRPr lang="en-US"/>
          </a:p>
          <a:p>
            <a:r>
              <a:rPr lang="en-US" smtClean="0"/>
              <a:t>Quyết định giữ lại code của ai, sau đó commit và push lại. </a:t>
            </a:r>
            <a:endParaRPr lang="en-US"/>
          </a:p>
        </p:txBody>
      </p:sp>
      <p:pic>
        <p:nvPicPr>
          <p:cNvPr id="4" name="Picture 3"/>
          <p:cNvPicPr>
            <a:picLocks noChangeAspect="1"/>
          </p:cNvPicPr>
          <p:nvPr/>
        </p:nvPicPr>
        <p:blipFill>
          <a:blip r:embed="rId2"/>
          <a:stretch>
            <a:fillRect/>
          </a:stretch>
        </p:blipFill>
        <p:spPr>
          <a:xfrm>
            <a:off x="2544313" y="3111405"/>
            <a:ext cx="6038850" cy="1181100"/>
          </a:xfrm>
          <a:prstGeom prst="rect">
            <a:avLst/>
          </a:prstGeom>
        </p:spPr>
      </p:pic>
    </p:spTree>
    <p:extLst>
      <p:ext uri="{BB962C8B-B14F-4D97-AF65-F5344CB8AC3E}">
        <p14:creationId xmlns:p14="http://schemas.microsoft.com/office/powerpoint/2010/main" val="410733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Lập trình hướng đối tương với Java</a:t>
            </a:r>
            <a:endParaRPr lang="en-US"/>
          </a:p>
        </p:txBody>
      </p:sp>
      <p:sp>
        <p:nvSpPr>
          <p:cNvPr id="3" name="Content Placeholder 2"/>
          <p:cNvSpPr>
            <a:spLocks noGrp="1"/>
          </p:cNvSpPr>
          <p:nvPr>
            <p:ph idx="1"/>
          </p:nvPr>
        </p:nvSpPr>
        <p:spPr/>
        <p:txBody>
          <a:bodyPr/>
          <a:lstStyle/>
          <a:p>
            <a:r>
              <a:rPr lang="en-US" smtClean="0"/>
              <a:t>Object-oriented programming</a:t>
            </a:r>
          </a:p>
          <a:p>
            <a:r>
              <a:rPr lang="en-US" smtClean="0"/>
              <a:t>Coi chương trình phần mềm là tập hợp các đối tượng tương tác với nhau</a:t>
            </a:r>
          </a:p>
          <a:p>
            <a:r>
              <a:rPr lang="en-US" smtClean="0"/>
              <a:t>Đối tượng là duy nhất. Mỗi đối tượng có các thuộc tính và phương thức.  Các đối tượng thuộc cùng một lớp có phương thức giống nhau</a:t>
            </a:r>
          </a:p>
          <a:p>
            <a:r>
              <a:rPr lang="en-US" smtClean="0"/>
              <a:t>Lớp là một bản thiết kế hay mẫu các đối tượng cùng kiểu. Lớp định nghĩa những thuộc tính và phương thức chung cho tất cả đối tượng cùng kiểu. </a:t>
            </a:r>
          </a:p>
          <a:p>
            <a:r>
              <a:rPr lang="en-US" smtClean="0"/>
              <a:t>Các phương thức trong 1 lớp có thể cùng tên, cùng kiểu trả về nhưng khác tham số (overloading)</a:t>
            </a:r>
          </a:p>
          <a:p>
            <a:r>
              <a:rPr lang="en-US" smtClean="0"/>
              <a:t>Các thành phần trong lớp có một phạm vi nhìn thấy được.  </a:t>
            </a:r>
          </a:p>
        </p:txBody>
      </p:sp>
    </p:spTree>
    <p:extLst>
      <p:ext uri="{BB962C8B-B14F-4D97-AF65-F5344CB8AC3E}">
        <p14:creationId xmlns:p14="http://schemas.microsoft.com/office/powerpoint/2010/main" val="127543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DA9951C7-4320-4495-9FC1-E63CCA4172C0}" vid="{B4FD8286-12BA-4ECE-B80E-03C93BD82B08}"/>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A16170-AED4-43FB-90C7-1F1653EBFACC}">
  <ds:schemaRefs>
    <ds:schemaRef ds:uri="http://schemas.microsoft.com/office/2006/metadata/properties"/>
    <ds:schemaRef ds:uri="http://schemas.openxmlformats.org/package/2006/metadata/core-properties"/>
    <ds:schemaRef ds:uri="http://schemas.microsoft.com/office/infopath/2007/PartnerControls"/>
    <ds:schemaRef ds:uri="40262f94-9f35-4ac3-9a90-690165a166b7"/>
    <ds:schemaRef ds:uri="http://purl.org/dc/elements/1.1/"/>
    <ds:schemaRef ds:uri="http://purl.org/dc/dcmitype/"/>
    <ds:schemaRef ds:uri="http://schemas.microsoft.com/office/2006/documentManagement/types"/>
    <ds:schemaRef ds:uri="http://purl.org/dc/terms/"/>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Green brushed metal presentation (widescreen)</Template>
  <TotalTime>243</TotalTime>
  <Words>1557</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Courier New</vt:lpstr>
      <vt:lpstr>Georgia</vt:lpstr>
      <vt:lpstr>Brushed Metal 16x9</vt:lpstr>
      <vt:lpstr>Training job</vt:lpstr>
      <vt:lpstr>1. Git – giới thiệu</vt:lpstr>
      <vt:lpstr>1. Repository</vt:lpstr>
      <vt:lpstr>1.2. Nhánh (branch)</vt:lpstr>
      <vt:lpstr>1.3. Các câu lệnh cơ bản</vt:lpstr>
      <vt:lpstr>1.3. Các câu lệnh cơ bản</vt:lpstr>
      <vt:lpstr>1.3. Các câu lệnh cơ bản</vt:lpstr>
      <vt:lpstr>1. 4. Sửa lỗi xung đột</vt:lpstr>
      <vt:lpstr>2. Lập trình hướng đối tương với Java</vt:lpstr>
      <vt:lpstr>2.1. Trừu tượng hóa</vt:lpstr>
      <vt:lpstr>2.2. Đóng gói</vt:lpstr>
      <vt:lpstr>2.3. Kế thừa</vt:lpstr>
      <vt:lpstr>2.3. Kế thừa</vt:lpstr>
      <vt:lpstr>2.3. Kế thừa</vt:lpstr>
      <vt:lpstr>So sánh Abstract class và Interface</vt:lpstr>
      <vt:lpstr>2.4. Đa hình</vt:lpstr>
      <vt:lpstr>3. Basic Android</vt:lpstr>
      <vt:lpstr>3.1. Activity</vt:lpstr>
      <vt:lpstr>3.2. Fragment</vt:lpstr>
      <vt:lpstr>3.3. Truyền dữ liệu</vt:lpstr>
      <vt:lpstr>3.4. Các View cơ bản</vt:lpstr>
      <vt:lpstr>3.4. Các View cơ bản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job</dc:title>
  <dc:creator>Thai Than</dc:creator>
  <cp:lastModifiedBy>Thai Than</cp:lastModifiedBy>
  <cp:revision>26</cp:revision>
  <dcterms:created xsi:type="dcterms:W3CDTF">2017-10-11T14:12:59Z</dcterms:created>
  <dcterms:modified xsi:type="dcterms:W3CDTF">2017-10-12T06:36:18Z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