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583324cc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583324cc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583324cc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583324cc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583324cc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583324cc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583324cc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583324cc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583324cc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583324cc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583324cc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583324cc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583324cc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583324cc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583324cc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583324cc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583324cc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583324cc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583324cc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583324cc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83324cc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83324cc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583324cc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583324cc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583324cc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583324cc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583324cc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583324cc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583324cc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583324cc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583324cc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583324cc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583324cc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583324cc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583324cc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583324cc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583324cc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583324cc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583324cc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583324cc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583324cc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583324cc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583324cc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583324cc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583324cc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583324cc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583324cc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583324cc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583324cc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583324cc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583324cc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583324cc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583324cc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583324cc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hackernoon.com/implementing-3x1-in-python" TargetMode="External"/><Relationship Id="rId4" Type="http://schemas.openxmlformats.org/officeDocument/2006/relationships/hyperlink" Target="https://medium.com/@aseemkohli_36958/collatz-conjecture-with-python-834b97171e2a" TargetMode="External"/><Relationship Id="rId5" Type="http://schemas.openxmlformats.org/officeDocument/2006/relationships/hyperlink" Target="https://www.askpython.com/python/python-plotting-and-graph-libraries" TargetMode="External"/><Relationship Id="rId6" Type="http://schemas.openxmlformats.org/officeDocument/2006/relationships/hyperlink" Target="https://realpython.com/python-data-visualization-bokeh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en.wikipedia.org/wiki/Halting_problem" TargetMode="External"/><Relationship Id="rId4" Type="http://schemas.openxmlformats.org/officeDocument/2006/relationships/hyperlink" Target="https://en.wikipedia.org/wiki/Rice%27s_theore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Simplest Math problem no one can solve !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551174" y="3639200"/>
            <a:ext cx="45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Presented by: Damyan Mirchev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Steps</a:t>
            </a:r>
            <a:endParaRPr b="1"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Each term is based on previous term: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IF previous term is EVEN -&gt; next term is HALF PREVIOUS TERM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IF previous term is ODD -&gt; next term is 3 TIMES PREVIOUS TERM PLUS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br>
              <a:rPr lang="en"/>
            </a:br>
            <a:r>
              <a:rPr lang="en" sz="1125">
                <a:latin typeface="Lato"/>
                <a:ea typeface="Lato"/>
                <a:cs typeface="Lato"/>
                <a:sym typeface="Lato"/>
              </a:rPr>
              <a:t>If we start: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25"/>
              <a:t>With </a:t>
            </a:r>
            <a:r>
              <a:rPr lang="en" sz="1825"/>
              <a:t>6</a:t>
            </a:r>
            <a:r>
              <a:rPr lang="en" sz="1125"/>
              <a:t> we get:</a:t>
            </a:r>
            <a:br>
              <a:rPr lang="en" sz="1125"/>
            </a:br>
            <a:r>
              <a:rPr lang="en" sz="1125"/>
              <a:t>6, 3, 10, 5, 16, 8, 4, 2, 1</a:t>
            </a:r>
            <a:br>
              <a:rPr lang="en" sz="1125"/>
            </a:br>
            <a:r>
              <a:rPr lang="en" sz="1125"/>
              <a:t>-&gt; Counter/Steps = 9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/>
              <a:t>With </a:t>
            </a:r>
            <a:r>
              <a:rPr lang="en" sz="1825"/>
              <a:t>9</a:t>
            </a:r>
            <a:r>
              <a:rPr lang="en" sz="1125"/>
              <a:t> we get:</a:t>
            </a:r>
            <a:br>
              <a:rPr lang="en" sz="1125"/>
            </a:br>
            <a:r>
              <a:rPr lang="en" sz="1125"/>
              <a:t>9, 28, 14, 7, 22, 11, 34, 17, 52, 26, 13, 40, 20, 10, 5, 16, 8, 4, 2, 1</a:t>
            </a:r>
            <a:br>
              <a:rPr lang="en" sz="1125"/>
            </a:br>
            <a:r>
              <a:rPr lang="en" sz="1125"/>
              <a:t>-&gt; Counter/Steps = 20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/>
              <a:t>With </a:t>
            </a:r>
            <a:r>
              <a:rPr lang="en" sz="1825"/>
              <a:t>16</a:t>
            </a:r>
            <a:r>
              <a:rPr lang="en" sz="1125"/>
              <a:t> we get:</a:t>
            </a:r>
            <a:br>
              <a:rPr lang="en" sz="1125"/>
            </a:br>
            <a:r>
              <a:rPr lang="en" sz="1125"/>
              <a:t>16, 8, 4, 2, 1</a:t>
            </a:r>
            <a:br>
              <a:rPr lang="en" sz="1125"/>
            </a:br>
            <a:r>
              <a:rPr lang="en" sz="1125"/>
              <a:t>-&gt; Counter/Steps = 5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8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!= PROOF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Although the conjecture has not been proven,</a:t>
            </a:r>
            <a:br>
              <a:rPr lang="en"/>
            </a:br>
            <a:r>
              <a:rPr lang="en"/>
              <a:t>most mathematicians who have looked into the problem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They THINK the conjecture is True :)</a:t>
            </a:r>
            <a:br>
              <a:rPr lang="en"/>
            </a:br>
            <a:r>
              <a:rPr i="1" lang="en"/>
              <a:t>Because experimental evidence and heuristic arguments support it.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Experimental/Computer Evidence</a:t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r>
              <a:rPr lang="en"/>
              <a:t>As of 2020, the conjecture has been checked by computers.</a:t>
            </a:r>
            <a:br>
              <a:rPr lang="en"/>
            </a:br>
            <a:r>
              <a:rPr lang="en"/>
              <a:t>For all starting values up to 2⁶⁸ ≈ 295 147 905 179 352 825 856.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initial values tested so far eventually end in the repeating cycle (4; 2; 1) of period 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Computer Evidence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I</a:t>
            </a:r>
            <a:r>
              <a:rPr lang="en"/>
              <a:t>s not sufficient to prove that the conjecture is true for all starting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As in the case of some disproved conjectures, like the Pólya conjecture.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Counterexamples might be found when considering </a:t>
            </a:r>
            <a:r>
              <a:rPr b="1" lang="en"/>
              <a:t>very large/extremely large numbers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conjecture is false: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1297500" y="1567550"/>
            <a:ext cx="7284900" cy="29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 only be because there is a starting number which creates a sequence that doesn't end on 1.</a:t>
            </a:r>
            <a:br>
              <a:rPr lang="en"/>
            </a:br>
            <a:r>
              <a:rPr lang="en"/>
              <a:t>It may be a sequence that either: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- Repeats in endless loop - </a:t>
            </a:r>
            <a:r>
              <a:rPr i="1" lang="en"/>
              <a:t>low chance, but still possible</a:t>
            </a:r>
            <a:br>
              <a:rPr lang="en"/>
            </a:br>
            <a:r>
              <a:rPr lang="en"/>
              <a:t>- Actually increases - </a:t>
            </a:r>
            <a:r>
              <a:rPr i="1" lang="en"/>
              <a:t>almost zero chance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So far no such Starting Number/Sequence has been found !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to solve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r>
              <a:rPr lang="en"/>
              <a:t>The mathematicians are still working on this problem - to this day.</a:t>
            </a:r>
            <a:br>
              <a:rPr lang="en"/>
            </a:br>
            <a:r>
              <a:rPr lang="en"/>
              <a:t>Although many teachers/PhDs in the math circles say: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Don't lose your life/mind with this crazy/pesky math problem :)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 chose this math problem for my presentation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/>
            </a:br>
            <a:r>
              <a:rPr lang="en" sz="1500"/>
              <a:t>First of all - the problem may look simple on the surface.</a:t>
            </a:r>
            <a:br>
              <a:rPr lang="en" sz="1500"/>
            </a:br>
            <a:r>
              <a:rPr lang="en" sz="1500"/>
              <a:t>But it seems very hard to actually prove it.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Even in our daily work.</a:t>
            </a:r>
            <a:br>
              <a:rPr lang="en" sz="1500"/>
            </a:br>
            <a:r>
              <a:rPr lang="en" sz="1500"/>
              <a:t>Problems can look simple but in reality can be very complex.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Also:</a:t>
            </a:r>
            <a:br>
              <a:rPr lang="en" sz="1500"/>
            </a:br>
            <a:r>
              <a:rPr lang="en" sz="1500"/>
              <a:t>Seemingly random sequences are often full of patterns if we look at them in different ways.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Even trying </a:t>
            </a:r>
            <a:r>
              <a:rPr i="1" lang="en" sz="1500"/>
              <a:t>(but not necessarily solving)</a:t>
            </a:r>
            <a:r>
              <a:rPr lang="en" sz="1500"/>
              <a:t> hard problems can lead to interesting/useful results.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biggest problem we have in Computer Science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302"/>
              <a:t>The Halting Problem</a:t>
            </a:r>
            <a:br>
              <a:rPr lang="en" sz="1302"/>
            </a:br>
            <a:r>
              <a:rPr lang="en" sz="1302"/>
              <a:t>https://en.wikipedia.org/wiki/Halting_problem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In computability theory, the halting problem is the problem of determining: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br>
              <a:rPr lang="en" sz="1302"/>
            </a:br>
            <a:r>
              <a:rPr lang="en" sz="1302"/>
              <a:t>GIVEN:</a:t>
            </a:r>
            <a:br>
              <a:rPr lang="en" sz="1302"/>
            </a:br>
            <a:r>
              <a:rPr lang="en" sz="1302"/>
              <a:t>We have arbitrary computer program and an input.</a:t>
            </a:r>
            <a:br>
              <a:rPr lang="en" sz="1302"/>
            </a:br>
            <a:r>
              <a:rPr lang="en" sz="1302"/>
              <a:t>Whether the program will finish running, or will continue to run forever.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302"/>
              <a:t>Alan Turing proved in 1936</a:t>
            </a:r>
            <a:r>
              <a:rPr lang="en" sz="1302"/>
              <a:t> that a general algorithm to solve the halting problem for all possible program-input pairs </a:t>
            </a:r>
            <a:r>
              <a:rPr b="1" lang="en" sz="1302"/>
              <a:t>cannot exist !</a:t>
            </a:r>
            <a:endParaRPr b="1"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other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Rice's theorem</a:t>
            </a:r>
            <a:br>
              <a:rPr b="1" lang="en"/>
            </a:br>
            <a:r>
              <a:rPr lang="en"/>
              <a:t>https://en.wikipedia.org/wiki/Rice%27s_theorem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 computability theory, Rice's theorem states</a:t>
            </a:r>
            <a:br>
              <a:rPr lang="en"/>
            </a:br>
            <a:r>
              <a:rPr lang="en"/>
              <a:t>All non-trivial </a:t>
            </a:r>
            <a:r>
              <a:rPr i="1" lang="en" u="sng"/>
              <a:t>semantic properties</a:t>
            </a:r>
            <a:r>
              <a:rPr lang="en"/>
              <a:t> of programs are undecidable.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i="1" lang="en" u="sng"/>
              <a:t>Semantic Properties</a:t>
            </a:r>
            <a:r>
              <a:rPr lang="en"/>
              <a:t> may be - does the program terminate for all possible inputs.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Collatz Conjecture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conclusion</a:t>
            </a:r>
            <a:endParaRPr b="1"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There always will be bugs.</a:t>
            </a:r>
            <a:br>
              <a:rPr lang="en" sz="1400"/>
            </a:br>
            <a:r>
              <a:rPr lang="en" sz="1400" u="sng"/>
              <a:t>This is mathematically proven and 100% unavoidable.</a:t>
            </a:r>
            <a:endParaRPr sz="14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What we can do is minimize the bugs.</a:t>
            </a:r>
            <a:br>
              <a:rPr lang="en" sz="1400"/>
            </a:br>
            <a:r>
              <a:rPr lang="en" sz="1400"/>
              <a:t>And control the surface area and the blast radius of the bugs.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But we have to </a:t>
            </a:r>
            <a:r>
              <a:rPr b="1" lang="en" sz="1400" u="sng"/>
              <a:t>Assume</a:t>
            </a:r>
            <a:r>
              <a:rPr b="1" lang="en" sz="1400"/>
              <a:t> </a:t>
            </a:r>
            <a:r>
              <a:rPr b="1" i="1" lang="en" sz="1400"/>
              <a:t>and </a:t>
            </a:r>
            <a:r>
              <a:rPr b="1" lang="en" sz="1400" u="sng"/>
              <a:t>Live with the fact</a:t>
            </a:r>
            <a:r>
              <a:rPr lang="en" sz="1400" u="sng"/>
              <a:t> </a:t>
            </a:r>
            <a:r>
              <a:rPr lang="en" sz="1400"/>
              <a:t>that:</a:t>
            </a:r>
            <a:br>
              <a:rPr lang="en" sz="1400"/>
            </a:br>
            <a:r>
              <a:rPr lang="en" sz="1400"/>
              <a:t>- Bugs</a:t>
            </a:r>
            <a:br>
              <a:rPr lang="en" sz="1400"/>
            </a:br>
            <a:r>
              <a:rPr lang="en" sz="1400"/>
              <a:t>- Randomness </a:t>
            </a:r>
            <a:r>
              <a:rPr i="1" lang="en" sz="1400"/>
              <a:t>and</a:t>
            </a:r>
            <a:br>
              <a:rPr lang="en" sz="1400"/>
            </a:br>
            <a:r>
              <a:rPr lang="en" sz="1400"/>
              <a:t>- Entropy</a:t>
            </a:r>
            <a:br>
              <a:rPr lang="en" sz="1400"/>
            </a:br>
            <a:br>
              <a:rPr lang="en" sz="1400"/>
            </a:br>
            <a:r>
              <a:rPr lang="en" sz="1400"/>
              <a:t>Are part of the </a:t>
            </a:r>
            <a:r>
              <a:rPr b="1" lang="en" sz="1400"/>
              <a:t>Universe </a:t>
            </a:r>
            <a:r>
              <a:rPr b="1" i="1" lang="en" sz="1400"/>
              <a:t>and</a:t>
            </a:r>
            <a:r>
              <a:rPr b="1" lang="en" sz="1400"/>
              <a:t> Life</a:t>
            </a:r>
            <a:r>
              <a:rPr lang="en" sz="1400"/>
              <a:t> as we know it.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 1 - Hailstone</a:t>
            </a:r>
            <a:endParaRPr/>
          </a:p>
        </p:txBody>
      </p:sp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r>
              <a:rPr b="1" lang="en" u="sng"/>
              <a:t>The Collatz sequence of numbers</a:t>
            </a:r>
            <a:r>
              <a:rPr lang="en"/>
              <a:t> involved is sometimes referred to as the </a:t>
            </a:r>
            <a:r>
              <a:rPr b="1" lang="en"/>
              <a:t>hailstone sequence</a:t>
            </a:r>
            <a:r>
              <a:rPr lang="en"/>
              <a:t>.</a:t>
            </a:r>
            <a:br>
              <a:rPr lang="en"/>
            </a:br>
            <a:r>
              <a:rPr b="1" lang="en"/>
              <a:t>Or the Hailstone Numbers.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Because the values are usually subject to </a:t>
            </a:r>
            <a:r>
              <a:rPr b="1" lang="en" u="sng"/>
              <a:t>multiple descents </a:t>
            </a:r>
            <a:r>
              <a:rPr b="1" i="1" lang="en" u="sng"/>
              <a:t>and</a:t>
            </a:r>
            <a:r>
              <a:rPr b="1" lang="en" u="sng"/>
              <a:t> ascents</a:t>
            </a:r>
            <a:r>
              <a:rPr lang="en"/>
              <a:t> like hailstones in a cloud. Here are some images to illustrate this.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 1 - Hailstone - Image 1</a:t>
            </a:r>
            <a:endParaRPr/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8697" r="8705" t="0"/>
          <a:stretch/>
        </p:blipFill>
        <p:spPr>
          <a:xfrm>
            <a:off x="1297502" y="1136000"/>
            <a:ext cx="4438740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 1 - Hailstone - Image 2</a:t>
            </a:r>
            <a:endParaRPr/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19666" l="0" r="0" t="19672"/>
          <a:stretch/>
        </p:blipFill>
        <p:spPr>
          <a:xfrm>
            <a:off x="1297502" y="1136000"/>
            <a:ext cx="4438741" cy="357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 1 - Hailstone - Image 3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6"/>
          <p:cNvPicPr preferRelativeResize="0"/>
          <p:nvPr/>
        </p:nvPicPr>
        <p:blipFill rotWithShape="1">
          <a:blip r:embed="rId3">
            <a:alphaModFix/>
          </a:blip>
          <a:srcRect b="0" l="16914" r="16908" t="0"/>
          <a:stretch/>
        </p:blipFill>
        <p:spPr>
          <a:xfrm>
            <a:off x="1297502" y="1136000"/>
            <a:ext cx="4438740" cy="357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 2 - List of unsolved problems in mathematics</a:t>
            </a:r>
            <a:endParaRPr/>
          </a:p>
        </p:txBody>
      </p:sp>
      <p:sp>
        <p:nvSpPr>
          <p:cNvPr id="277" name="Google Shape;277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The Holy Grail of the Mathematical Sherlock Holmes problems.</a:t>
            </a:r>
            <a:br>
              <a:rPr lang="en"/>
            </a:br>
            <a:r>
              <a:rPr lang="en"/>
              <a:t>Or Mathematical Doctor House problems. :)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Whoever of the 2 geniuses you actually like more :)</a:t>
            </a:r>
            <a:br>
              <a:rPr lang="en"/>
            </a:br>
            <a:r>
              <a:rPr lang="en"/>
              <a:t>https://en.wikipedia.org/wiki/List_of_unsolved_problems_in_mathematics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1</a:t>
            </a:r>
            <a:endParaRPr/>
          </a:p>
        </p:txBody>
      </p:sp>
      <p:sp>
        <p:nvSpPr>
          <p:cNvPr id="283" name="Google Shape;283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Original Wikipedia page:</a:t>
            </a:r>
            <a:br>
              <a:rPr b="1" lang="en"/>
            </a:br>
            <a:r>
              <a:rPr lang="en"/>
              <a:t>https://en.wikipedia.org/wiki/Collatz_conjecture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 best YouTube video on the subject:</a:t>
            </a:r>
            <a:br>
              <a:rPr b="1" lang="en"/>
            </a:br>
            <a:r>
              <a:rPr lang="en"/>
              <a:t>https://www.youtube.com/watch?v=094y1Z2wpJg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The Simplest Math problem no one can solve.</a:t>
            </a:r>
            <a:br>
              <a:rPr lang="en"/>
            </a:br>
            <a:r>
              <a:rPr i="1" lang="en"/>
              <a:t>Or The Most Dangerous problem in Math.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2</a:t>
            </a:r>
            <a:endParaRPr/>
          </a:p>
        </p:txBody>
      </p:sp>
      <p:sp>
        <p:nvSpPr>
          <p:cNvPr id="289" name="Google Shape;289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Some Python Implementations: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https://hackernoon.com/implementing-3x1-in-python</a:t>
            </a:r>
            <a:br>
              <a:rPr b="1" lang="en"/>
            </a:br>
            <a:r>
              <a:rPr b="1" lang="en" u="sng">
                <a:solidFill>
                  <a:schemeClr val="hlink"/>
                </a:solidFill>
                <a:hlinkClick r:id="rId4"/>
              </a:rPr>
              <a:t>https://medium.com/@aseemkohli_36958/collatz-conjecture-with-python-834b97171e2a</a:t>
            </a:r>
            <a:br>
              <a:rPr b="1" lang="en"/>
            </a:br>
            <a:br>
              <a:rPr b="1" lang="en"/>
            </a:br>
            <a:r>
              <a:rPr b="1" lang="en"/>
              <a:t>Python Chart/Graph Libraries: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5"/>
              </a:rPr>
              <a:t>https://www.askpython.com/python/python-plotting-and-graph-libraries</a:t>
            </a:r>
            <a:br>
              <a:rPr b="1" lang="en"/>
            </a:br>
            <a:r>
              <a:rPr b="1" lang="en" u="sng">
                <a:solidFill>
                  <a:schemeClr val="hlink"/>
                </a:solidFill>
                <a:hlinkClick r:id="rId6"/>
              </a:rPr>
              <a:t>https://realpython.com/python-data-visualization-bokeh/</a:t>
            </a:r>
            <a:br>
              <a:rPr b="1" lang="en"/>
            </a:br>
            <a:r>
              <a:rPr b="1" lang="en"/>
              <a:t>https://wiki.python.org/moin/PythonGraphLibraries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3</a:t>
            </a:r>
            <a:endParaRPr/>
          </a:p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PP Presentations</a:t>
            </a:r>
            <a:br>
              <a:rPr b="1" lang="en"/>
            </a:br>
            <a:r>
              <a:rPr lang="en"/>
              <a:t>https://www.slideserve.com/peri/the-collatz-problem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"/>
            </a:br>
            <a:r>
              <a:rPr b="1" lang="en"/>
              <a:t>Other Interesting Math Problems / Theorems:</a:t>
            </a:r>
            <a:br>
              <a:rPr b="1"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https://en.wikipedia.org/wiki/Halting_problem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https://en.wikipedia.org/wiki/Rice%27s_theorem</a:t>
            </a:r>
            <a:br>
              <a:rPr lang="en"/>
            </a:br>
            <a:r>
              <a:rPr lang="en"/>
              <a:t>https://en.wikipedia.org/wiki/List_of_unsolved_problems_in_mathematics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called the</a:t>
            </a:r>
            <a:br>
              <a:rPr lang="en"/>
            </a:br>
            <a:r>
              <a:rPr lang="en"/>
              <a:t>3n + 1 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23850" y="1795825"/>
            <a:ext cx="4587000" cy="18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after</a:t>
            </a:r>
            <a:br>
              <a:rPr lang="en"/>
            </a:br>
            <a:r>
              <a:rPr lang="en"/>
              <a:t>Lothar Collatz</a:t>
            </a:r>
            <a:br>
              <a:rPr lang="en"/>
            </a:br>
            <a:br>
              <a:rPr lang="en"/>
            </a:br>
            <a:r>
              <a:rPr lang="en" sz="1466"/>
              <a:t>https://en.wikipedia.org/wiki/Lothar_Collatz</a:t>
            </a:r>
            <a:endParaRPr sz="1466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back in 1937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23850" y="2053000"/>
            <a:ext cx="5038800" cy="12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Unsolved for over 80 years.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mathematicians are closer than ever to solve it.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Maybe they will solve it in our lifetimes :)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Collatz Conjecture also has a bunch of other names: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   - Wondrous numbers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- 3n + 1 Conjecture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Ulam Conjecture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- And many more 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it ?</a:t>
            </a:r>
            <a:endParaRPr b="1"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GIVEN:</a:t>
            </a:r>
            <a:br>
              <a:rPr lang="en"/>
            </a:br>
            <a:r>
              <a:rPr lang="en"/>
              <a:t>Any randomly selected positive integer number.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WHEN:</a:t>
            </a:r>
            <a:br>
              <a:rPr lang="en"/>
            </a:br>
            <a:r>
              <a:rPr lang="en"/>
              <a:t>Repeating two simple arithmetic operations - in sequence...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THEN:</a:t>
            </a:r>
            <a:br>
              <a:rPr lang="en"/>
            </a:br>
            <a:r>
              <a:rPr lang="en"/>
              <a:t>Will eventually transform every positive integer into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