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82" r:id="rId11"/>
    <p:sldId id="281" r:id="rId12"/>
    <p:sldId id="283" r:id="rId13"/>
    <p:sldId id="284" r:id="rId14"/>
    <p:sldId id="285" r:id="rId15"/>
    <p:sldId id="286" r:id="rId16"/>
    <p:sldId id="287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91" r:id="rId33"/>
    <p:sldId id="289" r:id="rId34"/>
    <p:sldId id="290" r:id="rId35"/>
  </p:sldIdLst>
  <p:sldSz cx="9144000" cy="5143500" type="screen16x9"/>
  <p:notesSz cx="6858000" cy="9144000"/>
  <p:embeddedFontLst>
    <p:embeddedFont>
      <p:font typeface="Dosis" pitchFamily="2" charset="77"/>
      <p:regular r:id="rId37"/>
      <p:bold r:id="rId38"/>
    </p:embeddedFont>
    <p:embeddedFont>
      <p:font typeface="Raleway" pitchFamily="2" charset="77"/>
      <p:regular r:id="rId39"/>
      <p:bold r:id="rId40"/>
      <p:italic r:id="rId41"/>
      <p:boldItalic r:id="rId42"/>
    </p:embeddedFont>
    <p:embeddedFont>
      <p:font typeface="Roboto" panose="02000000000000000000" pitchFamily="2" charset="0"/>
      <p:regular r:id="rId43"/>
      <p:bold r:id="rId44"/>
      <p:italic r:id="rId45"/>
      <p:boldItalic r:id="rId4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0" roundtripDataSignature="AMtx7mgFeQHwI1QeHOqsvd8xeeqjtx6uV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B6DF9"/>
    <a:srgbClr val="FF8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259"/>
    <p:restoredTop sz="96148"/>
  </p:normalViewPr>
  <p:slideViewPr>
    <p:cSldViewPr snapToGrid="0" snapToObjects="1">
      <p:cViewPr varScale="1">
        <p:scale>
          <a:sx n="163" d="100"/>
          <a:sy n="163" d="100"/>
        </p:scale>
        <p:origin x="6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3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6.fntdata"/><Relationship Id="rId50" Type="http://customschemas.google.com/relationships/presentationmetadata" Target="meta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font" Target="fonts/font9.fntdata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8.fntdata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7.fntdata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2.fntdata"/><Relationship Id="rId46" Type="http://schemas.openxmlformats.org/officeDocument/2006/relationships/font" Target="fonts/font10.fntdata"/><Relationship Id="rId20" Type="http://schemas.openxmlformats.org/officeDocument/2006/relationships/slide" Target="slides/slide19.xml"/><Relationship Id="rId41" Type="http://schemas.openxmlformats.org/officeDocument/2006/relationships/font" Target="fonts/font5.fntdata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" name="Google Shape;5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38" name="Google Shape;438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108bea2554e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1" name="Google Shape;431;g108bea2554e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57" name="Google Shape;457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" name="Google Shape;464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3" name="Google Shape;493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30" name="Google Shape;530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08bea2554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3" name="Google Shape;193;g108bea2554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91752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0" name="Google Shape;20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800772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0" name="Google Shape;22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2551074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" name="Google Shape;6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4" name="Google Shape;23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4517664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2" name="Google Shape;25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1252125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6" name="Google Shape;266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009611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79" name="Google Shape;279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8404249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1" name="Google Shape;291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5978414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03" name="Google Shape;30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6524293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19" name="Google Shape;31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4581941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34" name="Google Shape;33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4454893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47" name="Google Shape;347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4178241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63" name="Google Shape;363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547661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5" name="Google Shape;7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79" name="Google Shape;379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5686739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87" name="Google Shape;387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79161837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58" name="Google Shape;558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2" name="Google Shape;572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8" name="Google Shape;6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0" name="Google Shape;8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dirty="0"/>
          </a:p>
        </p:txBody>
      </p:sp>
      <p:sp>
        <p:nvSpPr>
          <p:cNvPr id="87" name="Google Shape;8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Continuous Development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Version control systems - git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Team of developers - git branches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Continuous Testing :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Code </a:t>
            </a:r>
            <a:r>
              <a:rPr lang="en-US" dirty="0" err="1"/>
              <a:t>checkin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build &amp; test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>
                <a:sym typeface="Wingdings" pitchFamily="2" charset="2"/>
              </a:rPr>
              <a:t>Continuous Deployment: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>
                <a:sym typeface="Wingdings" pitchFamily="2" charset="2"/>
              </a:rPr>
              <a:t>Test passed  </a:t>
            </a:r>
            <a:endParaRPr lang="en-US" dirty="0"/>
          </a:p>
        </p:txBody>
      </p:sp>
      <p:sp>
        <p:nvSpPr>
          <p:cNvPr id="111" name="Google Shape;11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5" name="Google Shape;15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7" name="Google Shape;16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9"/>
          <p:cNvSpPr/>
          <p:nvPr/>
        </p:nvSpPr>
        <p:spPr>
          <a:xfrm>
            <a:off x="5086350" y="-38100"/>
            <a:ext cx="4114800" cy="5219700"/>
          </a:xfrm>
          <a:custGeom>
            <a:avLst/>
            <a:gdLst/>
            <a:ahLst/>
            <a:cxnLst/>
            <a:rect l="l" t="t" r="r" b="b"/>
            <a:pathLst>
              <a:path w="164592" h="208788" extrusionOk="0">
                <a:moveTo>
                  <a:pt x="0" y="1524"/>
                </a:moveTo>
                <a:lnTo>
                  <a:pt x="107442" y="208788"/>
                </a:lnTo>
                <a:lnTo>
                  <a:pt x="164592" y="208788"/>
                </a:lnTo>
                <a:lnTo>
                  <a:pt x="164592" y="0"/>
                </a:lnTo>
                <a:close/>
              </a:path>
            </a:pathLst>
          </a:custGeom>
          <a:solidFill>
            <a:srgbClr val="1C325F"/>
          </a:solidFill>
          <a:ln>
            <a:noFill/>
          </a:ln>
        </p:spPr>
      </p:sp>
      <p:sp>
        <p:nvSpPr>
          <p:cNvPr id="11" name="Google Shape;11;p29"/>
          <p:cNvSpPr/>
          <p:nvPr/>
        </p:nvSpPr>
        <p:spPr>
          <a:xfrm flipH="1">
            <a:off x="-418950" y="4394400"/>
            <a:ext cx="8172300" cy="749100"/>
          </a:xfrm>
          <a:prstGeom prst="parallelogram">
            <a:avLst>
              <a:gd name="adj" fmla="val 51542"/>
            </a:avLst>
          </a:prstGeom>
          <a:solidFill>
            <a:srgbClr val="60749C">
              <a:alpha val="1725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29"/>
          <p:cNvSpPr/>
          <p:nvPr/>
        </p:nvSpPr>
        <p:spPr>
          <a:xfrm flipH="1">
            <a:off x="1028475" y="4166400"/>
            <a:ext cx="8369700" cy="228000"/>
          </a:xfrm>
          <a:prstGeom prst="parallelogram">
            <a:avLst>
              <a:gd name="adj" fmla="val 51542"/>
            </a:avLst>
          </a:prstGeom>
          <a:solidFill>
            <a:srgbClr val="05A4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1C32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29"/>
          <p:cNvSpPr txBox="1">
            <a:spLocks noGrp="1"/>
          </p:cNvSpPr>
          <p:nvPr>
            <p:ph type="ctrTitle"/>
          </p:nvPr>
        </p:nvSpPr>
        <p:spPr>
          <a:xfrm>
            <a:off x="339075" y="0"/>
            <a:ext cx="6555000" cy="40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325F"/>
              </a:buClr>
              <a:buSzPts val="5200"/>
              <a:buFont typeface="Raleway"/>
              <a:buNone/>
              <a:defRPr sz="5200">
                <a:solidFill>
                  <a:srgbClr val="1C325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inverted">
  <p:cSld name="BLANK_1">
    <p:bg>
      <p:bgPr>
        <a:solidFill>
          <a:srgbClr val="1C325F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0"/>
          <p:cNvSpPr/>
          <p:nvPr/>
        </p:nvSpPr>
        <p:spPr>
          <a:xfrm flipH="1">
            <a:off x="-640287" y="-85736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05A4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30"/>
          <p:cNvSpPr/>
          <p:nvPr/>
        </p:nvSpPr>
        <p:spPr>
          <a:xfrm flipH="1">
            <a:off x="990375" y="4925850"/>
            <a:ext cx="8369700" cy="228000"/>
          </a:xfrm>
          <a:prstGeom prst="parallelogram">
            <a:avLst>
              <a:gd name="adj" fmla="val 51542"/>
            </a:avLst>
          </a:prstGeom>
          <a:solidFill>
            <a:srgbClr val="05A4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30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oogle Shape;19;p32"/>
          <p:cNvGrpSpPr/>
          <p:nvPr/>
        </p:nvGrpSpPr>
        <p:grpSpPr>
          <a:xfrm>
            <a:off x="-903537" y="-38100"/>
            <a:ext cx="10524355" cy="5214650"/>
            <a:chOff x="-903537" y="-38100"/>
            <a:chExt cx="10524355" cy="5214650"/>
          </a:xfrm>
        </p:grpSpPr>
        <p:sp>
          <p:nvSpPr>
            <p:cNvPr id="20" name="Google Shape;20;p32"/>
            <p:cNvSpPr/>
            <p:nvPr/>
          </p:nvSpPr>
          <p:spPr>
            <a:xfrm>
              <a:off x="-55075" y="-38100"/>
              <a:ext cx="3312625" cy="5214650"/>
            </a:xfrm>
            <a:custGeom>
              <a:avLst/>
              <a:gdLst/>
              <a:ahLst/>
              <a:cxnLst/>
              <a:rect l="l" t="t" r="r" b="b"/>
              <a:pathLst>
                <a:path w="132505" h="208586" extrusionOk="0">
                  <a:moveTo>
                    <a:pt x="132505" y="207264"/>
                  </a:moveTo>
                  <a:lnTo>
                    <a:pt x="25063" y="0"/>
                  </a:lnTo>
                  <a:lnTo>
                    <a:pt x="0" y="202"/>
                  </a:lnTo>
                  <a:lnTo>
                    <a:pt x="1322" y="20858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21" name="Google Shape;21;p32"/>
            <p:cNvSpPr/>
            <p:nvPr/>
          </p:nvSpPr>
          <p:spPr>
            <a:xfrm flipH="1">
              <a:off x="-903537" y="-17561"/>
              <a:ext cx="1759200" cy="749100"/>
            </a:xfrm>
            <a:prstGeom prst="parallelogram">
              <a:avLst>
                <a:gd name="adj" fmla="val 51542"/>
              </a:avLst>
            </a:prstGeom>
            <a:solidFill>
              <a:srgbClr val="1C32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32"/>
            <p:cNvSpPr/>
            <p:nvPr/>
          </p:nvSpPr>
          <p:spPr>
            <a:xfrm flipH="1">
              <a:off x="472134" y="-9525"/>
              <a:ext cx="518400" cy="749100"/>
            </a:xfrm>
            <a:prstGeom prst="parallelogram">
              <a:avLst>
                <a:gd name="adj" fmla="val 75009"/>
              </a:avLst>
            </a:prstGeom>
            <a:solidFill>
              <a:srgbClr val="05A4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32"/>
            <p:cNvSpPr/>
            <p:nvPr/>
          </p:nvSpPr>
          <p:spPr>
            <a:xfrm flipH="1">
              <a:off x="742953" y="272850"/>
              <a:ext cx="7505700" cy="749100"/>
            </a:xfrm>
            <a:prstGeom prst="parallelogram">
              <a:avLst>
                <a:gd name="adj" fmla="val 51542"/>
              </a:avLst>
            </a:prstGeom>
            <a:solidFill>
              <a:srgbClr val="1C32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32"/>
            <p:cNvSpPr/>
            <p:nvPr/>
          </p:nvSpPr>
          <p:spPr>
            <a:xfrm flipH="1">
              <a:off x="7861618" y="272850"/>
              <a:ext cx="1759200" cy="749100"/>
            </a:xfrm>
            <a:prstGeom prst="parallelogram">
              <a:avLst>
                <a:gd name="adj" fmla="val 51542"/>
              </a:avLst>
            </a:prstGeom>
            <a:solidFill>
              <a:srgbClr val="05A4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32"/>
            <p:cNvSpPr/>
            <p:nvPr/>
          </p:nvSpPr>
          <p:spPr>
            <a:xfrm flipH="1">
              <a:off x="990375" y="4925850"/>
              <a:ext cx="8369700" cy="228000"/>
            </a:xfrm>
            <a:prstGeom prst="parallelogram">
              <a:avLst>
                <a:gd name="adj" fmla="val 51542"/>
              </a:avLst>
            </a:prstGeom>
            <a:solidFill>
              <a:srgbClr val="05A4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" name="Google Shape;26;p32"/>
          <p:cNvSpPr txBox="1">
            <a:spLocks noGrp="1"/>
          </p:cNvSpPr>
          <p:nvPr>
            <p:ph type="title"/>
          </p:nvPr>
        </p:nvSpPr>
        <p:spPr>
          <a:xfrm>
            <a:off x="1104900" y="275400"/>
            <a:ext cx="6724500" cy="7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>
                <a:latin typeface="Raleway"/>
                <a:ea typeface="Raleway"/>
                <a:cs typeface="Raleway"/>
                <a:sym typeface="Raleway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2"/>
          <p:cNvSpPr txBox="1">
            <a:spLocks noGrp="1"/>
          </p:cNvSpPr>
          <p:nvPr>
            <p:ph type="body" idx="1"/>
          </p:nvPr>
        </p:nvSpPr>
        <p:spPr>
          <a:xfrm>
            <a:off x="1104900" y="1277625"/>
            <a:ext cx="7581900" cy="364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Char char="▸"/>
              <a:defRPr>
                <a:solidFill>
                  <a:srgbClr val="1C325F"/>
                </a:solidFill>
              </a:defRPr>
            </a:lvl1pPr>
            <a:lvl2pPr marL="914400" lvl="1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▹"/>
              <a:defRPr>
                <a:solidFill>
                  <a:srgbClr val="1C325F"/>
                </a:solidFill>
              </a:defRPr>
            </a:lvl2pPr>
            <a:lvl3pPr marL="1371600" lvl="2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325F"/>
              </a:buClr>
              <a:buSzPts val="2400"/>
              <a:buChar char="▹"/>
              <a:defRPr>
                <a:solidFill>
                  <a:srgbClr val="1C325F"/>
                </a:solidFill>
              </a:defRPr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325F"/>
              </a:buClr>
              <a:buSzPts val="1800"/>
              <a:buChar char="▹"/>
              <a:defRPr>
                <a:solidFill>
                  <a:srgbClr val="1C325F"/>
                </a:solidFill>
              </a:defRPr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325F"/>
              </a:buClr>
              <a:buSzPts val="1800"/>
              <a:buChar char="▹"/>
              <a:defRPr>
                <a:solidFill>
                  <a:srgbClr val="1C325F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325F"/>
              </a:buClr>
              <a:buSzPts val="1800"/>
              <a:buChar char="▹"/>
              <a:defRPr>
                <a:solidFill>
                  <a:srgbClr val="1C325F"/>
                </a:solidFill>
              </a:defRPr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325F"/>
              </a:buClr>
              <a:buSzPts val="1800"/>
              <a:buChar char="▹"/>
              <a:defRPr>
                <a:solidFill>
                  <a:srgbClr val="1C325F"/>
                </a:solidFill>
              </a:defRPr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325F"/>
              </a:buClr>
              <a:buSzPts val="1800"/>
              <a:buChar char="▹"/>
              <a:defRPr>
                <a:solidFill>
                  <a:srgbClr val="1C325F"/>
                </a:solidFill>
              </a:defRPr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325F"/>
              </a:buClr>
              <a:buSzPts val="1800"/>
              <a:buChar char="▹"/>
              <a:defRPr>
                <a:solidFill>
                  <a:srgbClr val="1C325F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32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rgbClr val="1C325F"/>
        </a:solid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1"/>
          <p:cNvSpPr/>
          <p:nvPr/>
        </p:nvSpPr>
        <p:spPr>
          <a:xfrm>
            <a:off x="5086350" y="-38100"/>
            <a:ext cx="4114800" cy="5219700"/>
          </a:xfrm>
          <a:custGeom>
            <a:avLst/>
            <a:gdLst/>
            <a:ahLst/>
            <a:cxnLst/>
            <a:rect l="l" t="t" r="r" b="b"/>
            <a:pathLst>
              <a:path w="164592" h="208788" extrusionOk="0">
                <a:moveTo>
                  <a:pt x="0" y="1524"/>
                </a:moveTo>
                <a:lnTo>
                  <a:pt x="107442" y="208788"/>
                </a:lnTo>
                <a:lnTo>
                  <a:pt x="164592" y="208788"/>
                </a:lnTo>
                <a:lnTo>
                  <a:pt x="164592" y="0"/>
                </a:lnTo>
                <a:close/>
              </a:path>
            </a:pathLst>
          </a:custGeom>
          <a:solidFill>
            <a:srgbClr val="60749C">
              <a:alpha val="17254"/>
            </a:srgbClr>
          </a:solidFill>
          <a:ln>
            <a:noFill/>
          </a:ln>
        </p:spPr>
      </p:sp>
      <p:sp>
        <p:nvSpPr>
          <p:cNvPr id="31" name="Google Shape;31;p31"/>
          <p:cNvSpPr/>
          <p:nvPr/>
        </p:nvSpPr>
        <p:spPr>
          <a:xfrm flipH="1">
            <a:off x="-418950" y="4394400"/>
            <a:ext cx="8172300" cy="749100"/>
          </a:xfrm>
          <a:prstGeom prst="parallelogram">
            <a:avLst>
              <a:gd name="adj" fmla="val 51542"/>
            </a:avLst>
          </a:prstGeom>
          <a:solidFill>
            <a:srgbClr val="6778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31"/>
          <p:cNvSpPr/>
          <p:nvPr/>
        </p:nvSpPr>
        <p:spPr>
          <a:xfrm flipH="1">
            <a:off x="1028475" y="4166400"/>
            <a:ext cx="8369700" cy="228000"/>
          </a:xfrm>
          <a:prstGeom prst="parallelogram">
            <a:avLst>
              <a:gd name="adj" fmla="val 51542"/>
            </a:avLst>
          </a:prstGeom>
          <a:solidFill>
            <a:srgbClr val="05A4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31"/>
          <p:cNvSpPr txBox="1">
            <a:spLocks noGrp="1"/>
          </p:cNvSpPr>
          <p:nvPr>
            <p:ph type="ctrTitle"/>
          </p:nvPr>
        </p:nvSpPr>
        <p:spPr>
          <a:xfrm>
            <a:off x="1028475" y="2345350"/>
            <a:ext cx="52200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Raleway"/>
              <a:buNone/>
              <a:defRPr sz="4800">
                <a:latin typeface="Raleway"/>
                <a:ea typeface="Raleway"/>
                <a:cs typeface="Raleway"/>
                <a:sym typeface="Raleway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31"/>
          <p:cNvSpPr txBox="1">
            <a:spLocks noGrp="1"/>
          </p:cNvSpPr>
          <p:nvPr>
            <p:ph type="subTitle" idx="1"/>
          </p:nvPr>
        </p:nvSpPr>
        <p:spPr>
          <a:xfrm>
            <a:off x="1028475" y="3449650"/>
            <a:ext cx="5220000" cy="5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None/>
              <a:defRPr sz="2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otcamp">
  <p:cSld name="TITLE_1_1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3"/>
          <p:cNvSpPr/>
          <p:nvPr/>
        </p:nvSpPr>
        <p:spPr>
          <a:xfrm>
            <a:off x="-44050" y="-38100"/>
            <a:ext cx="4139800" cy="5192625"/>
          </a:xfrm>
          <a:custGeom>
            <a:avLst/>
            <a:gdLst/>
            <a:ahLst/>
            <a:cxnLst/>
            <a:rect l="l" t="t" r="r" b="b"/>
            <a:pathLst>
              <a:path w="165592" h="207705" extrusionOk="0">
                <a:moveTo>
                  <a:pt x="165592" y="207264"/>
                </a:moveTo>
                <a:lnTo>
                  <a:pt x="58150" y="0"/>
                </a:lnTo>
                <a:lnTo>
                  <a:pt x="0" y="643"/>
                </a:lnTo>
                <a:lnTo>
                  <a:pt x="881" y="207705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37" name="Google Shape;37;p33"/>
          <p:cNvSpPr/>
          <p:nvPr/>
        </p:nvSpPr>
        <p:spPr>
          <a:xfrm flipH="1">
            <a:off x="-647600" y="-14750"/>
            <a:ext cx="2481900" cy="749100"/>
          </a:xfrm>
          <a:prstGeom prst="parallelogram">
            <a:avLst>
              <a:gd name="adj" fmla="val 51542"/>
            </a:avLst>
          </a:prstGeom>
          <a:solidFill>
            <a:srgbClr val="1C325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1C32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33"/>
          <p:cNvSpPr txBox="1">
            <a:spLocks noGrp="1"/>
          </p:cNvSpPr>
          <p:nvPr>
            <p:ph type="body" idx="1"/>
          </p:nvPr>
        </p:nvSpPr>
        <p:spPr>
          <a:xfrm>
            <a:off x="990375" y="1021950"/>
            <a:ext cx="7343100" cy="337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600"/>
              <a:buChar char="▸"/>
              <a:defRPr sz="3600" i="1">
                <a:solidFill>
                  <a:srgbClr val="1C325F"/>
                </a:solidFill>
              </a:defRPr>
            </a:lvl1pPr>
            <a:lvl2pPr marL="914400" lvl="1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▹"/>
              <a:defRPr sz="3600" i="1">
                <a:solidFill>
                  <a:srgbClr val="1C325F"/>
                </a:solidFill>
              </a:defRPr>
            </a:lvl2pPr>
            <a:lvl3pPr marL="1371600" lvl="2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325F"/>
              </a:buClr>
              <a:buSzPts val="3600"/>
              <a:buChar char="▹"/>
              <a:defRPr sz="3600" i="1">
                <a:solidFill>
                  <a:srgbClr val="1C325F"/>
                </a:solidFill>
              </a:defRPr>
            </a:lvl3pPr>
            <a:lvl4pPr marL="1828800" lvl="3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325F"/>
              </a:buClr>
              <a:buSzPts val="3600"/>
              <a:buChar char="▹"/>
              <a:defRPr sz="3600" i="1">
                <a:solidFill>
                  <a:srgbClr val="1C325F"/>
                </a:solidFill>
              </a:defRPr>
            </a:lvl4pPr>
            <a:lvl5pPr marL="2286000" lvl="4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325F"/>
              </a:buClr>
              <a:buSzPts val="3600"/>
              <a:buChar char="▹"/>
              <a:defRPr sz="3600" i="1">
                <a:solidFill>
                  <a:srgbClr val="1C325F"/>
                </a:solidFill>
              </a:defRPr>
            </a:lvl5pPr>
            <a:lvl6pPr marL="2743200" lvl="5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325F"/>
              </a:buClr>
              <a:buSzPts val="3600"/>
              <a:buChar char="▹"/>
              <a:defRPr sz="3600" i="1">
                <a:solidFill>
                  <a:srgbClr val="1C325F"/>
                </a:solidFill>
              </a:defRPr>
            </a:lvl6pPr>
            <a:lvl7pPr marL="3200400" lvl="6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325F"/>
              </a:buClr>
              <a:buSzPts val="3600"/>
              <a:buChar char="▹"/>
              <a:defRPr sz="3600" i="1">
                <a:solidFill>
                  <a:srgbClr val="1C325F"/>
                </a:solidFill>
              </a:defRPr>
            </a:lvl7pPr>
            <a:lvl8pPr marL="3657600" lvl="7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325F"/>
              </a:buClr>
              <a:buSzPts val="3600"/>
              <a:buChar char="▹"/>
              <a:defRPr sz="3600" i="1">
                <a:solidFill>
                  <a:srgbClr val="1C325F"/>
                </a:solidFill>
              </a:defRPr>
            </a:lvl8pPr>
            <a:lvl9pPr marL="4114800" lvl="8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325F"/>
              </a:buClr>
              <a:buSzPts val="3600"/>
              <a:buChar char="▹"/>
              <a:defRPr sz="3600" i="1">
                <a:solidFill>
                  <a:srgbClr val="1C325F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33"/>
          <p:cNvSpPr txBox="1"/>
          <p:nvPr/>
        </p:nvSpPr>
        <p:spPr>
          <a:xfrm>
            <a:off x="-121150" y="-271850"/>
            <a:ext cx="19557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0"/>
              <a:buFont typeface="Arial"/>
              <a:buNone/>
            </a:pPr>
            <a:r>
              <a:rPr lang="en-US" sz="150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“</a:t>
            </a:r>
            <a:endParaRPr sz="15000" b="0" i="0" u="none" strike="noStrike" cap="none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40" name="Google Shape;40;p33"/>
          <p:cNvSpPr/>
          <p:nvPr/>
        </p:nvSpPr>
        <p:spPr>
          <a:xfrm flipH="1">
            <a:off x="1440947" y="-14750"/>
            <a:ext cx="745800" cy="749100"/>
          </a:xfrm>
          <a:prstGeom prst="parallelogram">
            <a:avLst>
              <a:gd name="adj" fmla="val 51542"/>
            </a:avLst>
          </a:prstGeom>
          <a:solidFill>
            <a:srgbClr val="1C325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33"/>
          <p:cNvSpPr/>
          <p:nvPr/>
        </p:nvSpPr>
        <p:spPr>
          <a:xfrm flipH="1">
            <a:off x="6957299" y="4394650"/>
            <a:ext cx="2643900" cy="749100"/>
          </a:xfrm>
          <a:prstGeom prst="parallelogram">
            <a:avLst>
              <a:gd name="adj" fmla="val 51542"/>
            </a:avLst>
          </a:prstGeom>
          <a:solidFill>
            <a:srgbClr val="1C325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33"/>
          <p:cNvSpPr txBox="1"/>
          <p:nvPr/>
        </p:nvSpPr>
        <p:spPr>
          <a:xfrm>
            <a:off x="6957475" y="4137550"/>
            <a:ext cx="21864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0"/>
              <a:buFont typeface="Arial"/>
              <a:buNone/>
            </a:pPr>
            <a:r>
              <a:rPr lang="en-US" sz="150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”</a:t>
            </a:r>
            <a:endParaRPr sz="15000" b="0" i="0" u="none" strike="noStrike" cap="none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43" name="Google Shape;43;p33"/>
          <p:cNvSpPr/>
          <p:nvPr/>
        </p:nvSpPr>
        <p:spPr>
          <a:xfrm flipH="1">
            <a:off x="6626547" y="4394650"/>
            <a:ext cx="745800" cy="749100"/>
          </a:xfrm>
          <a:prstGeom prst="parallelogram">
            <a:avLst>
              <a:gd name="adj" fmla="val 51542"/>
            </a:avLst>
          </a:prstGeom>
          <a:solidFill>
            <a:srgbClr val="1C325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4"/>
          <p:cNvSpPr/>
          <p:nvPr/>
        </p:nvSpPr>
        <p:spPr>
          <a:xfrm>
            <a:off x="-55075" y="-38100"/>
            <a:ext cx="3312625" cy="5214650"/>
          </a:xfrm>
          <a:custGeom>
            <a:avLst/>
            <a:gdLst/>
            <a:ahLst/>
            <a:cxnLst/>
            <a:rect l="l" t="t" r="r" b="b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46" name="Google Shape;46;p34"/>
          <p:cNvSpPr/>
          <p:nvPr/>
        </p:nvSpPr>
        <p:spPr>
          <a:xfrm flipH="1">
            <a:off x="742953" y="4406300"/>
            <a:ext cx="7505700" cy="749100"/>
          </a:xfrm>
          <a:prstGeom prst="parallelogram">
            <a:avLst>
              <a:gd name="adj" fmla="val 51542"/>
            </a:avLst>
          </a:prstGeom>
          <a:solidFill>
            <a:srgbClr val="05A4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34"/>
          <p:cNvSpPr/>
          <p:nvPr/>
        </p:nvSpPr>
        <p:spPr>
          <a:xfrm flipH="1">
            <a:off x="7861618" y="4406300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1C325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34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1C325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34"/>
          <p:cNvSpPr/>
          <p:nvPr/>
        </p:nvSpPr>
        <p:spPr>
          <a:xfrm flipH="1">
            <a:off x="472134" y="-9525"/>
            <a:ext cx="518400" cy="749100"/>
          </a:xfrm>
          <a:prstGeom prst="parallelogram">
            <a:avLst>
              <a:gd name="adj" fmla="val 75009"/>
            </a:avLst>
          </a:prstGeom>
          <a:solidFill>
            <a:srgbClr val="05A4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34"/>
          <p:cNvSpPr txBox="1">
            <a:spLocks noGrp="1"/>
          </p:cNvSpPr>
          <p:nvPr>
            <p:ph type="body" idx="1"/>
          </p:nvPr>
        </p:nvSpPr>
        <p:spPr>
          <a:xfrm>
            <a:off x="1123950" y="4406300"/>
            <a:ext cx="6737400" cy="7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</a:lstStyle>
          <a:p>
            <a:endParaRPr/>
          </a:p>
        </p:txBody>
      </p:sp>
      <p:sp>
        <p:nvSpPr>
          <p:cNvPr id="51" name="Google Shape;51;p34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8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sp>
        <p:nvSpPr>
          <p:cNvPr id="7" name="Google Shape;7;p28"/>
          <p:cNvSpPr txBox="1">
            <a:spLocks noGrp="1"/>
          </p:cNvSpPr>
          <p:nvPr>
            <p:ph type="body" idx="1"/>
          </p:nvPr>
        </p:nvSpPr>
        <p:spPr>
          <a:xfrm>
            <a:off x="1104900" y="1200150"/>
            <a:ext cx="75819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C325F"/>
              </a:buClr>
              <a:buSzPts val="3000"/>
              <a:buFont typeface="Raleway"/>
              <a:buChar char="▸"/>
              <a:defRPr sz="3000" b="0" i="0" u="none" strike="noStrike" cap="none">
                <a:solidFill>
                  <a:srgbClr val="1C325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325F"/>
              </a:buClr>
              <a:buSzPts val="2400"/>
              <a:buFont typeface="Raleway"/>
              <a:buChar char="▹"/>
              <a:defRPr sz="2400" b="0" i="0" u="none" strike="noStrike" cap="none">
                <a:solidFill>
                  <a:srgbClr val="1C325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325F"/>
              </a:buClr>
              <a:buSzPts val="2400"/>
              <a:buFont typeface="Raleway"/>
              <a:buChar char="▹"/>
              <a:defRPr sz="2400" b="0" i="0" u="none" strike="noStrike" cap="none">
                <a:solidFill>
                  <a:srgbClr val="1C325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325F"/>
              </a:buClr>
              <a:buSzPts val="1800"/>
              <a:buFont typeface="Raleway"/>
              <a:buChar char="▹"/>
              <a:defRPr sz="1800" b="0" i="0" u="none" strike="noStrike" cap="none">
                <a:solidFill>
                  <a:srgbClr val="1C325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325F"/>
              </a:buClr>
              <a:buSzPts val="1800"/>
              <a:buFont typeface="Raleway"/>
              <a:buChar char="▹"/>
              <a:defRPr sz="1800" b="0" i="0" u="none" strike="noStrike" cap="none">
                <a:solidFill>
                  <a:srgbClr val="1C325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325F"/>
              </a:buClr>
              <a:buSzPts val="1800"/>
              <a:buFont typeface="Raleway"/>
              <a:buChar char="▹"/>
              <a:defRPr sz="1800" b="0" i="0" u="none" strike="noStrike" cap="none">
                <a:solidFill>
                  <a:srgbClr val="1C325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325F"/>
              </a:buClr>
              <a:buSzPts val="1800"/>
              <a:buFont typeface="Raleway"/>
              <a:buChar char="▹"/>
              <a:defRPr sz="1800" b="0" i="0" u="none" strike="noStrike" cap="none">
                <a:solidFill>
                  <a:srgbClr val="1C325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325F"/>
              </a:buClr>
              <a:buSzPts val="1800"/>
              <a:buFont typeface="Raleway"/>
              <a:buChar char="▹"/>
              <a:defRPr sz="1800" b="0" i="0" u="none" strike="noStrike" cap="none">
                <a:solidFill>
                  <a:srgbClr val="1C325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325F"/>
              </a:buClr>
              <a:buSzPts val="1800"/>
              <a:buFont typeface="Raleway"/>
              <a:buChar char="▹"/>
              <a:defRPr sz="1800" b="0" i="0" u="none" strike="noStrike" cap="none">
                <a:solidFill>
                  <a:srgbClr val="1C325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8" name="Google Shape;8;p28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jp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jpeg"/><Relationship Id="rId3" Type="http://schemas.openxmlformats.org/officeDocument/2006/relationships/image" Target="../media/image21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0.jpg"/><Relationship Id="rId5" Type="http://schemas.openxmlformats.org/officeDocument/2006/relationships/image" Target="../media/image39.png"/><Relationship Id="rId4" Type="http://schemas.openxmlformats.org/officeDocument/2006/relationships/image" Target="../media/image38.jp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jpg"/><Relationship Id="rId3" Type="http://schemas.openxmlformats.org/officeDocument/2006/relationships/image" Target="../media/image21.png"/><Relationship Id="rId7" Type="http://schemas.openxmlformats.org/officeDocument/2006/relationships/image" Target="../media/image4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21.png"/><Relationship Id="rId7" Type="http://schemas.openxmlformats.org/officeDocument/2006/relationships/image" Target="../media/image50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jp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21.png"/><Relationship Id="rId7" Type="http://schemas.openxmlformats.org/officeDocument/2006/relationships/image" Target="../media/image5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4.jp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13" Type="http://schemas.openxmlformats.org/officeDocument/2006/relationships/image" Target="../media/image12.png"/><Relationship Id="rId3" Type="http://schemas.openxmlformats.org/officeDocument/2006/relationships/image" Target="../media/image57.png"/><Relationship Id="rId7" Type="http://schemas.openxmlformats.org/officeDocument/2006/relationships/image" Target="../media/image58.png"/><Relationship Id="rId12" Type="http://schemas.openxmlformats.org/officeDocument/2006/relationships/image" Target="../media/image2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3.png"/><Relationship Id="rId11" Type="http://schemas.openxmlformats.org/officeDocument/2006/relationships/image" Target="../media/image14.png"/><Relationship Id="rId5" Type="http://schemas.openxmlformats.org/officeDocument/2006/relationships/image" Target="../media/image15.png"/><Relationship Id="rId10" Type="http://schemas.openxmlformats.org/officeDocument/2006/relationships/image" Target="../media/image60.png"/><Relationship Id="rId4" Type="http://schemas.openxmlformats.org/officeDocument/2006/relationships/image" Target="../media/image13.png"/><Relationship Id="rId9" Type="http://schemas.openxmlformats.org/officeDocument/2006/relationships/image" Target="../media/image17.jpg"/><Relationship Id="rId14" Type="http://schemas.openxmlformats.org/officeDocument/2006/relationships/image" Target="../media/image54.jp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jpeg"/><Relationship Id="rId13" Type="http://schemas.openxmlformats.org/officeDocument/2006/relationships/image" Target="../media/image72.png"/><Relationship Id="rId18" Type="http://schemas.openxmlformats.org/officeDocument/2006/relationships/image" Target="../media/image77.jpeg"/><Relationship Id="rId26" Type="http://schemas.openxmlformats.org/officeDocument/2006/relationships/image" Target="../media/image85.png"/><Relationship Id="rId3" Type="http://schemas.openxmlformats.org/officeDocument/2006/relationships/image" Target="../media/image62.png"/><Relationship Id="rId21" Type="http://schemas.openxmlformats.org/officeDocument/2006/relationships/image" Target="../media/image80.png"/><Relationship Id="rId7" Type="http://schemas.openxmlformats.org/officeDocument/2006/relationships/image" Target="../media/image66.png"/><Relationship Id="rId12" Type="http://schemas.openxmlformats.org/officeDocument/2006/relationships/image" Target="../media/image71.png"/><Relationship Id="rId17" Type="http://schemas.openxmlformats.org/officeDocument/2006/relationships/image" Target="../media/image76.png"/><Relationship Id="rId25" Type="http://schemas.openxmlformats.org/officeDocument/2006/relationships/image" Target="../media/image84.png"/><Relationship Id="rId2" Type="http://schemas.openxmlformats.org/officeDocument/2006/relationships/image" Target="../media/image61.png"/><Relationship Id="rId16" Type="http://schemas.openxmlformats.org/officeDocument/2006/relationships/image" Target="../media/image75.png"/><Relationship Id="rId20" Type="http://schemas.openxmlformats.org/officeDocument/2006/relationships/image" Target="../media/image7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5.png"/><Relationship Id="rId11" Type="http://schemas.openxmlformats.org/officeDocument/2006/relationships/image" Target="../media/image70.jpeg"/><Relationship Id="rId24" Type="http://schemas.openxmlformats.org/officeDocument/2006/relationships/image" Target="../media/image83.jpeg"/><Relationship Id="rId5" Type="http://schemas.openxmlformats.org/officeDocument/2006/relationships/image" Target="../media/image64.png"/><Relationship Id="rId15" Type="http://schemas.openxmlformats.org/officeDocument/2006/relationships/image" Target="../media/image74.png"/><Relationship Id="rId23" Type="http://schemas.openxmlformats.org/officeDocument/2006/relationships/image" Target="../media/image82.png"/><Relationship Id="rId28" Type="http://schemas.openxmlformats.org/officeDocument/2006/relationships/image" Target="../media/image87.png"/><Relationship Id="rId10" Type="http://schemas.openxmlformats.org/officeDocument/2006/relationships/image" Target="../media/image69.png"/><Relationship Id="rId19" Type="http://schemas.openxmlformats.org/officeDocument/2006/relationships/image" Target="../media/image78.png"/><Relationship Id="rId4" Type="http://schemas.openxmlformats.org/officeDocument/2006/relationships/image" Target="../media/image63.png"/><Relationship Id="rId9" Type="http://schemas.openxmlformats.org/officeDocument/2006/relationships/image" Target="../media/image68.png"/><Relationship Id="rId14" Type="http://schemas.openxmlformats.org/officeDocument/2006/relationships/image" Target="../media/image73.png"/><Relationship Id="rId22" Type="http://schemas.openxmlformats.org/officeDocument/2006/relationships/image" Target="../media/image81.png"/><Relationship Id="rId27" Type="http://schemas.openxmlformats.org/officeDocument/2006/relationships/image" Target="../media/image86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0.png"/><Relationship Id="rId5" Type="http://schemas.openxmlformats.org/officeDocument/2006/relationships/image" Target="../media/image89.png"/><Relationship Id="rId4" Type="http://schemas.openxmlformats.org/officeDocument/2006/relationships/image" Target="../media/image88.jp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"/>
          <p:cNvSpPr txBox="1">
            <a:spLocks noGrp="1"/>
          </p:cNvSpPr>
          <p:nvPr>
            <p:ph type="ctrTitle"/>
          </p:nvPr>
        </p:nvSpPr>
        <p:spPr>
          <a:xfrm>
            <a:off x="196575" y="544150"/>
            <a:ext cx="4895100" cy="247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US" sz="4500"/>
              <a:t>DevOps Bootcamp</a:t>
            </a:r>
            <a:endParaRPr sz="4500"/>
          </a:p>
        </p:txBody>
      </p:sp>
      <p:pic>
        <p:nvPicPr>
          <p:cNvPr id="57" name="Google Shape;57;p1"/>
          <p:cNvPicPr preferRelativeResize="0"/>
          <p:nvPr/>
        </p:nvPicPr>
        <p:blipFill rotWithShape="1">
          <a:blip r:embed="rId4">
            <a:alphaModFix/>
          </a:blip>
          <a:srcRect t="33742" b="34007"/>
          <a:stretch/>
        </p:blipFill>
        <p:spPr>
          <a:xfrm>
            <a:off x="6473525" y="441825"/>
            <a:ext cx="2529401" cy="815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35"/>
          <p:cNvSpPr txBox="1">
            <a:spLocks noGrp="1"/>
          </p:cNvSpPr>
          <p:nvPr>
            <p:ph type="title"/>
          </p:nvPr>
        </p:nvSpPr>
        <p:spPr>
          <a:xfrm>
            <a:off x="1104900" y="275400"/>
            <a:ext cx="6724500" cy="7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</a:pPr>
            <a:r>
              <a:rPr lang="en-US" dirty="0"/>
              <a:t>CI/CD Pipeline</a:t>
            </a:r>
            <a:endParaRPr dirty="0"/>
          </a:p>
        </p:txBody>
      </p:sp>
      <p:sp>
        <p:nvSpPr>
          <p:cNvPr id="441" name="Google Shape;441;p35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grpSp>
        <p:nvGrpSpPr>
          <p:cNvPr id="442" name="Google Shape;442;p35"/>
          <p:cNvGrpSpPr/>
          <p:nvPr/>
        </p:nvGrpSpPr>
        <p:grpSpPr>
          <a:xfrm>
            <a:off x="1353666" y="1213178"/>
            <a:ext cx="4780155" cy="3385520"/>
            <a:chOff x="869572" y="1240073"/>
            <a:chExt cx="6691039" cy="3319601"/>
          </a:xfrm>
        </p:grpSpPr>
        <p:sp>
          <p:nvSpPr>
            <p:cNvPr id="443" name="Google Shape;443;p35"/>
            <p:cNvSpPr/>
            <p:nvPr/>
          </p:nvSpPr>
          <p:spPr>
            <a:xfrm>
              <a:off x="869572" y="1240073"/>
              <a:ext cx="1500826" cy="665630"/>
            </a:xfrm>
            <a:prstGeom prst="roundRect">
              <a:avLst>
                <a:gd name="adj" fmla="val 16667"/>
              </a:avLst>
            </a:prstGeom>
            <a:solidFill>
              <a:srgbClr val="0070C0"/>
            </a:solidFill>
            <a:ln w="25400" cap="flat" cmpd="sng">
              <a:solidFill>
                <a:srgbClr val="0070C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Developer checks in code</a:t>
              </a:r>
              <a:endParaRPr/>
            </a:p>
          </p:txBody>
        </p:sp>
        <p:sp>
          <p:nvSpPr>
            <p:cNvPr id="444" name="Google Shape;444;p35"/>
            <p:cNvSpPr/>
            <p:nvPr/>
          </p:nvSpPr>
          <p:spPr>
            <a:xfrm>
              <a:off x="869572" y="2571750"/>
              <a:ext cx="1418664" cy="665630"/>
            </a:xfrm>
            <a:prstGeom prst="roundRect">
              <a:avLst>
                <a:gd name="adj" fmla="val 16667"/>
              </a:avLst>
            </a:prstGeom>
            <a:solidFill>
              <a:srgbClr val="0070C0"/>
            </a:solidFill>
            <a:ln w="25400" cap="flat" cmpd="sng">
              <a:solidFill>
                <a:srgbClr val="0070C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Automated Tests</a:t>
              </a:r>
              <a:endParaRPr dirty="0"/>
            </a:p>
          </p:txBody>
        </p:sp>
        <p:sp>
          <p:nvSpPr>
            <p:cNvPr id="445" name="Google Shape;445;p35"/>
            <p:cNvSpPr/>
            <p:nvPr/>
          </p:nvSpPr>
          <p:spPr>
            <a:xfrm>
              <a:off x="2635060" y="2573992"/>
              <a:ext cx="1418664" cy="665630"/>
            </a:xfrm>
            <a:prstGeom prst="roundRect">
              <a:avLst>
                <a:gd name="adj" fmla="val 16667"/>
              </a:avLst>
            </a:prstGeom>
            <a:solidFill>
              <a:srgbClr val="0070C0"/>
            </a:solidFill>
            <a:ln w="25400" cap="flat" cmpd="sng">
              <a:solidFill>
                <a:srgbClr val="0070C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Build</a:t>
              </a:r>
              <a:endParaRPr/>
            </a:p>
          </p:txBody>
        </p:sp>
        <p:sp>
          <p:nvSpPr>
            <p:cNvPr id="446" name="Google Shape;446;p35"/>
            <p:cNvSpPr/>
            <p:nvPr/>
          </p:nvSpPr>
          <p:spPr>
            <a:xfrm>
              <a:off x="4376458" y="2585198"/>
              <a:ext cx="1418664" cy="665630"/>
            </a:xfrm>
            <a:prstGeom prst="roundRect">
              <a:avLst>
                <a:gd name="adj" fmla="val 16667"/>
              </a:avLst>
            </a:prstGeom>
            <a:solidFill>
              <a:srgbClr val="0070C0"/>
            </a:solidFill>
            <a:ln w="25400" cap="flat" cmpd="sng">
              <a:solidFill>
                <a:srgbClr val="0070C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Deploy </a:t>
              </a:r>
              <a:endParaRPr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TEST</a:t>
              </a:r>
              <a:endParaRPr/>
            </a:p>
          </p:txBody>
        </p:sp>
        <p:sp>
          <p:nvSpPr>
            <p:cNvPr id="447" name="Google Shape;447;p35"/>
            <p:cNvSpPr/>
            <p:nvPr/>
          </p:nvSpPr>
          <p:spPr>
            <a:xfrm>
              <a:off x="6141947" y="2573992"/>
              <a:ext cx="1418664" cy="665630"/>
            </a:xfrm>
            <a:prstGeom prst="roundRect">
              <a:avLst>
                <a:gd name="adj" fmla="val 16667"/>
              </a:avLst>
            </a:prstGeom>
            <a:solidFill>
              <a:srgbClr val="0070C0"/>
            </a:solidFill>
            <a:ln w="25400" cap="flat" cmpd="sng">
              <a:solidFill>
                <a:srgbClr val="0070C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Automated Tests</a:t>
              </a:r>
              <a:endParaRPr/>
            </a:p>
          </p:txBody>
        </p:sp>
        <p:sp>
          <p:nvSpPr>
            <p:cNvPr id="448" name="Google Shape;448;p35"/>
            <p:cNvSpPr/>
            <p:nvPr/>
          </p:nvSpPr>
          <p:spPr>
            <a:xfrm>
              <a:off x="6141947" y="3894044"/>
              <a:ext cx="1418664" cy="665630"/>
            </a:xfrm>
            <a:prstGeom prst="roundRect">
              <a:avLst>
                <a:gd name="adj" fmla="val 16667"/>
              </a:avLst>
            </a:prstGeom>
            <a:solidFill>
              <a:srgbClr val="0070C0"/>
            </a:solidFill>
            <a:ln w="25400" cap="flat" cmpd="sng">
              <a:solidFill>
                <a:srgbClr val="0070C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Deploy</a:t>
              </a:r>
              <a:endParaRPr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PROD ?</a:t>
              </a:r>
              <a:endParaRPr/>
            </a:p>
          </p:txBody>
        </p:sp>
        <p:cxnSp>
          <p:nvCxnSpPr>
            <p:cNvPr id="449" name="Google Shape;449;p35"/>
            <p:cNvCxnSpPr/>
            <p:nvPr/>
          </p:nvCxnSpPr>
          <p:spPr>
            <a:xfrm>
              <a:off x="2288236" y="2906807"/>
              <a:ext cx="333937" cy="0"/>
            </a:xfrm>
            <a:prstGeom prst="straightConnector1">
              <a:avLst/>
            </a:prstGeom>
            <a:noFill/>
            <a:ln w="9525" cap="flat" cmpd="sng">
              <a:solidFill>
                <a:srgbClr val="0070C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450" name="Google Shape;450;p35"/>
            <p:cNvCxnSpPr/>
            <p:nvPr/>
          </p:nvCxnSpPr>
          <p:spPr>
            <a:xfrm>
              <a:off x="4053725" y="2918013"/>
              <a:ext cx="333937" cy="0"/>
            </a:xfrm>
            <a:prstGeom prst="straightConnector1">
              <a:avLst/>
            </a:prstGeom>
            <a:noFill/>
            <a:ln w="9525" cap="flat" cmpd="sng">
              <a:solidFill>
                <a:srgbClr val="0070C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451" name="Google Shape;451;p35"/>
            <p:cNvCxnSpPr/>
            <p:nvPr/>
          </p:nvCxnSpPr>
          <p:spPr>
            <a:xfrm>
              <a:off x="5795122" y="2906807"/>
              <a:ext cx="333937" cy="0"/>
            </a:xfrm>
            <a:prstGeom prst="straightConnector1">
              <a:avLst/>
            </a:prstGeom>
            <a:noFill/>
            <a:ln w="9525" cap="flat" cmpd="sng">
              <a:solidFill>
                <a:srgbClr val="0070C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452" name="Google Shape;452;p35"/>
            <p:cNvCxnSpPr>
              <a:stCxn id="447" idx="2"/>
              <a:endCxn id="448" idx="0"/>
            </p:cNvCxnSpPr>
            <p:nvPr/>
          </p:nvCxnSpPr>
          <p:spPr>
            <a:xfrm>
              <a:off x="6851279" y="3239622"/>
              <a:ext cx="0" cy="654300"/>
            </a:xfrm>
            <a:prstGeom prst="straightConnector1">
              <a:avLst/>
            </a:prstGeom>
            <a:noFill/>
            <a:ln w="9525" cap="flat" cmpd="sng">
              <a:solidFill>
                <a:srgbClr val="0070C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453" name="Google Shape;453;p35"/>
            <p:cNvCxnSpPr/>
            <p:nvPr/>
          </p:nvCxnSpPr>
          <p:spPr>
            <a:xfrm>
              <a:off x="1578904" y="1917328"/>
              <a:ext cx="0" cy="654422"/>
            </a:xfrm>
            <a:prstGeom prst="straightConnector1">
              <a:avLst/>
            </a:prstGeom>
            <a:noFill/>
            <a:ln w="9525" cap="flat" cmpd="sng">
              <a:solidFill>
                <a:srgbClr val="0070C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sp>
        <p:nvSpPr>
          <p:cNvPr id="454" name="Google Shape;454;p35"/>
          <p:cNvSpPr txBox="1">
            <a:spLocks noGrp="1"/>
          </p:cNvSpPr>
          <p:nvPr>
            <p:ph type="body" idx="1"/>
          </p:nvPr>
        </p:nvSpPr>
        <p:spPr>
          <a:xfrm>
            <a:off x="5742121" y="1066968"/>
            <a:ext cx="3138547" cy="364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Char char="▸"/>
            </a:pPr>
            <a:r>
              <a:rPr lang="en-US" sz="1400" dirty="0"/>
              <a:t>Fast</a:t>
            </a:r>
            <a:endParaRPr dirty="0"/>
          </a:p>
          <a:p>
            <a:pPr marL="45720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Char char="▸"/>
            </a:pPr>
            <a:r>
              <a:rPr lang="en-US" sz="1400" dirty="0"/>
              <a:t>Efficient</a:t>
            </a:r>
            <a:endParaRPr dirty="0"/>
          </a:p>
          <a:p>
            <a:pPr marL="45720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Char char="▸"/>
            </a:pPr>
            <a:r>
              <a:rPr lang="en-US" sz="1400" dirty="0"/>
              <a:t>No Manual Effort</a:t>
            </a:r>
            <a:endParaRPr dirty="0"/>
          </a:p>
          <a:p>
            <a:pPr marL="45720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Char char="▸"/>
            </a:pPr>
            <a:r>
              <a:rPr lang="en-US" sz="1400" dirty="0"/>
              <a:t>All set to deploy to PROD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4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108bea2554e_0_6"/>
          <p:cNvSpPr txBox="1">
            <a:spLocks noGrp="1"/>
          </p:cNvSpPr>
          <p:nvPr>
            <p:ph type="ctrTitle"/>
          </p:nvPr>
        </p:nvSpPr>
        <p:spPr>
          <a:xfrm>
            <a:off x="1028475" y="2345350"/>
            <a:ext cx="52200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/>
              <a:t>DevSecOps</a:t>
            </a:r>
            <a:endParaRPr/>
          </a:p>
        </p:txBody>
      </p:sp>
      <p:sp>
        <p:nvSpPr>
          <p:cNvPr id="434" name="Google Shape;434;g108bea2554e_0_6"/>
          <p:cNvSpPr txBox="1">
            <a:spLocks noGrp="1"/>
          </p:cNvSpPr>
          <p:nvPr>
            <p:ph type="subTitle" idx="1"/>
          </p:nvPr>
        </p:nvSpPr>
        <p:spPr>
          <a:xfrm>
            <a:off x="1028475" y="3449650"/>
            <a:ext cx="5220000" cy="5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/>
          </a:p>
        </p:txBody>
      </p:sp>
      <p:sp>
        <p:nvSpPr>
          <p:cNvPr id="435" name="Google Shape;435;g108bea2554e_0_6"/>
          <p:cNvSpPr txBox="1">
            <a:spLocks noGrp="1"/>
          </p:cNvSpPr>
          <p:nvPr>
            <p:ph type="sldNum" idx="4294967295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36"/>
          <p:cNvSpPr txBox="1">
            <a:spLocks noGrp="1"/>
          </p:cNvSpPr>
          <p:nvPr>
            <p:ph type="title"/>
          </p:nvPr>
        </p:nvSpPr>
        <p:spPr>
          <a:xfrm>
            <a:off x="1104900" y="275400"/>
            <a:ext cx="6724500" cy="7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</a:pPr>
            <a:r>
              <a:rPr lang="en-US"/>
              <a:t>What about Security?</a:t>
            </a:r>
            <a:endParaRPr/>
          </a:p>
        </p:txBody>
      </p:sp>
      <p:sp>
        <p:nvSpPr>
          <p:cNvPr id="460" name="Google Shape;460;p36"/>
          <p:cNvSpPr txBox="1">
            <a:spLocks noGrp="1"/>
          </p:cNvSpPr>
          <p:nvPr>
            <p:ph type="body" idx="1"/>
          </p:nvPr>
        </p:nvSpPr>
        <p:spPr>
          <a:xfrm>
            <a:off x="3791089" y="1277625"/>
            <a:ext cx="4895711" cy="364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▸"/>
            </a:pPr>
            <a:r>
              <a:rPr lang="en-US" sz="2000" dirty="0"/>
              <a:t>Any application which has sensitive data needs to be secured / protected from security breaches</a:t>
            </a:r>
          </a:p>
          <a:p>
            <a:pPr marL="45720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▸"/>
            </a:pPr>
            <a:r>
              <a:rPr lang="en-US" sz="2000" dirty="0"/>
              <a:t>Banking application / Social Media Apps / Online shopping app</a:t>
            </a:r>
          </a:p>
          <a:p>
            <a:pPr marL="45720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▸"/>
            </a:pPr>
            <a:r>
              <a:rPr lang="en-US" sz="2000" dirty="0"/>
              <a:t>Security breach = compromising sensitive data = loss of business</a:t>
            </a:r>
          </a:p>
          <a:p>
            <a:pPr marL="45720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endParaRPr sz="2000" dirty="0"/>
          </a:p>
        </p:txBody>
      </p:sp>
      <p:sp>
        <p:nvSpPr>
          <p:cNvPr id="461" name="Google Shape;461;p36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B591D1A-B66E-B240-98BE-71F481A2B01A}"/>
              </a:ext>
            </a:extLst>
          </p:cNvPr>
          <p:cNvGrpSpPr/>
          <p:nvPr/>
        </p:nvGrpSpPr>
        <p:grpSpPr>
          <a:xfrm>
            <a:off x="1984305" y="2456200"/>
            <a:ext cx="1994184" cy="420495"/>
            <a:chOff x="1984305" y="2456200"/>
            <a:chExt cx="1994184" cy="420495"/>
          </a:xfrm>
        </p:grpSpPr>
        <p:pic>
          <p:nvPicPr>
            <p:cNvPr id="1028" name="Picture 4" descr="Online banking app icon Royalty Free Vector Image">
              <a:extLst>
                <a:ext uri="{FF2B5EF4-FFF2-40B4-BE49-F238E27FC236}">
                  <a16:creationId xmlns:a16="http://schemas.microsoft.com/office/drawing/2014/main" id="{B7617803-B3F5-284D-9401-C89EDFFC24D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5420" b="22778"/>
            <a:stretch/>
          </p:blipFill>
          <p:spPr bwMode="auto">
            <a:xfrm>
              <a:off x="1984305" y="2456200"/>
              <a:ext cx="620728" cy="4138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ByAnneArt Shop | Redbubble | Iphone app design, Peach app, Iphone wallpaper  app">
              <a:extLst>
                <a:ext uri="{FF2B5EF4-FFF2-40B4-BE49-F238E27FC236}">
                  <a16:creationId xmlns:a16="http://schemas.microsoft.com/office/drawing/2014/main" id="{93FB69B2-200D-3C49-95C5-D91019D0606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36620" y="2456200"/>
              <a:ext cx="689554" cy="4138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Social Bar: Social Media Icons - 25+ Social Share/Social Media Icons:  TikTok Facebook Instagram | Shopify App Store">
              <a:extLst>
                <a:ext uri="{FF2B5EF4-FFF2-40B4-BE49-F238E27FC236}">
                  <a16:creationId xmlns:a16="http://schemas.microsoft.com/office/drawing/2014/main" id="{D3CA3198-8DF9-C841-8FBC-46D499F5E3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57761" y="2462877"/>
              <a:ext cx="620728" cy="4138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34" name="Picture 10" descr="Loss - Free business icons">
            <a:extLst>
              <a:ext uri="{FF2B5EF4-FFF2-40B4-BE49-F238E27FC236}">
                <a16:creationId xmlns:a16="http://schemas.microsoft.com/office/drawing/2014/main" id="{E3237F18-2FDD-214C-96B3-C8343D5864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3294" y="3245549"/>
            <a:ext cx="804467" cy="804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Data Confidentiality Icon Images, Stock Photos &amp;amp; Vectors | Shutterstock">
            <a:extLst>
              <a:ext uri="{FF2B5EF4-FFF2-40B4-BE49-F238E27FC236}">
                <a16:creationId xmlns:a16="http://schemas.microsoft.com/office/drawing/2014/main" id="{D5770EF9-6733-9D45-8022-BD57334003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90" b="13606"/>
          <a:stretch/>
        </p:blipFill>
        <p:spPr bwMode="auto">
          <a:xfrm>
            <a:off x="1984305" y="1400031"/>
            <a:ext cx="1710770" cy="874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37"/>
          <p:cNvSpPr txBox="1">
            <a:spLocks noGrp="1"/>
          </p:cNvSpPr>
          <p:nvPr>
            <p:ph type="title"/>
          </p:nvPr>
        </p:nvSpPr>
        <p:spPr>
          <a:xfrm>
            <a:off x="1104900" y="275400"/>
            <a:ext cx="6724500" cy="7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</a:pPr>
            <a:r>
              <a:rPr lang="en-US"/>
              <a:t>Security Check towards end</a:t>
            </a:r>
            <a:endParaRPr/>
          </a:p>
        </p:txBody>
      </p:sp>
      <p:sp>
        <p:nvSpPr>
          <p:cNvPr id="467" name="Google Shape;467;p37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grpSp>
        <p:nvGrpSpPr>
          <p:cNvPr id="468" name="Google Shape;468;p37"/>
          <p:cNvGrpSpPr/>
          <p:nvPr/>
        </p:nvGrpSpPr>
        <p:grpSpPr>
          <a:xfrm>
            <a:off x="1353667" y="1213178"/>
            <a:ext cx="7223024" cy="3369667"/>
            <a:chOff x="1353667" y="1213178"/>
            <a:chExt cx="7223024" cy="3369667"/>
          </a:xfrm>
        </p:grpSpPr>
        <p:sp>
          <p:nvSpPr>
            <p:cNvPr id="469" name="Google Shape;469;p37"/>
            <p:cNvSpPr/>
            <p:nvPr/>
          </p:nvSpPr>
          <p:spPr>
            <a:xfrm>
              <a:off x="1353667" y="1213178"/>
              <a:ext cx="1061728" cy="707553"/>
            </a:xfrm>
            <a:prstGeom prst="roundRect">
              <a:avLst>
                <a:gd name="adj" fmla="val 16667"/>
              </a:avLst>
            </a:prstGeom>
            <a:solidFill>
              <a:srgbClr val="0070C0"/>
            </a:solidFill>
            <a:ln w="25400" cap="flat" cmpd="sng">
              <a:solidFill>
                <a:srgbClr val="0070C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Developer checks in code</a:t>
              </a:r>
              <a:endParaRPr/>
            </a:p>
          </p:txBody>
        </p:sp>
        <p:sp>
          <p:nvSpPr>
            <p:cNvPr id="470" name="Google Shape;470;p37"/>
            <p:cNvSpPr/>
            <p:nvPr/>
          </p:nvSpPr>
          <p:spPr>
            <a:xfrm>
              <a:off x="1353667" y="2628727"/>
              <a:ext cx="1003604" cy="707553"/>
            </a:xfrm>
            <a:prstGeom prst="roundRect">
              <a:avLst>
                <a:gd name="adj" fmla="val 16667"/>
              </a:avLst>
            </a:prstGeom>
            <a:solidFill>
              <a:srgbClr val="0070C0"/>
            </a:solidFill>
            <a:ln w="25400" cap="flat" cmpd="sng">
              <a:solidFill>
                <a:srgbClr val="0070C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Automated Tests</a:t>
              </a:r>
              <a:endParaRPr/>
            </a:p>
          </p:txBody>
        </p:sp>
        <p:sp>
          <p:nvSpPr>
            <p:cNvPr id="471" name="Google Shape;471;p37"/>
            <p:cNvSpPr/>
            <p:nvPr/>
          </p:nvSpPr>
          <p:spPr>
            <a:xfrm>
              <a:off x="2602624" y="2631110"/>
              <a:ext cx="1003604" cy="707553"/>
            </a:xfrm>
            <a:prstGeom prst="roundRect">
              <a:avLst>
                <a:gd name="adj" fmla="val 16667"/>
              </a:avLst>
            </a:prstGeom>
            <a:solidFill>
              <a:srgbClr val="0070C0"/>
            </a:solidFill>
            <a:ln w="25400" cap="flat" cmpd="sng">
              <a:solidFill>
                <a:srgbClr val="0070C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Build</a:t>
              </a:r>
              <a:endParaRPr/>
            </a:p>
          </p:txBody>
        </p:sp>
        <p:sp>
          <p:nvSpPr>
            <p:cNvPr id="472" name="Google Shape;472;p37"/>
            <p:cNvSpPr/>
            <p:nvPr/>
          </p:nvSpPr>
          <p:spPr>
            <a:xfrm>
              <a:off x="3834539" y="2643022"/>
              <a:ext cx="1003604" cy="707553"/>
            </a:xfrm>
            <a:prstGeom prst="roundRect">
              <a:avLst>
                <a:gd name="adj" fmla="val 16667"/>
              </a:avLst>
            </a:prstGeom>
            <a:solidFill>
              <a:srgbClr val="0070C0"/>
            </a:solidFill>
            <a:ln w="25400" cap="flat" cmpd="sng">
              <a:solidFill>
                <a:srgbClr val="0070C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Deploy </a:t>
              </a:r>
              <a:endParaRPr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TEST</a:t>
              </a:r>
              <a:endParaRPr/>
            </a:p>
          </p:txBody>
        </p:sp>
        <p:sp>
          <p:nvSpPr>
            <p:cNvPr id="473" name="Google Shape;473;p37"/>
            <p:cNvSpPr/>
            <p:nvPr/>
          </p:nvSpPr>
          <p:spPr>
            <a:xfrm>
              <a:off x="5083497" y="2631110"/>
              <a:ext cx="1003604" cy="707553"/>
            </a:xfrm>
            <a:prstGeom prst="roundRect">
              <a:avLst>
                <a:gd name="adj" fmla="val 16667"/>
              </a:avLst>
            </a:prstGeom>
            <a:solidFill>
              <a:srgbClr val="0070C0"/>
            </a:solidFill>
            <a:ln w="25400" cap="flat" cmpd="sng">
              <a:solidFill>
                <a:srgbClr val="0070C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Automated Tests</a:t>
              </a:r>
              <a:endParaRPr/>
            </a:p>
          </p:txBody>
        </p:sp>
        <p:cxnSp>
          <p:nvCxnSpPr>
            <p:cNvPr id="474" name="Google Shape;474;p37"/>
            <p:cNvCxnSpPr/>
            <p:nvPr/>
          </p:nvCxnSpPr>
          <p:spPr>
            <a:xfrm>
              <a:off x="2357271" y="2984887"/>
              <a:ext cx="236237" cy="0"/>
            </a:xfrm>
            <a:prstGeom prst="straightConnector1">
              <a:avLst/>
            </a:prstGeom>
            <a:noFill/>
            <a:ln w="9525" cap="flat" cmpd="sng">
              <a:solidFill>
                <a:srgbClr val="0070C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475" name="Google Shape;475;p37"/>
            <p:cNvCxnSpPr/>
            <p:nvPr/>
          </p:nvCxnSpPr>
          <p:spPr>
            <a:xfrm>
              <a:off x="3606229" y="2996799"/>
              <a:ext cx="236237" cy="0"/>
            </a:xfrm>
            <a:prstGeom prst="straightConnector1">
              <a:avLst/>
            </a:prstGeom>
            <a:noFill/>
            <a:ln w="9525" cap="flat" cmpd="sng">
              <a:solidFill>
                <a:srgbClr val="0070C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476" name="Google Shape;476;p37"/>
            <p:cNvCxnSpPr/>
            <p:nvPr/>
          </p:nvCxnSpPr>
          <p:spPr>
            <a:xfrm>
              <a:off x="4838143" y="2984887"/>
              <a:ext cx="236237" cy="0"/>
            </a:xfrm>
            <a:prstGeom prst="straightConnector1">
              <a:avLst/>
            </a:prstGeom>
            <a:noFill/>
            <a:ln w="9525" cap="flat" cmpd="sng">
              <a:solidFill>
                <a:srgbClr val="0070C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477" name="Google Shape;477;p37"/>
            <p:cNvCxnSpPr/>
            <p:nvPr/>
          </p:nvCxnSpPr>
          <p:spPr>
            <a:xfrm>
              <a:off x="1855469" y="1933088"/>
              <a:ext cx="0" cy="695639"/>
            </a:xfrm>
            <a:prstGeom prst="straightConnector1">
              <a:avLst/>
            </a:prstGeom>
            <a:noFill/>
            <a:ln w="9525" cap="flat" cmpd="sng">
              <a:solidFill>
                <a:srgbClr val="0070C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478" name="Google Shape;478;p37"/>
            <p:cNvSpPr/>
            <p:nvPr/>
          </p:nvSpPr>
          <p:spPr>
            <a:xfrm>
              <a:off x="6332455" y="2178231"/>
              <a:ext cx="1001168" cy="1608543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25400" cap="flat" cmpd="sng">
              <a:solidFill>
                <a:srgbClr val="BA62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Security Checks</a:t>
              </a:r>
              <a:endParaRPr/>
            </a:p>
          </p:txBody>
        </p:sp>
        <p:sp>
          <p:nvSpPr>
            <p:cNvPr id="479" name="Google Shape;479;p37"/>
            <p:cNvSpPr/>
            <p:nvPr/>
          </p:nvSpPr>
          <p:spPr>
            <a:xfrm>
              <a:off x="7563181" y="2611794"/>
              <a:ext cx="1013510" cy="678848"/>
            </a:xfrm>
            <a:prstGeom prst="roundRect">
              <a:avLst>
                <a:gd name="adj" fmla="val 16667"/>
              </a:avLst>
            </a:prstGeom>
            <a:solidFill>
              <a:srgbClr val="0070C0"/>
            </a:solidFill>
            <a:ln w="25400" cap="flat" cmpd="sng">
              <a:solidFill>
                <a:srgbClr val="0070C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Deploy</a:t>
              </a:r>
              <a:endParaRPr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PROD</a:t>
              </a:r>
              <a:endParaRPr/>
            </a:p>
          </p:txBody>
        </p:sp>
        <p:cxnSp>
          <p:nvCxnSpPr>
            <p:cNvPr id="480" name="Google Shape;480;p37"/>
            <p:cNvCxnSpPr/>
            <p:nvPr/>
          </p:nvCxnSpPr>
          <p:spPr>
            <a:xfrm>
              <a:off x="6096218" y="2969447"/>
              <a:ext cx="236237" cy="0"/>
            </a:xfrm>
            <a:prstGeom prst="straightConnector1">
              <a:avLst/>
            </a:prstGeom>
            <a:noFill/>
            <a:ln w="9525" cap="flat" cmpd="sng">
              <a:solidFill>
                <a:srgbClr val="0070C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481" name="Google Shape;481;p37"/>
            <p:cNvCxnSpPr/>
            <p:nvPr/>
          </p:nvCxnSpPr>
          <p:spPr>
            <a:xfrm>
              <a:off x="7326944" y="2957505"/>
              <a:ext cx="236237" cy="0"/>
            </a:xfrm>
            <a:prstGeom prst="straightConnector1">
              <a:avLst/>
            </a:prstGeom>
            <a:noFill/>
            <a:ln w="9525" cap="flat" cmpd="sng">
              <a:solidFill>
                <a:srgbClr val="0070C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pic>
          <p:nvPicPr>
            <p:cNvPr id="482" name="Google Shape;482;p37" descr="Aya Alikhan – The Daily Q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572250" y="3991323"/>
              <a:ext cx="591522" cy="591522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38"/>
          <p:cNvSpPr txBox="1">
            <a:spLocks noGrp="1"/>
          </p:cNvSpPr>
          <p:nvPr>
            <p:ph type="title"/>
          </p:nvPr>
        </p:nvSpPr>
        <p:spPr>
          <a:xfrm>
            <a:off x="1104900" y="275400"/>
            <a:ext cx="6724500" cy="7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</a:pPr>
            <a:r>
              <a:rPr lang="en-US"/>
              <a:t>Security Checks</a:t>
            </a:r>
            <a:endParaRPr/>
          </a:p>
        </p:txBody>
      </p:sp>
      <p:sp>
        <p:nvSpPr>
          <p:cNvPr id="488" name="Google Shape;488;p38"/>
          <p:cNvSpPr txBox="1">
            <a:spLocks noGrp="1"/>
          </p:cNvSpPr>
          <p:nvPr>
            <p:ph type="body" idx="1"/>
          </p:nvPr>
        </p:nvSpPr>
        <p:spPr>
          <a:xfrm>
            <a:off x="1104900" y="1277625"/>
            <a:ext cx="7581900" cy="364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Char char="▸"/>
            </a:pPr>
            <a:r>
              <a:rPr lang="en-US" sz="2000"/>
              <a:t>Security team checks for any vulnerabilities</a:t>
            </a:r>
            <a:endParaRPr/>
          </a:p>
          <a:p>
            <a:pPr marL="45720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Char char="▸"/>
            </a:pPr>
            <a:r>
              <a:rPr lang="en-US" sz="2000"/>
              <a:t>Finds issues, gives back to Dev team to fix it.</a:t>
            </a:r>
            <a:endParaRPr/>
          </a:p>
          <a:p>
            <a:pPr marL="45720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Char char="▸"/>
            </a:pPr>
            <a:r>
              <a:rPr lang="en-US" sz="2000"/>
              <a:t>But, by this time because of the super efficient CI/CD pipeline, we have more versions of app available and all waiting for release.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endParaRPr sz="2000"/>
          </a:p>
        </p:txBody>
      </p:sp>
      <p:sp>
        <p:nvSpPr>
          <p:cNvPr id="489" name="Google Shape;489;p38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sp>
        <p:nvSpPr>
          <p:cNvPr id="490" name="Google Shape;490;p38"/>
          <p:cNvSpPr/>
          <p:nvPr/>
        </p:nvSpPr>
        <p:spPr>
          <a:xfrm>
            <a:off x="3691400" y="3569127"/>
            <a:ext cx="2409000" cy="8826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BA62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Now that is a problem!!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39"/>
          <p:cNvSpPr txBox="1">
            <a:spLocks noGrp="1"/>
          </p:cNvSpPr>
          <p:nvPr>
            <p:ph type="title"/>
          </p:nvPr>
        </p:nvSpPr>
        <p:spPr>
          <a:xfrm>
            <a:off x="1104900" y="275400"/>
            <a:ext cx="6724500" cy="7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</a:pPr>
            <a:r>
              <a:rPr lang="en-US"/>
              <a:t>Shift left - DevSecOps</a:t>
            </a:r>
            <a:endParaRPr/>
          </a:p>
        </p:txBody>
      </p:sp>
      <p:sp>
        <p:nvSpPr>
          <p:cNvPr id="496" name="Google Shape;496;p39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grpSp>
        <p:nvGrpSpPr>
          <p:cNvPr id="497" name="Google Shape;497;p39"/>
          <p:cNvGrpSpPr/>
          <p:nvPr/>
        </p:nvGrpSpPr>
        <p:grpSpPr>
          <a:xfrm>
            <a:off x="2249754" y="1141331"/>
            <a:ext cx="1090995" cy="680795"/>
            <a:chOff x="1104900" y="1141331"/>
            <a:chExt cx="1090995" cy="680795"/>
          </a:xfrm>
        </p:grpSpPr>
        <p:sp>
          <p:nvSpPr>
            <p:cNvPr id="498" name="Google Shape;498;p39"/>
            <p:cNvSpPr/>
            <p:nvPr/>
          </p:nvSpPr>
          <p:spPr>
            <a:xfrm>
              <a:off x="1104900" y="1535124"/>
              <a:ext cx="1090995" cy="28700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25400" cap="flat" cmpd="sng">
              <a:solidFill>
                <a:srgbClr val="BA62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Developer</a:t>
              </a:r>
              <a:endParaRPr/>
            </a:p>
          </p:txBody>
        </p:sp>
        <p:sp>
          <p:nvSpPr>
            <p:cNvPr id="499" name="Google Shape;499;p39"/>
            <p:cNvSpPr txBox="1"/>
            <p:nvPr/>
          </p:nvSpPr>
          <p:spPr>
            <a:xfrm>
              <a:off x="1308193" y="1141331"/>
              <a:ext cx="594026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DEV</a:t>
              </a:r>
              <a:endParaRPr/>
            </a:p>
          </p:txBody>
        </p:sp>
      </p:grpSp>
      <p:grpSp>
        <p:nvGrpSpPr>
          <p:cNvPr id="500" name="Google Shape;500;p39"/>
          <p:cNvGrpSpPr/>
          <p:nvPr/>
        </p:nvGrpSpPr>
        <p:grpSpPr>
          <a:xfrm>
            <a:off x="3671402" y="1185929"/>
            <a:ext cx="1090995" cy="636197"/>
            <a:chOff x="2503198" y="1123736"/>
            <a:chExt cx="1090995" cy="636197"/>
          </a:xfrm>
        </p:grpSpPr>
        <p:sp>
          <p:nvSpPr>
            <p:cNvPr id="501" name="Google Shape;501;p39"/>
            <p:cNvSpPr/>
            <p:nvPr/>
          </p:nvSpPr>
          <p:spPr>
            <a:xfrm>
              <a:off x="2503198" y="1472931"/>
              <a:ext cx="1090995" cy="28700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25400" cap="flat" cmpd="sng">
              <a:solidFill>
                <a:srgbClr val="BA62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Operations</a:t>
              </a:r>
              <a:endParaRPr dirty="0"/>
            </a:p>
          </p:txBody>
        </p:sp>
        <p:sp>
          <p:nvSpPr>
            <p:cNvPr id="502" name="Google Shape;502;p39"/>
            <p:cNvSpPr txBox="1"/>
            <p:nvPr/>
          </p:nvSpPr>
          <p:spPr>
            <a:xfrm>
              <a:off x="2723455" y="1123736"/>
              <a:ext cx="594026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OPS</a:t>
              </a:r>
              <a:endParaRPr/>
            </a:p>
          </p:txBody>
        </p:sp>
      </p:grpSp>
      <p:grpSp>
        <p:nvGrpSpPr>
          <p:cNvPr id="503" name="Google Shape;503;p39"/>
          <p:cNvGrpSpPr/>
          <p:nvPr/>
        </p:nvGrpSpPr>
        <p:grpSpPr>
          <a:xfrm>
            <a:off x="5036060" y="1117061"/>
            <a:ext cx="1090995" cy="698391"/>
            <a:chOff x="3891206" y="1123735"/>
            <a:chExt cx="1090995" cy="698391"/>
          </a:xfrm>
        </p:grpSpPr>
        <p:sp>
          <p:nvSpPr>
            <p:cNvPr id="504" name="Google Shape;504;p39"/>
            <p:cNvSpPr/>
            <p:nvPr/>
          </p:nvSpPr>
          <p:spPr>
            <a:xfrm>
              <a:off x="3891206" y="1535124"/>
              <a:ext cx="1090995" cy="287002"/>
            </a:xfrm>
            <a:prstGeom prst="roundRect">
              <a:avLst>
                <a:gd name="adj" fmla="val 16667"/>
              </a:avLst>
            </a:prstGeom>
            <a:solidFill>
              <a:srgbClr val="7030A0"/>
            </a:solidFill>
            <a:ln w="25400" cap="flat" cmpd="sng">
              <a:solidFill>
                <a:srgbClr val="703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Security</a:t>
              </a:r>
              <a:endParaRPr dirty="0"/>
            </a:p>
          </p:txBody>
        </p:sp>
        <p:sp>
          <p:nvSpPr>
            <p:cNvPr id="505" name="Google Shape;505;p39"/>
            <p:cNvSpPr txBox="1"/>
            <p:nvPr/>
          </p:nvSpPr>
          <p:spPr>
            <a:xfrm>
              <a:off x="4138717" y="1123735"/>
              <a:ext cx="594026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SEC</a:t>
              </a:r>
              <a:endParaRPr/>
            </a:p>
          </p:txBody>
        </p:sp>
      </p:grpSp>
      <p:grpSp>
        <p:nvGrpSpPr>
          <p:cNvPr id="506" name="Google Shape;506;p39"/>
          <p:cNvGrpSpPr/>
          <p:nvPr/>
        </p:nvGrpSpPr>
        <p:grpSpPr>
          <a:xfrm>
            <a:off x="1015068" y="2952925"/>
            <a:ext cx="7551684" cy="1203734"/>
            <a:chOff x="1532758" y="3107183"/>
            <a:chExt cx="7033994" cy="1049476"/>
          </a:xfrm>
        </p:grpSpPr>
        <p:grpSp>
          <p:nvGrpSpPr>
            <p:cNvPr id="507" name="Google Shape;507;p39"/>
            <p:cNvGrpSpPr/>
            <p:nvPr/>
          </p:nvGrpSpPr>
          <p:grpSpPr>
            <a:xfrm>
              <a:off x="3047073" y="3107183"/>
              <a:ext cx="5519679" cy="1049476"/>
              <a:chOff x="1124974" y="3089229"/>
              <a:chExt cx="5519679" cy="1049476"/>
            </a:xfrm>
          </p:grpSpPr>
          <p:grpSp>
            <p:nvGrpSpPr>
              <p:cNvPr id="508" name="Google Shape;508;p39"/>
              <p:cNvGrpSpPr/>
              <p:nvPr/>
            </p:nvGrpSpPr>
            <p:grpSpPr>
              <a:xfrm>
                <a:off x="1124974" y="3365863"/>
                <a:ext cx="5519679" cy="457789"/>
                <a:chOff x="1353667" y="2628727"/>
                <a:chExt cx="6021099" cy="721848"/>
              </a:xfrm>
            </p:grpSpPr>
            <p:sp>
              <p:nvSpPr>
                <p:cNvPr id="509" name="Google Shape;509;p39"/>
                <p:cNvSpPr/>
                <p:nvPr/>
              </p:nvSpPr>
              <p:spPr>
                <a:xfrm>
                  <a:off x="1353667" y="2628727"/>
                  <a:ext cx="1003604" cy="707553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0070C0"/>
                </a:solidFill>
                <a:ln w="25400" cap="flat" cmpd="sng">
                  <a:solidFill>
                    <a:srgbClr val="0070C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200" b="0" i="0" u="none" strike="noStrike" cap="none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Automated Tests</a:t>
                  </a:r>
                  <a:endParaRPr/>
                </a:p>
              </p:txBody>
            </p:sp>
            <p:sp>
              <p:nvSpPr>
                <p:cNvPr id="510" name="Google Shape;510;p39"/>
                <p:cNvSpPr/>
                <p:nvPr/>
              </p:nvSpPr>
              <p:spPr>
                <a:xfrm>
                  <a:off x="2602624" y="2631110"/>
                  <a:ext cx="1003604" cy="707553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0070C0"/>
                </a:solidFill>
                <a:ln w="25400" cap="flat" cmpd="sng">
                  <a:solidFill>
                    <a:srgbClr val="0070C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200" b="0" i="0" u="none" strike="noStrike" cap="none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Build</a:t>
                  </a:r>
                  <a:endParaRPr/>
                </a:p>
              </p:txBody>
            </p:sp>
            <p:sp>
              <p:nvSpPr>
                <p:cNvPr id="511" name="Google Shape;511;p39"/>
                <p:cNvSpPr/>
                <p:nvPr/>
              </p:nvSpPr>
              <p:spPr>
                <a:xfrm>
                  <a:off x="3834539" y="2643022"/>
                  <a:ext cx="1003604" cy="707553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0070C0"/>
                </a:solidFill>
                <a:ln w="25400" cap="flat" cmpd="sng">
                  <a:solidFill>
                    <a:srgbClr val="0070C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200" b="0" i="0" u="none" strike="noStrike" cap="none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Deploy </a:t>
                  </a:r>
                  <a:endParaRPr/>
                </a:p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200" b="0" i="0" u="none" strike="noStrike" cap="none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TEST</a:t>
                  </a:r>
                  <a:endParaRPr/>
                </a:p>
              </p:txBody>
            </p:sp>
            <p:sp>
              <p:nvSpPr>
                <p:cNvPr id="512" name="Google Shape;512;p39"/>
                <p:cNvSpPr/>
                <p:nvPr/>
              </p:nvSpPr>
              <p:spPr>
                <a:xfrm>
                  <a:off x="5083497" y="2631110"/>
                  <a:ext cx="1003604" cy="707553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0070C0"/>
                </a:solidFill>
                <a:ln w="25400" cap="flat" cmpd="sng">
                  <a:solidFill>
                    <a:srgbClr val="0070C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200" b="0" i="0" u="none" strike="noStrike" cap="none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Automated Tests</a:t>
                  </a:r>
                  <a:endParaRPr/>
                </a:p>
              </p:txBody>
            </p:sp>
            <p:cxnSp>
              <p:nvCxnSpPr>
                <p:cNvPr id="513" name="Google Shape;513;p39"/>
                <p:cNvCxnSpPr/>
                <p:nvPr/>
              </p:nvCxnSpPr>
              <p:spPr>
                <a:xfrm>
                  <a:off x="2357271" y="2984887"/>
                  <a:ext cx="236237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070C0"/>
                  </a:solidFill>
                  <a:prstDash val="solid"/>
                  <a:round/>
                  <a:headEnd type="none" w="sm" len="sm"/>
                  <a:tailEnd type="triangle" w="med" len="med"/>
                </a:ln>
              </p:spPr>
            </p:cxnSp>
            <p:cxnSp>
              <p:nvCxnSpPr>
                <p:cNvPr id="514" name="Google Shape;514;p39"/>
                <p:cNvCxnSpPr/>
                <p:nvPr/>
              </p:nvCxnSpPr>
              <p:spPr>
                <a:xfrm>
                  <a:off x="3606229" y="2996799"/>
                  <a:ext cx="236237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070C0"/>
                  </a:solidFill>
                  <a:prstDash val="solid"/>
                  <a:round/>
                  <a:headEnd type="none" w="sm" len="sm"/>
                  <a:tailEnd type="triangle" w="med" len="med"/>
                </a:ln>
              </p:spPr>
            </p:cxnSp>
            <p:cxnSp>
              <p:nvCxnSpPr>
                <p:cNvPr id="515" name="Google Shape;515;p39"/>
                <p:cNvCxnSpPr/>
                <p:nvPr/>
              </p:nvCxnSpPr>
              <p:spPr>
                <a:xfrm>
                  <a:off x="4838143" y="2984887"/>
                  <a:ext cx="236237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070C0"/>
                  </a:solidFill>
                  <a:prstDash val="solid"/>
                  <a:round/>
                  <a:headEnd type="none" w="sm" len="sm"/>
                  <a:tailEnd type="triangle" w="med" len="med"/>
                </a:ln>
              </p:spPr>
            </p:cxnSp>
            <p:sp>
              <p:nvSpPr>
                <p:cNvPr id="516" name="Google Shape;516;p39"/>
                <p:cNvSpPr/>
                <p:nvPr/>
              </p:nvSpPr>
              <p:spPr>
                <a:xfrm>
                  <a:off x="6361256" y="2657372"/>
                  <a:ext cx="1013510" cy="678848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0070C0"/>
                </a:solidFill>
                <a:ln w="25400" cap="flat" cmpd="sng">
                  <a:solidFill>
                    <a:srgbClr val="0070C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200" b="0" i="0" u="none" strike="noStrike" cap="none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Deploy</a:t>
                  </a:r>
                  <a:endParaRPr/>
                </a:p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200" b="0" i="0" u="none" strike="noStrike" cap="none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PROD</a:t>
                  </a:r>
                  <a:endParaRPr/>
                </a:p>
              </p:txBody>
            </p:sp>
            <p:cxnSp>
              <p:nvCxnSpPr>
                <p:cNvPr id="517" name="Google Shape;517;p39"/>
                <p:cNvCxnSpPr/>
                <p:nvPr/>
              </p:nvCxnSpPr>
              <p:spPr>
                <a:xfrm>
                  <a:off x="6096218" y="2969447"/>
                  <a:ext cx="236237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070C0"/>
                  </a:solidFill>
                  <a:prstDash val="solid"/>
                  <a:round/>
                  <a:headEnd type="none" w="sm" len="sm"/>
                  <a:tailEnd type="triangle" w="med" len="med"/>
                </a:ln>
              </p:spPr>
            </p:cxnSp>
          </p:grpSp>
          <p:sp>
            <p:nvSpPr>
              <p:cNvPr id="518" name="Google Shape;518;p39"/>
              <p:cNvSpPr/>
              <p:nvPr/>
            </p:nvSpPr>
            <p:spPr>
              <a:xfrm>
                <a:off x="2124546" y="3118582"/>
                <a:ext cx="216564" cy="1020123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25400" cap="flat" cmpd="sng">
                <a:solidFill>
                  <a:srgbClr val="BA62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" name="Google Shape;519;p39"/>
              <p:cNvSpPr txBox="1"/>
              <p:nvPr/>
            </p:nvSpPr>
            <p:spPr>
              <a:xfrm rot="-5400000">
                <a:off x="1733317" y="3530926"/>
                <a:ext cx="998979" cy="1954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Sec</a:t>
                </a:r>
                <a:endParaRPr/>
              </a:p>
            </p:txBody>
          </p:sp>
          <p:sp>
            <p:nvSpPr>
              <p:cNvPr id="520" name="Google Shape;520;p39"/>
              <p:cNvSpPr/>
              <p:nvPr/>
            </p:nvSpPr>
            <p:spPr>
              <a:xfrm>
                <a:off x="3258579" y="3089229"/>
                <a:ext cx="216564" cy="1020123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25400" cap="flat" cmpd="sng">
                <a:solidFill>
                  <a:srgbClr val="BA62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" name="Google Shape;521;p39"/>
              <p:cNvSpPr txBox="1"/>
              <p:nvPr/>
            </p:nvSpPr>
            <p:spPr>
              <a:xfrm rot="-5400000">
                <a:off x="2867367" y="3501576"/>
                <a:ext cx="998979" cy="1954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Sec</a:t>
                </a:r>
                <a:endParaRPr/>
              </a:p>
            </p:txBody>
          </p:sp>
          <p:sp>
            <p:nvSpPr>
              <p:cNvPr id="522" name="Google Shape;522;p39"/>
              <p:cNvSpPr/>
              <p:nvPr/>
            </p:nvSpPr>
            <p:spPr>
              <a:xfrm>
                <a:off x="4409510" y="3118581"/>
                <a:ext cx="216564" cy="1020123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25400" cap="flat" cmpd="sng">
                <a:solidFill>
                  <a:srgbClr val="BA62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" name="Google Shape;523;p39"/>
              <p:cNvSpPr txBox="1"/>
              <p:nvPr/>
            </p:nvSpPr>
            <p:spPr>
              <a:xfrm rot="-5400000">
                <a:off x="4018292" y="3530926"/>
                <a:ext cx="998979" cy="1954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Sec</a:t>
                </a:r>
                <a:endParaRPr/>
              </a:p>
            </p:txBody>
          </p:sp>
        </p:grpSp>
        <p:sp>
          <p:nvSpPr>
            <p:cNvPr id="524" name="Google Shape;524;p39"/>
            <p:cNvSpPr/>
            <p:nvPr/>
          </p:nvSpPr>
          <p:spPr>
            <a:xfrm>
              <a:off x="1532758" y="3371010"/>
              <a:ext cx="1023481" cy="551171"/>
            </a:xfrm>
            <a:prstGeom prst="roundRect">
              <a:avLst>
                <a:gd name="adj" fmla="val 16667"/>
              </a:avLst>
            </a:prstGeom>
            <a:solidFill>
              <a:srgbClr val="0070C0"/>
            </a:solidFill>
            <a:ln w="25400" cap="flat" cmpd="sng">
              <a:solidFill>
                <a:srgbClr val="0070C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Developer checks in code</a:t>
              </a:r>
              <a:endParaRPr dirty="0"/>
            </a:p>
          </p:txBody>
        </p:sp>
        <p:sp>
          <p:nvSpPr>
            <p:cNvPr id="525" name="Google Shape;525;p39"/>
            <p:cNvSpPr/>
            <p:nvPr/>
          </p:nvSpPr>
          <p:spPr>
            <a:xfrm>
              <a:off x="2859246" y="3136534"/>
              <a:ext cx="216564" cy="1020123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25400" cap="flat" cmpd="sng">
              <a:solidFill>
                <a:srgbClr val="BA62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9"/>
            <p:cNvSpPr txBox="1"/>
            <p:nvPr/>
          </p:nvSpPr>
          <p:spPr>
            <a:xfrm rot="-5400000">
              <a:off x="2468017" y="3548876"/>
              <a:ext cx="998979" cy="1954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Sec</a:t>
              </a:r>
              <a:endParaRPr/>
            </a:p>
          </p:txBody>
        </p:sp>
        <p:cxnSp>
          <p:nvCxnSpPr>
            <p:cNvPr id="527" name="Google Shape;527;p39"/>
            <p:cNvCxnSpPr>
              <a:stCxn id="524" idx="3"/>
              <a:endCxn id="525" idx="1"/>
            </p:cNvCxnSpPr>
            <p:nvPr/>
          </p:nvCxnSpPr>
          <p:spPr>
            <a:xfrm>
              <a:off x="2556239" y="3646596"/>
              <a:ext cx="303000" cy="0"/>
            </a:xfrm>
            <a:prstGeom prst="straightConnector1">
              <a:avLst/>
            </a:prstGeom>
            <a:noFill/>
            <a:ln w="9525" cap="flat" cmpd="sng">
              <a:solidFill>
                <a:srgbClr val="0070C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5191 4.81481E-6 L -0.11129 0.04012 C -0.10278 0.04907 -0.08993 0.05401 -0.07674 0.05401 C -0.06146 0.05401 -0.04931 0.04907 -0.0408 0.04012 L 3.33333E-6 4.81481E-6 " pathEditMode="relative" rAng="0" ptsTypes="AAAAA">
                                      <p:cBhvr>
                                        <p:cTn id="6" dur="1000" spd="-100000" fill="hold"/>
                                        <p:tgtEl>
                                          <p:spTgt spid="5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87" y="2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3.95062E-6 L 0.03976 0.04013 C 0.04827 0.04908 0.06077 0.05402 0.07379 0.05402 C 0.08872 0.05402 0.10052 0.04908 0.10903 0.04013 L 0.14896 -3.95062E-6 " pathEditMode="relative" rAng="0" ptsTypes="AAAAA">
                                      <p:cBhvr>
                                        <p:cTn id="10" dur="1000" fill="hold"/>
                                        <p:tgtEl>
                                          <p:spTgt spid="5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448" y="2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40"/>
          <p:cNvSpPr txBox="1">
            <a:spLocks noGrp="1"/>
          </p:cNvSpPr>
          <p:nvPr>
            <p:ph type="title"/>
          </p:nvPr>
        </p:nvSpPr>
        <p:spPr>
          <a:xfrm>
            <a:off x="1104900" y="275400"/>
            <a:ext cx="6724500" cy="7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</a:pPr>
            <a:r>
              <a:rPr lang="en-US"/>
              <a:t>In Practice</a:t>
            </a:r>
            <a:endParaRPr/>
          </a:p>
        </p:txBody>
      </p:sp>
      <p:sp>
        <p:nvSpPr>
          <p:cNvPr id="533" name="Google Shape;533;p40"/>
          <p:cNvSpPr txBox="1">
            <a:spLocks noGrp="1"/>
          </p:cNvSpPr>
          <p:nvPr>
            <p:ph type="body" idx="1"/>
          </p:nvPr>
        </p:nvSpPr>
        <p:spPr>
          <a:xfrm>
            <a:off x="1104900" y="1277625"/>
            <a:ext cx="7581900" cy="2010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Char char="▸"/>
            </a:pPr>
            <a:r>
              <a:rPr lang="en-US" sz="1600" dirty="0"/>
              <a:t>Pre-commit hooks</a:t>
            </a:r>
            <a:endParaRPr dirty="0"/>
          </a:p>
          <a:p>
            <a:pPr marL="45720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Char char="▸"/>
            </a:pPr>
            <a:r>
              <a:rPr lang="en-US" sz="1600" dirty="0"/>
              <a:t>Software Composition Analysis (SCA)</a:t>
            </a:r>
            <a:endParaRPr dirty="0"/>
          </a:p>
          <a:p>
            <a:pPr marL="45720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Char char="▸"/>
            </a:pPr>
            <a:r>
              <a:rPr lang="en-US" sz="1600" dirty="0"/>
              <a:t>Static App Security Testing ( SAST)</a:t>
            </a:r>
            <a:endParaRPr dirty="0"/>
          </a:p>
          <a:p>
            <a:pPr marL="45720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Char char="▸"/>
            </a:pPr>
            <a:r>
              <a:rPr lang="en-US" sz="1600" dirty="0"/>
              <a:t>Dynamic App Security Testing ( DAST)</a:t>
            </a:r>
            <a:endParaRPr dirty="0"/>
          </a:p>
          <a:p>
            <a:pPr marL="45720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Char char="▸"/>
            </a:pPr>
            <a:r>
              <a:rPr lang="en-US" sz="1600" dirty="0"/>
              <a:t>Security in Infrastructure as code</a:t>
            </a:r>
            <a:endParaRPr dirty="0"/>
          </a:p>
          <a:p>
            <a:pPr marL="45720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Char char="▸"/>
            </a:pPr>
            <a:r>
              <a:rPr lang="en-US" sz="1600" dirty="0"/>
              <a:t>Secret Management</a:t>
            </a:r>
            <a:endParaRPr dirty="0"/>
          </a:p>
        </p:txBody>
      </p:sp>
      <p:sp>
        <p:nvSpPr>
          <p:cNvPr id="534" name="Google Shape;534;p40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08bea2554e_0_0"/>
          <p:cNvSpPr txBox="1">
            <a:spLocks noGrp="1"/>
          </p:cNvSpPr>
          <p:nvPr>
            <p:ph type="ctrTitle"/>
          </p:nvPr>
        </p:nvSpPr>
        <p:spPr>
          <a:xfrm>
            <a:off x="1028475" y="2345350"/>
            <a:ext cx="52200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/>
              <a:t>DevOps Roadmap</a:t>
            </a:r>
            <a:endParaRPr/>
          </a:p>
        </p:txBody>
      </p:sp>
      <p:sp>
        <p:nvSpPr>
          <p:cNvPr id="196" name="Google Shape;196;g108bea2554e_0_0"/>
          <p:cNvSpPr txBox="1">
            <a:spLocks noGrp="1"/>
          </p:cNvSpPr>
          <p:nvPr>
            <p:ph type="subTitle" idx="1"/>
          </p:nvPr>
        </p:nvSpPr>
        <p:spPr>
          <a:xfrm>
            <a:off x="1028475" y="3449650"/>
            <a:ext cx="5220000" cy="5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/>
          </a:p>
        </p:txBody>
      </p:sp>
      <p:sp>
        <p:nvSpPr>
          <p:cNvPr id="197" name="Google Shape;197;g108bea2554e_0_0"/>
          <p:cNvSpPr txBox="1">
            <a:spLocks noGrp="1"/>
          </p:cNvSpPr>
          <p:nvPr>
            <p:ph type="sldNum" idx="4294967295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744633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1"/>
          <p:cNvSpPr txBox="1">
            <a:spLocks noGrp="1"/>
          </p:cNvSpPr>
          <p:nvPr>
            <p:ph type="title"/>
          </p:nvPr>
        </p:nvSpPr>
        <p:spPr>
          <a:xfrm>
            <a:off x="1104900" y="275400"/>
            <a:ext cx="6724500" cy="7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</a:pPr>
            <a:r>
              <a:rPr lang="en-US"/>
              <a:t>DevOps Roadmap</a:t>
            </a:r>
            <a:endParaRPr/>
          </a:p>
        </p:txBody>
      </p:sp>
      <p:sp>
        <p:nvSpPr>
          <p:cNvPr id="203" name="Google Shape;203;p11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  <p:sp>
        <p:nvSpPr>
          <p:cNvPr id="204" name="Google Shape;204;p11"/>
          <p:cNvSpPr txBox="1">
            <a:spLocks noGrp="1"/>
          </p:cNvSpPr>
          <p:nvPr>
            <p:ph type="body" idx="1"/>
          </p:nvPr>
        </p:nvSpPr>
        <p:spPr>
          <a:xfrm>
            <a:off x="1104900" y="1277625"/>
            <a:ext cx="3947661" cy="364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Char char="▸"/>
            </a:pPr>
            <a:r>
              <a:rPr lang="en-US" sz="2000"/>
              <a:t>What DevOps Concepts and Tools to learn ? </a:t>
            </a:r>
            <a:endParaRPr/>
          </a:p>
        </p:txBody>
      </p:sp>
      <p:grpSp>
        <p:nvGrpSpPr>
          <p:cNvPr id="205" name="Google Shape;205;p11"/>
          <p:cNvGrpSpPr/>
          <p:nvPr/>
        </p:nvGrpSpPr>
        <p:grpSpPr>
          <a:xfrm>
            <a:off x="4998530" y="1261440"/>
            <a:ext cx="3359651" cy="2983480"/>
            <a:chOff x="5172701" y="1328216"/>
            <a:chExt cx="3359651" cy="2983480"/>
          </a:xfrm>
        </p:grpSpPr>
        <p:sp>
          <p:nvSpPr>
            <p:cNvPr id="206" name="Google Shape;206;p11"/>
            <p:cNvSpPr/>
            <p:nvPr/>
          </p:nvSpPr>
          <p:spPr>
            <a:xfrm>
              <a:off x="5172701" y="1328216"/>
              <a:ext cx="3310528" cy="298348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11"/>
            <p:cNvSpPr/>
            <p:nvPr/>
          </p:nvSpPr>
          <p:spPr>
            <a:xfrm>
              <a:off x="6027030" y="1965975"/>
              <a:ext cx="1625229" cy="1632252"/>
            </a:xfrm>
            <a:prstGeom prst="ellipse">
              <a:avLst/>
            </a:prstGeom>
            <a:noFill/>
            <a:ln w="9525" cap="flat" cmpd="sng">
              <a:solidFill>
                <a:srgbClr val="74BAFE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1" i="0" u="none" strike="noStrike" cap="none">
                  <a:solidFill>
                    <a:srgbClr val="0070C0"/>
                  </a:solidFill>
                  <a:latin typeface="Arial"/>
                  <a:ea typeface="Arial"/>
                  <a:cs typeface="Arial"/>
                  <a:sym typeface="Arial"/>
                </a:rPr>
                <a:t>DEVOPS ROADMAP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08" name="Google Shape;208;p11" descr="Pinguino Linux Icons PNG - Free PNG and Icons Downloads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686068" y="1436186"/>
              <a:ext cx="283794" cy="40091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9" name="Google Shape;209;p11" descr="GitHub Actions and Maven releases"/>
            <p:cNvPicPr preferRelativeResize="0"/>
            <p:nvPr/>
          </p:nvPicPr>
          <p:blipFill rotWithShape="1">
            <a:blip r:embed="rId4">
              <a:alphaModFix/>
            </a:blip>
            <a:srcRect l="12406" t="-517" r="14661" b="23206"/>
            <a:stretch/>
          </p:blipFill>
          <p:spPr>
            <a:xfrm>
              <a:off x="7859570" y="2256657"/>
              <a:ext cx="395526" cy="406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0" name="Google Shape;210;p11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7603137" y="2903621"/>
              <a:ext cx="929215" cy="48783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1" name="Google Shape;211;p11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7486252" y="3661080"/>
              <a:ext cx="280972" cy="28097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2" name="Google Shape;212;p11" descr="Docker Logos | Docker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6628068" y="3865875"/>
              <a:ext cx="423151" cy="30345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3" name="Google Shape;213;p11" descr="Kubernetes – Cursos de Desarrollo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5719781" y="3429872"/>
              <a:ext cx="423151" cy="4231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4" name="Google Shape;214;p11" descr="Datadog: Empleos | LinkedIn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5375656" y="2698912"/>
              <a:ext cx="423151" cy="4231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5" name="Google Shape;215;p11" descr="Git - Logo Downloads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7396337" y="1647082"/>
              <a:ext cx="400915" cy="40091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6" name="Google Shape;216;p11" descr="Install terraform-nightly on Linux | Snap Store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5572229" y="2103141"/>
              <a:ext cx="359128" cy="35912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7" name="Google Shape;217;p11" descr="Ansible - Playbook Concepts | DroidRant"/>
            <p:cNvPicPr preferRelativeResize="0"/>
            <p:nvPr/>
          </p:nvPicPr>
          <p:blipFill rotWithShape="1">
            <a:blip r:embed="rId12">
              <a:alphaModFix/>
            </a:blip>
            <a:srcRect l="32806" t="15321" r="33464" b="30248"/>
            <a:stretch/>
          </p:blipFill>
          <p:spPr>
            <a:xfrm>
              <a:off x="5939868" y="1591188"/>
              <a:ext cx="441687" cy="400915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6881171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2"/>
          <p:cNvSpPr txBox="1">
            <a:spLocks noGrp="1"/>
          </p:cNvSpPr>
          <p:nvPr>
            <p:ph type="title"/>
          </p:nvPr>
        </p:nvSpPr>
        <p:spPr>
          <a:xfrm>
            <a:off x="1104900" y="275400"/>
            <a:ext cx="6724500" cy="7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</a:pPr>
            <a:r>
              <a:rPr lang="en-US"/>
              <a:t>Concepts of Software Engineering</a:t>
            </a:r>
            <a:endParaRPr/>
          </a:p>
        </p:txBody>
      </p:sp>
      <p:sp>
        <p:nvSpPr>
          <p:cNvPr id="223" name="Google Shape;223;p12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  <p:grpSp>
        <p:nvGrpSpPr>
          <p:cNvPr id="224" name="Google Shape;224;p12"/>
          <p:cNvGrpSpPr/>
          <p:nvPr/>
        </p:nvGrpSpPr>
        <p:grpSpPr>
          <a:xfrm>
            <a:off x="4720712" y="1152143"/>
            <a:ext cx="4061758" cy="1782285"/>
            <a:chOff x="4760758" y="2087992"/>
            <a:chExt cx="4061758" cy="1782285"/>
          </a:xfrm>
        </p:grpSpPr>
        <p:sp>
          <p:nvSpPr>
            <p:cNvPr id="225" name="Google Shape;225;p12"/>
            <p:cNvSpPr/>
            <p:nvPr/>
          </p:nvSpPr>
          <p:spPr>
            <a:xfrm>
              <a:off x="5266144" y="2087992"/>
              <a:ext cx="3556372" cy="394905"/>
            </a:xfrm>
            <a:prstGeom prst="rect">
              <a:avLst/>
            </a:prstGeom>
            <a:solidFill>
              <a:srgbClr val="0070C0"/>
            </a:solidFill>
            <a:ln w="25400" cap="flat" cmpd="sng">
              <a:solidFill>
                <a:srgbClr val="09A49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How developers work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12"/>
            <p:cNvSpPr/>
            <p:nvPr/>
          </p:nvSpPr>
          <p:spPr>
            <a:xfrm>
              <a:off x="5266144" y="2780744"/>
              <a:ext cx="3556372" cy="394905"/>
            </a:xfrm>
            <a:prstGeom prst="rect">
              <a:avLst/>
            </a:prstGeom>
            <a:solidFill>
              <a:srgbClr val="0070C0"/>
            </a:solidFill>
            <a:ln w="25400" cap="flat" cmpd="sng">
              <a:solidFill>
                <a:srgbClr val="09A49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How application is configured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12"/>
            <p:cNvSpPr/>
            <p:nvPr/>
          </p:nvSpPr>
          <p:spPr>
            <a:xfrm>
              <a:off x="5266144" y="3473496"/>
              <a:ext cx="3556372" cy="394905"/>
            </a:xfrm>
            <a:prstGeom prst="rect">
              <a:avLst/>
            </a:prstGeom>
            <a:solidFill>
              <a:srgbClr val="0070C0"/>
            </a:solidFill>
            <a:ln w="25400" cap="flat" cmpd="sng">
              <a:solidFill>
                <a:srgbClr val="09A49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Automated Testing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28" name="Google Shape;228;p12" descr="Check Mark Emoji png download - 2000*2000 - Free Transparent Check Mark png  Download. - CleanPNG / Kiss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760758" y="2087992"/>
              <a:ext cx="396781" cy="39678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9" name="Google Shape;229;p12" descr="Check Mark Emoji png download - 2000*2000 - Free Transparent Check Mark png  Download. - CleanPNG / Kiss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760759" y="2780744"/>
              <a:ext cx="396781" cy="39678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0" name="Google Shape;230;p12" descr="Check Mark Emoji png download - 2000*2000 - Free Transparent Check Mark png  Download. - CleanPNG / Kiss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760759" y="3473496"/>
              <a:ext cx="396781" cy="396781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31" name="Google Shape;231;p12" descr="Advanced Software Development (Software Development) - Cork College of  Commerc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79576" y="1152143"/>
            <a:ext cx="3295077" cy="364482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48574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"/>
          <p:cNvSpPr txBox="1">
            <a:spLocks noGrp="1"/>
          </p:cNvSpPr>
          <p:nvPr>
            <p:ph type="ctrTitle" idx="4294967295"/>
          </p:nvPr>
        </p:nvSpPr>
        <p:spPr>
          <a:xfrm>
            <a:off x="5081000" y="821350"/>
            <a:ext cx="35505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</a:pPr>
            <a:r>
              <a:rPr lang="en-US" sz="6000" b="0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HELLO!</a:t>
            </a:r>
            <a:endParaRPr sz="6000" b="0" i="0" u="none" strike="noStrike" cap="none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3" name="Google Shape;63;p2"/>
          <p:cNvSpPr txBox="1">
            <a:spLocks noGrp="1"/>
          </p:cNvSpPr>
          <p:nvPr>
            <p:ph type="subTitle" idx="4294967295"/>
          </p:nvPr>
        </p:nvSpPr>
        <p:spPr>
          <a:xfrm>
            <a:off x="5081000" y="1868575"/>
            <a:ext cx="3823200" cy="2193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C325F"/>
              </a:buClr>
              <a:buSzPts val="3000"/>
              <a:buFont typeface="Raleway"/>
              <a:buNone/>
            </a:pPr>
            <a:r>
              <a:rPr lang="en-US"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I am Noothan Shah</a:t>
            </a:r>
            <a:endParaRPr sz="2400" b="1" i="0" u="none" strike="noStrike" cap="none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0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I am here because I am passionate about DevOps. </a:t>
            </a:r>
            <a:endParaRPr sz="2400" b="1" i="0" u="none" strike="noStrike" cap="none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4" name="Google Shape;64;p2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pic>
        <p:nvPicPr>
          <p:cNvPr id="65" name="Google Shape;65;p2"/>
          <p:cNvPicPr preferRelativeResize="0"/>
          <p:nvPr/>
        </p:nvPicPr>
        <p:blipFill rotWithShape="1">
          <a:blip r:embed="rId3">
            <a:alphaModFix/>
          </a:blip>
          <a:srcRect t="7798" b="7806"/>
          <a:stretch/>
        </p:blipFill>
        <p:spPr>
          <a:xfrm flipH="1">
            <a:off x="1112669" y="679475"/>
            <a:ext cx="3742800" cy="2105400"/>
          </a:xfrm>
          <a:prstGeom prst="parallelogram">
            <a:avLst>
              <a:gd name="adj" fmla="val 51555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3"/>
          <p:cNvSpPr txBox="1">
            <a:spLocks noGrp="1"/>
          </p:cNvSpPr>
          <p:nvPr>
            <p:ph type="title"/>
          </p:nvPr>
        </p:nvSpPr>
        <p:spPr>
          <a:xfrm>
            <a:off x="1104900" y="275400"/>
            <a:ext cx="6724500" cy="7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</a:pPr>
            <a:r>
              <a:rPr lang="en-US"/>
              <a:t>Operating System and Linux Basics</a:t>
            </a:r>
            <a:endParaRPr/>
          </a:p>
        </p:txBody>
      </p:sp>
      <p:sp>
        <p:nvSpPr>
          <p:cNvPr id="237" name="Google Shape;237;p13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  <p:grpSp>
        <p:nvGrpSpPr>
          <p:cNvPr id="238" name="Google Shape;238;p13"/>
          <p:cNvGrpSpPr/>
          <p:nvPr/>
        </p:nvGrpSpPr>
        <p:grpSpPr>
          <a:xfrm>
            <a:off x="4754082" y="1128673"/>
            <a:ext cx="4061758" cy="2643460"/>
            <a:chOff x="4760757" y="1562078"/>
            <a:chExt cx="4061758" cy="2643460"/>
          </a:xfrm>
        </p:grpSpPr>
        <p:sp>
          <p:nvSpPr>
            <p:cNvPr id="239" name="Google Shape;239;p13"/>
            <p:cNvSpPr/>
            <p:nvPr/>
          </p:nvSpPr>
          <p:spPr>
            <a:xfrm>
              <a:off x="5266143" y="1562078"/>
              <a:ext cx="3556372" cy="394905"/>
            </a:xfrm>
            <a:prstGeom prst="rect">
              <a:avLst/>
            </a:prstGeom>
            <a:solidFill>
              <a:srgbClr val="0070C0"/>
            </a:solidFill>
            <a:ln w="25400" cap="flat" cmpd="sng">
              <a:solidFill>
                <a:srgbClr val="09A49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Linux Basics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13"/>
            <p:cNvSpPr/>
            <p:nvPr/>
          </p:nvSpPr>
          <p:spPr>
            <a:xfrm>
              <a:off x="5266142" y="2137185"/>
              <a:ext cx="3556372" cy="394905"/>
            </a:xfrm>
            <a:prstGeom prst="rect">
              <a:avLst/>
            </a:prstGeom>
            <a:solidFill>
              <a:srgbClr val="0070C0"/>
            </a:solidFill>
            <a:ln w="25400" cap="flat" cmpd="sng">
              <a:solidFill>
                <a:srgbClr val="09A49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Comfortable using CLI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13"/>
            <p:cNvSpPr/>
            <p:nvPr/>
          </p:nvSpPr>
          <p:spPr>
            <a:xfrm>
              <a:off x="5266143" y="2702475"/>
              <a:ext cx="3556372" cy="394905"/>
            </a:xfrm>
            <a:prstGeom prst="rect">
              <a:avLst/>
            </a:prstGeom>
            <a:solidFill>
              <a:srgbClr val="0070C0"/>
            </a:solidFill>
            <a:ln w="25400" cap="flat" cmpd="sng">
              <a:solidFill>
                <a:srgbClr val="09A49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Shell Commands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42" name="Google Shape;242;p13" descr="Check Mark Emoji png download - 2000*2000 - Free Transparent Check Mark png  Download. - CleanPNG / Kiss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760757" y="1562078"/>
              <a:ext cx="396781" cy="39678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3" name="Google Shape;243;p13" descr="Check Mark Emoji png download - 2000*2000 - Free Transparent Check Mark png  Download. - CleanPNG / Kiss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760757" y="2137185"/>
              <a:ext cx="396781" cy="39678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4" name="Google Shape;244;p13" descr="Check Mark Emoji png download - 2000*2000 - Free Transparent Check Mark png  Download. - CleanPNG / Kiss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760758" y="2702475"/>
              <a:ext cx="396781" cy="39678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5" name="Google Shape;245;p13"/>
            <p:cNvSpPr/>
            <p:nvPr/>
          </p:nvSpPr>
          <p:spPr>
            <a:xfrm>
              <a:off x="5266143" y="3259371"/>
              <a:ext cx="3556372" cy="394905"/>
            </a:xfrm>
            <a:prstGeom prst="rect">
              <a:avLst/>
            </a:prstGeom>
            <a:solidFill>
              <a:srgbClr val="0070C0"/>
            </a:solidFill>
            <a:ln w="25400" cap="flat" cmpd="sng">
              <a:solidFill>
                <a:srgbClr val="09A49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Linux File System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46" name="Google Shape;246;p13" descr="Check Mark Emoji png download - 2000*2000 - Free Transparent Check Mark png  Download. - CleanPNG / Kiss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760758" y="3258434"/>
              <a:ext cx="396781" cy="39678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7" name="Google Shape;247;p13"/>
            <p:cNvSpPr/>
            <p:nvPr/>
          </p:nvSpPr>
          <p:spPr>
            <a:xfrm>
              <a:off x="5266143" y="3810633"/>
              <a:ext cx="3556372" cy="394905"/>
            </a:xfrm>
            <a:prstGeom prst="rect">
              <a:avLst/>
            </a:prstGeom>
            <a:solidFill>
              <a:srgbClr val="0070C0"/>
            </a:solidFill>
            <a:ln w="25400" cap="flat" cmpd="sng">
              <a:solidFill>
                <a:srgbClr val="09A49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Server Management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48" name="Google Shape;248;p13" descr="Check Mark Emoji png download - 2000*2000 - Free Transparent Check Mark png  Download. - CleanPNG / Kiss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760757" y="3808757"/>
              <a:ext cx="396781" cy="396781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49" name="Google Shape;249;p13" descr="Operations Driven Design - Energenz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97538" y="1128673"/>
            <a:ext cx="3223591" cy="354101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594915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4"/>
          <p:cNvSpPr txBox="1">
            <a:spLocks noGrp="1"/>
          </p:cNvSpPr>
          <p:nvPr>
            <p:ph type="title"/>
          </p:nvPr>
        </p:nvSpPr>
        <p:spPr>
          <a:xfrm>
            <a:off x="1104900" y="275400"/>
            <a:ext cx="6724500" cy="7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</a:pPr>
            <a:r>
              <a:rPr lang="en-US"/>
              <a:t>Networking and Security</a:t>
            </a:r>
            <a:endParaRPr/>
          </a:p>
        </p:txBody>
      </p:sp>
      <p:sp>
        <p:nvSpPr>
          <p:cNvPr id="255" name="Google Shape;255;p14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  <p:grpSp>
        <p:nvGrpSpPr>
          <p:cNvPr id="256" name="Google Shape;256;p14"/>
          <p:cNvGrpSpPr/>
          <p:nvPr/>
        </p:nvGrpSpPr>
        <p:grpSpPr>
          <a:xfrm>
            <a:off x="4747408" y="1149349"/>
            <a:ext cx="4061758" cy="1537178"/>
            <a:chOff x="4747408" y="1149349"/>
            <a:chExt cx="4061758" cy="1537178"/>
          </a:xfrm>
        </p:grpSpPr>
        <p:sp>
          <p:nvSpPr>
            <p:cNvPr id="257" name="Google Shape;257;p14"/>
            <p:cNvSpPr/>
            <p:nvPr/>
          </p:nvSpPr>
          <p:spPr>
            <a:xfrm>
              <a:off x="5252794" y="1149349"/>
              <a:ext cx="3556372" cy="394905"/>
            </a:xfrm>
            <a:prstGeom prst="rect">
              <a:avLst/>
            </a:prstGeom>
            <a:solidFill>
              <a:srgbClr val="0070C0"/>
            </a:solidFill>
            <a:ln w="25400" cap="flat" cmpd="sng">
              <a:solidFill>
                <a:srgbClr val="09A49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Firewall, Proxy Servers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14"/>
            <p:cNvSpPr/>
            <p:nvPr/>
          </p:nvSpPr>
          <p:spPr>
            <a:xfrm>
              <a:off x="5252793" y="1724456"/>
              <a:ext cx="3556372" cy="394905"/>
            </a:xfrm>
            <a:prstGeom prst="rect">
              <a:avLst/>
            </a:prstGeom>
            <a:solidFill>
              <a:srgbClr val="0070C0"/>
            </a:solidFill>
            <a:ln w="25400" cap="flat" cmpd="sng">
              <a:solidFill>
                <a:srgbClr val="09A49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Load Balancers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14"/>
            <p:cNvSpPr/>
            <p:nvPr/>
          </p:nvSpPr>
          <p:spPr>
            <a:xfrm>
              <a:off x="5252794" y="2289746"/>
              <a:ext cx="3556372" cy="394905"/>
            </a:xfrm>
            <a:prstGeom prst="rect">
              <a:avLst/>
            </a:prstGeom>
            <a:solidFill>
              <a:srgbClr val="0070C0"/>
            </a:solidFill>
            <a:ln w="25400" cap="flat" cmpd="sng">
              <a:solidFill>
                <a:srgbClr val="09A49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HTTP / HTTPS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60" name="Google Shape;260;p14" descr="Check Mark Emoji png download - 2000*2000 - Free Transparent Check Mark png  Download. - CleanPNG / Kiss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747408" y="1149349"/>
              <a:ext cx="396781" cy="39678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1" name="Google Shape;261;p14" descr="Check Mark Emoji png download - 2000*2000 - Free Transparent Check Mark png  Download. - CleanPNG / Kiss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747408" y="1724456"/>
              <a:ext cx="396781" cy="39678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2" name="Google Shape;262;p14" descr="Check Mark Emoji png download - 2000*2000 - Free Transparent Check Mark png  Download. - CleanPNG / Kiss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747409" y="2289746"/>
              <a:ext cx="396781" cy="396781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63" name="Google Shape;263;p14" descr="Software Defined Network: use cases from the real world - RouterFreak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79664" y="1149349"/>
            <a:ext cx="3287486" cy="364958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706897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5"/>
          <p:cNvSpPr txBox="1">
            <a:spLocks noGrp="1"/>
          </p:cNvSpPr>
          <p:nvPr>
            <p:ph type="title"/>
          </p:nvPr>
        </p:nvSpPr>
        <p:spPr>
          <a:xfrm>
            <a:off x="1104900" y="275400"/>
            <a:ext cx="6724500" cy="7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</a:pPr>
            <a:r>
              <a:rPr lang="en-US"/>
              <a:t>Containers</a:t>
            </a:r>
            <a:endParaRPr/>
          </a:p>
        </p:txBody>
      </p:sp>
      <p:sp>
        <p:nvSpPr>
          <p:cNvPr id="269" name="Google Shape;269;p15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  <p:grpSp>
        <p:nvGrpSpPr>
          <p:cNvPr id="270" name="Google Shape;270;p15"/>
          <p:cNvGrpSpPr/>
          <p:nvPr/>
        </p:nvGrpSpPr>
        <p:grpSpPr>
          <a:xfrm>
            <a:off x="4714035" y="1112253"/>
            <a:ext cx="4061758" cy="971888"/>
            <a:chOff x="4760757" y="1929169"/>
            <a:chExt cx="4061758" cy="971888"/>
          </a:xfrm>
        </p:grpSpPr>
        <p:sp>
          <p:nvSpPr>
            <p:cNvPr id="271" name="Google Shape;271;p15"/>
            <p:cNvSpPr/>
            <p:nvPr/>
          </p:nvSpPr>
          <p:spPr>
            <a:xfrm>
              <a:off x="5266143" y="1929169"/>
              <a:ext cx="3556372" cy="394905"/>
            </a:xfrm>
            <a:prstGeom prst="rect">
              <a:avLst/>
            </a:prstGeom>
            <a:solidFill>
              <a:srgbClr val="0070C0"/>
            </a:solidFill>
            <a:ln w="25400" cap="flat" cmpd="sng">
              <a:solidFill>
                <a:srgbClr val="09A49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Virtualization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15"/>
            <p:cNvSpPr/>
            <p:nvPr/>
          </p:nvSpPr>
          <p:spPr>
            <a:xfrm>
              <a:off x="5266142" y="2504276"/>
              <a:ext cx="3556372" cy="394905"/>
            </a:xfrm>
            <a:prstGeom prst="rect">
              <a:avLst/>
            </a:prstGeom>
            <a:solidFill>
              <a:srgbClr val="0070C0"/>
            </a:solidFill>
            <a:ln w="25400" cap="flat" cmpd="sng">
              <a:solidFill>
                <a:srgbClr val="09A49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Containers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73" name="Google Shape;273;p15" descr="Check Mark Emoji png download - 2000*2000 - Free Transparent Check Mark png  Download. - CleanPNG / Kiss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760757" y="1929169"/>
              <a:ext cx="396781" cy="39678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4" name="Google Shape;274;p15" descr="Check Mark Emoji png download - 2000*2000 - Free Transparent Check Mark png  Download. - CleanPNG / Kiss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760757" y="2504276"/>
              <a:ext cx="396781" cy="396781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75" name="Google Shape;275;p15" descr="Explicación de los Containers as a Service (CaaS) - Ackstorm"/>
          <p:cNvPicPr preferRelativeResize="0"/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</a:blip>
          <a:srcRect/>
          <a:stretch/>
        </p:blipFill>
        <p:spPr>
          <a:xfrm>
            <a:off x="1126524" y="1112253"/>
            <a:ext cx="3221529" cy="357385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767112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6"/>
          <p:cNvSpPr txBox="1">
            <a:spLocks noGrp="1"/>
          </p:cNvSpPr>
          <p:nvPr>
            <p:ph type="title"/>
          </p:nvPr>
        </p:nvSpPr>
        <p:spPr>
          <a:xfrm>
            <a:off x="1104900" y="275400"/>
            <a:ext cx="6724500" cy="7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</a:pPr>
            <a:r>
              <a:rPr lang="en-US"/>
              <a:t>Container Orchestration</a:t>
            </a:r>
            <a:endParaRPr/>
          </a:p>
        </p:txBody>
      </p:sp>
      <p:sp>
        <p:nvSpPr>
          <p:cNvPr id="282" name="Google Shape;282;p16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  <p:grpSp>
        <p:nvGrpSpPr>
          <p:cNvPr id="283" name="Google Shape;283;p16"/>
          <p:cNvGrpSpPr/>
          <p:nvPr/>
        </p:nvGrpSpPr>
        <p:grpSpPr>
          <a:xfrm>
            <a:off x="4747408" y="1141942"/>
            <a:ext cx="4061758" cy="396781"/>
            <a:chOff x="4760757" y="1929169"/>
            <a:chExt cx="4061758" cy="396781"/>
          </a:xfrm>
        </p:grpSpPr>
        <p:sp>
          <p:nvSpPr>
            <p:cNvPr id="284" name="Google Shape;284;p16"/>
            <p:cNvSpPr/>
            <p:nvPr/>
          </p:nvSpPr>
          <p:spPr>
            <a:xfrm>
              <a:off x="5266143" y="1929169"/>
              <a:ext cx="3556372" cy="394905"/>
            </a:xfrm>
            <a:prstGeom prst="rect">
              <a:avLst/>
            </a:prstGeom>
            <a:solidFill>
              <a:srgbClr val="0070C0"/>
            </a:solidFill>
            <a:ln w="25400" cap="flat" cmpd="sng">
              <a:solidFill>
                <a:srgbClr val="09A49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Container Orchestration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85" name="Google Shape;285;p16" descr="Check Mark Emoji png download - 2000*2000 - Free Transparent Check Mark png  Download. - CleanPNG / Kiss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760757" y="1929169"/>
              <a:ext cx="396781" cy="396781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86" name="Google Shape;286;p16" descr="What are the Best Container Orchestration Tools?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04900" y="1141942"/>
            <a:ext cx="3173303" cy="357689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16" descr="Our Services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774949" y="2305691"/>
            <a:ext cx="1462105" cy="6714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16" descr="Kubernetes | Smile.eu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252794" y="2190212"/>
            <a:ext cx="1054822" cy="105013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822263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7"/>
          <p:cNvSpPr txBox="1">
            <a:spLocks noGrp="1"/>
          </p:cNvSpPr>
          <p:nvPr>
            <p:ph type="title"/>
          </p:nvPr>
        </p:nvSpPr>
        <p:spPr>
          <a:xfrm>
            <a:off x="1104900" y="275400"/>
            <a:ext cx="6724500" cy="7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</a:pPr>
            <a:r>
              <a:rPr lang="en-US"/>
              <a:t>Cloud Providers</a:t>
            </a:r>
            <a:endParaRPr/>
          </a:p>
        </p:txBody>
      </p:sp>
      <p:sp>
        <p:nvSpPr>
          <p:cNvPr id="294" name="Google Shape;294;p17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  <p:sp>
        <p:nvSpPr>
          <p:cNvPr id="295" name="Google Shape;295;p17"/>
          <p:cNvSpPr/>
          <p:nvPr/>
        </p:nvSpPr>
        <p:spPr>
          <a:xfrm>
            <a:off x="5179375" y="1254796"/>
            <a:ext cx="3556372" cy="394905"/>
          </a:xfrm>
          <a:prstGeom prst="rect">
            <a:avLst/>
          </a:prstGeom>
          <a:solidFill>
            <a:srgbClr val="0070C0"/>
          </a:solidFill>
          <a:ln w="25400" cap="flat" cmpd="sng">
            <a:solidFill>
              <a:srgbClr val="09A49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Infrastructure as service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6" name="Google Shape;296;p17" descr="Check Mark Emoji png download - 2000*2000 - Free Transparent Check Mark png  Download. - CleanPNG / Kiss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73989" y="1254796"/>
            <a:ext cx="396781" cy="39678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01339" y="1254796"/>
            <a:ext cx="3464045" cy="355081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17" descr="Google Cloud icon, Google Cloud Platform Cloud computing Amazon Web  Services Virtual private cloud, cloud computing, text, trademark png |  PNGEgg"/>
          <p:cNvPicPr preferRelativeResize="0"/>
          <p:nvPr/>
        </p:nvPicPr>
        <p:blipFill rotWithShape="1">
          <a:blip r:embed="rId5">
            <a:clrChange>
              <a:clrFrom>
                <a:srgbClr val="EEEEEE"/>
              </a:clrFrom>
              <a:clrTo>
                <a:srgbClr val="EEEEEE">
                  <a:alpha val="0"/>
                </a:srgbClr>
              </a:clrTo>
            </a:clrChange>
            <a:alphaModFix/>
          </a:blip>
          <a:srcRect/>
          <a:stretch/>
        </p:blipFill>
        <p:spPr>
          <a:xfrm>
            <a:off x="5179375" y="1960971"/>
            <a:ext cx="823461" cy="82346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17" descr="Qué es Microsoft Azure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331235" y="3030201"/>
            <a:ext cx="1050709" cy="669313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17" descr="Una transición al ahorro en la nube de AWS | Estudio de caso de SoftwareONE  | SoftwareONE Caso de estudio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091058" y="1858533"/>
            <a:ext cx="1644689" cy="9258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865597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8"/>
          <p:cNvSpPr txBox="1">
            <a:spLocks noGrp="1"/>
          </p:cNvSpPr>
          <p:nvPr>
            <p:ph type="title"/>
          </p:nvPr>
        </p:nvSpPr>
        <p:spPr>
          <a:xfrm>
            <a:off x="1104900" y="275400"/>
            <a:ext cx="6724500" cy="7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</a:pPr>
            <a:r>
              <a:rPr lang="en-US"/>
              <a:t>Infrastructure as Code</a:t>
            </a:r>
            <a:endParaRPr/>
          </a:p>
        </p:txBody>
      </p:sp>
      <p:sp>
        <p:nvSpPr>
          <p:cNvPr id="306" name="Google Shape;306;p18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  <p:grpSp>
        <p:nvGrpSpPr>
          <p:cNvPr id="307" name="Google Shape;307;p18"/>
          <p:cNvGrpSpPr/>
          <p:nvPr/>
        </p:nvGrpSpPr>
        <p:grpSpPr>
          <a:xfrm>
            <a:off x="4727385" y="1237620"/>
            <a:ext cx="4061758" cy="956323"/>
            <a:chOff x="4760757" y="1929169"/>
            <a:chExt cx="4061758" cy="956323"/>
          </a:xfrm>
        </p:grpSpPr>
        <p:sp>
          <p:nvSpPr>
            <p:cNvPr id="308" name="Google Shape;308;p18"/>
            <p:cNvSpPr/>
            <p:nvPr/>
          </p:nvSpPr>
          <p:spPr>
            <a:xfrm>
              <a:off x="5266143" y="1929169"/>
              <a:ext cx="3556372" cy="394905"/>
            </a:xfrm>
            <a:prstGeom prst="rect">
              <a:avLst/>
            </a:prstGeom>
            <a:solidFill>
              <a:srgbClr val="0070C0"/>
            </a:solidFill>
            <a:ln w="25400" cap="flat" cmpd="sng">
              <a:solidFill>
                <a:srgbClr val="09A49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Infrastructure Provisioning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09" name="Google Shape;309;p18" descr="Check Mark Emoji png download - 2000*2000 - Free Transparent Check Mark png  Download. - CleanPNG / Kiss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760757" y="1929169"/>
              <a:ext cx="396781" cy="39678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0" name="Google Shape;310;p18"/>
            <p:cNvSpPr/>
            <p:nvPr/>
          </p:nvSpPr>
          <p:spPr>
            <a:xfrm>
              <a:off x="5266143" y="2488711"/>
              <a:ext cx="3556372" cy="394905"/>
            </a:xfrm>
            <a:prstGeom prst="rect">
              <a:avLst/>
            </a:prstGeom>
            <a:solidFill>
              <a:srgbClr val="0070C0"/>
            </a:solidFill>
            <a:ln w="25400" cap="flat" cmpd="sng">
              <a:solidFill>
                <a:srgbClr val="09A49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Configuration Management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11" name="Google Shape;311;p18" descr="Check Mark Emoji png download - 2000*2000 - Free Transparent Check Mark png  Download. - CleanPNG / Kiss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760757" y="2488711"/>
              <a:ext cx="396781" cy="396781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13" name="Google Shape;313;p18" descr="Cómo instalar y configurar Ansible en Ubuntu?"/>
          <p:cNvPicPr preferRelativeResize="0"/>
          <p:nvPr/>
        </p:nvPicPr>
        <p:blipFill rotWithShape="1">
          <a:blip r:embed="rId4">
            <a:clrChange>
              <a:clrFrom>
                <a:srgbClr val="EBEBEB"/>
              </a:clrFrom>
              <a:clrTo>
                <a:srgbClr val="EBEBEB">
                  <a:alpha val="0"/>
                </a:srgbClr>
              </a:clrTo>
            </a:clrChange>
            <a:alphaModFix/>
          </a:blip>
          <a:srcRect/>
          <a:stretch/>
        </p:blipFill>
        <p:spPr>
          <a:xfrm>
            <a:off x="6861471" y="2575462"/>
            <a:ext cx="1766737" cy="565178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18" descr="Chef Earns Microsoft DevOps Gold Competency for Ability to Accelerate Coded  Enterprises&amp;#39; Microsoft Azure Migrations | Business Wir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124166" y="3412794"/>
            <a:ext cx="1418536" cy="709268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18" descr="Puppet | Fuzzco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752866" y="3372961"/>
            <a:ext cx="2043503" cy="749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18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179357" y="901035"/>
            <a:ext cx="3392643" cy="347740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0" name="Picture 2" descr="Building Infrastructure using Terraform - ALMtoolbox NewsALMtoolbox News">
            <a:extLst>
              <a:ext uri="{FF2B5EF4-FFF2-40B4-BE49-F238E27FC236}">
                <a16:creationId xmlns:a16="http://schemas.microsoft.com/office/drawing/2014/main" id="{4C03D60F-E90A-A04B-898E-8C3FBE961A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5977" y="2553970"/>
            <a:ext cx="1868787" cy="565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53239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9"/>
          <p:cNvSpPr txBox="1">
            <a:spLocks noGrp="1"/>
          </p:cNvSpPr>
          <p:nvPr>
            <p:ph type="title"/>
          </p:nvPr>
        </p:nvSpPr>
        <p:spPr>
          <a:xfrm>
            <a:off x="1104900" y="275400"/>
            <a:ext cx="6724500" cy="7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</a:pPr>
            <a:r>
              <a:rPr lang="en-US"/>
              <a:t>Monitoring</a:t>
            </a:r>
            <a:endParaRPr/>
          </a:p>
        </p:txBody>
      </p:sp>
      <p:sp>
        <p:nvSpPr>
          <p:cNvPr id="322" name="Google Shape;322;p19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  <p:grpSp>
        <p:nvGrpSpPr>
          <p:cNvPr id="323" name="Google Shape;323;p19"/>
          <p:cNvGrpSpPr/>
          <p:nvPr/>
        </p:nvGrpSpPr>
        <p:grpSpPr>
          <a:xfrm>
            <a:off x="4774106" y="1212814"/>
            <a:ext cx="4061758" cy="956323"/>
            <a:chOff x="4760757" y="1929169"/>
            <a:chExt cx="4061758" cy="956323"/>
          </a:xfrm>
        </p:grpSpPr>
        <p:sp>
          <p:nvSpPr>
            <p:cNvPr id="324" name="Google Shape;324;p19"/>
            <p:cNvSpPr/>
            <p:nvPr/>
          </p:nvSpPr>
          <p:spPr>
            <a:xfrm>
              <a:off x="5266143" y="1929169"/>
              <a:ext cx="3556372" cy="394905"/>
            </a:xfrm>
            <a:prstGeom prst="rect">
              <a:avLst/>
            </a:prstGeom>
            <a:solidFill>
              <a:srgbClr val="0070C0"/>
            </a:solidFill>
            <a:ln w="25400" cap="flat" cmpd="sng">
              <a:solidFill>
                <a:srgbClr val="09A49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Monitor Software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25" name="Google Shape;325;p19" descr="Check Mark Emoji png download - 2000*2000 - Free Transparent Check Mark png  Download. - CleanPNG / Kiss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760757" y="1929169"/>
              <a:ext cx="396781" cy="39678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26" name="Google Shape;326;p19"/>
            <p:cNvSpPr/>
            <p:nvPr/>
          </p:nvSpPr>
          <p:spPr>
            <a:xfrm>
              <a:off x="5266143" y="2488711"/>
              <a:ext cx="3556372" cy="394905"/>
            </a:xfrm>
            <a:prstGeom prst="rect">
              <a:avLst/>
            </a:prstGeom>
            <a:solidFill>
              <a:srgbClr val="0070C0"/>
            </a:solidFill>
            <a:ln w="25400" cap="flat" cmpd="sng">
              <a:solidFill>
                <a:srgbClr val="09A49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Monitor Infrastructure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27" name="Google Shape;327;p19" descr="Check Mark Emoji png download - 2000*2000 - Free Transparent Check Mark png  Download. - CleanPNG / Kiss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760757" y="2488711"/>
              <a:ext cx="396781" cy="396781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28" name="Google Shape;328;p19" descr="SCOM Monitoring &amp;amp; Microsoft Monitoring Tool | eG Innovation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04900" y="1212814"/>
            <a:ext cx="3504088" cy="3479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p19" descr="Prometheus latest Version Installation and Configuration in CentOS 7"/>
          <p:cNvPicPr preferRelativeResize="0"/>
          <p:nvPr/>
        </p:nvPicPr>
        <p:blipFill rotWithShape="1">
          <a:blip r:embed="rId5">
            <a:alphaModFix/>
          </a:blip>
          <a:srcRect l="5988"/>
          <a:stretch/>
        </p:blipFill>
        <p:spPr>
          <a:xfrm>
            <a:off x="7255130" y="2727426"/>
            <a:ext cx="1226670" cy="733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p19" descr="Nagios - The Industry Standard In IT Infrastructure Monitori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312034" y="3790857"/>
            <a:ext cx="1330351" cy="901283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p19" descr="Datadog - Wikipedia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679958" y="2683208"/>
            <a:ext cx="885705" cy="8857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938953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0"/>
          <p:cNvSpPr txBox="1">
            <a:spLocks noGrp="1"/>
          </p:cNvSpPr>
          <p:nvPr>
            <p:ph type="title"/>
          </p:nvPr>
        </p:nvSpPr>
        <p:spPr>
          <a:xfrm>
            <a:off x="1104900" y="275400"/>
            <a:ext cx="6724500" cy="7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</a:pPr>
            <a:r>
              <a:rPr lang="en-US"/>
              <a:t>CI/CD</a:t>
            </a:r>
            <a:endParaRPr/>
          </a:p>
        </p:txBody>
      </p:sp>
      <p:sp>
        <p:nvSpPr>
          <p:cNvPr id="337" name="Google Shape;337;p20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  <p:sp>
        <p:nvSpPr>
          <p:cNvPr id="338" name="Google Shape;338;p20"/>
          <p:cNvSpPr/>
          <p:nvPr/>
        </p:nvSpPr>
        <p:spPr>
          <a:xfrm>
            <a:off x="5406307" y="1170188"/>
            <a:ext cx="3556372" cy="394905"/>
          </a:xfrm>
          <a:prstGeom prst="rect">
            <a:avLst/>
          </a:prstGeom>
          <a:solidFill>
            <a:srgbClr val="0070C0"/>
          </a:solidFill>
          <a:ln w="25400" cap="flat" cmpd="sng">
            <a:solidFill>
              <a:srgbClr val="09A49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How to configure CI/CD Pipeline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9" name="Google Shape;339;p20" descr="Check Mark Emoji png download - 2000*2000 - Free Transparent Check Mark png  Download. - CleanPNG / Kiss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00921" y="1170188"/>
            <a:ext cx="396781" cy="396781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Google Shape;340;p20" descr="Implementación de control de calidad en una canalización de CI / CD -  Parasoft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79535" y="1170188"/>
            <a:ext cx="3852827" cy="2190939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Google Shape;341;p20" descr="Continuous Delivery en profundidad: pipelines de Jenkins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375739" y="2232604"/>
            <a:ext cx="788726" cy="479261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p20" descr="Bamboo - CI/CD Tools Universe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731660" y="3489440"/>
            <a:ext cx="963902" cy="642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p20" descr="Construye, testea y publica tu aplicación Java con Github Actions - Adictos  al trabajo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297702" y="2079019"/>
            <a:ext cx="1397860" cy="7864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p20" descr="CircleCI Improves Software Testing Performance with Test Insights |  Business Wire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429903" y="3650276"/>
            <a:ext cx="798993" cy="41752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053028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1"/>
          <p:cNvSpPr txBox="1">
            <a:spLocks noGrp="1"/>
          </p:cNvSpPr>
          <p:nvPr>
            <p:ph type="title"/>
          </p:nvPr>
        </p:nvSpPr>
        <p:spPr>
          <a:xfrm>
            <a:off x="1104900" y="275400"/>
            <a:ext cx="6724500" cy="7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</a:pPr>
            <a:r>
              <a:rPr lang="en-US"/>
              <a:t>Scripting Language</a:t>
            </a:r>
            <a:endParaRPr/>
          </a:p>
        </p:txBody>
      </p:sp>
      <p:sp>
        <p:nvSpPr>
          <p:cNvPr id="350" name="Google Shape;350;p21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  <p:grpSp>
        <p:nvGrpSpPr>
          <p:cNvPr id="351" name="Google Shape;351;p21"/>
          <p:cNvGrpSpPr/>
          <p:nvPr/>
        </p:nvGrpSpPr>
        <p:grpSpPr>
          <a:xfrm>
            <a:off x="4754082" y="1221677"/>
            <a:ext cx="4061758" cy="956323"/>
            <a:chOff x="4760757" y="1929169"/>
            <a:chExt cx="4061758" cy="956323"/>
          </a:xfrm>
        </p:grpSpPr>
        <p:sp>
          <p:nvSpPr>
            <p:cNvPr id="352" name="Google Shape;352;p21"/>
            <p:cNvSpPr/>
            <p:nvPr/>
          </p:nvSpPr>
          <p:spPr>
            <a:xfrm>
              <a:off x="5266143" y="1929169"/>
              <a:ext cx="3556372" cy="394905"/>
            </a:xfrm>
            <a:prstGeom prst="rect">
              <a:avLst/>
            </a:prstGeom>
            <a:solidFill>
              <a:srgbClr val="0070C0"/>
            </a:solidFill>
            <a:ln w="25400" cap="flat" cmpd="sng">
              <a:solidFill>
                <a:srgbClr val="09A49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OS Specific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53" name="Google Shape;353;p21" descr="Check Mark Emoji png download - 2000*2000 - Free Transparent Check Mark png  Download. - CleanPNG / Kiss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760757" y="1929169"/>
              <a:ext cx="396781" cy="39678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4" name="Google Shape;354;p21"/>
            <p:cNvSpPr/>
            <p:nvPr/>
          </p:nvSpPr>
          <p:spPr>
            <a:xfrm>
              <a:off x="5266143" y="2488711"/>
              <a:ext cx="3556372" cy="394905"/>
            </a:xfrm>
            <a:prstGeom prst="rect">
              <a:avLst/>
            </a:prstGeom>
            <a:solidFill>
              <a:srgbClr val="0070C0"/>
            </a:solidFill>
            <a:ln w="25400" cap="flat" cmpd="sng">
              <a:solidFill>
                <a:srgbClr val="09A49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OS independent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55" name="Google Shape;355;p21" descr="Check Mark Emoji png download - 2000*2000 - Free Transparent Check Mark png  Download. - CleanPNG / Kiss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760757" y="2488711"/>
              <a:ext cx="396781" cy="396781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56" name="Google Shape;356;p21" descr="9 lenguajes de secuencias de comandos populares que debe conocer como  desarrollador o administrador de sistema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04900" y="1267008"/>
            <a:ext cx="3205471" cy="344515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" name="Google Shape;357;p21" descr="Bash Logo PNG Transparent &amp;amp; SVG Vector - Freebie Supply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393699" y="2355421"/>
            <a:ext cx="1134231" cy="850673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" name="Google Shape;358;p21" descr="Python 3.11 (Alpha) is on the Microsoft Win11/Win10 application store:  support runtime, interpreter » The Deep News Source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086607" y="3265437"/>
            <a:ext cx="1307092" cy="811773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" name="Google Shape;359;p21" descr="Icono Ruby, lang, horizontal, logotipo Gratis de Vector Logo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393699" y="3409555"/>
            <a:ext cx="1276603" cy="467973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Google Shape;360;p21" descr="Go (lenguaje de programación) - Wikipedia, la enciclopedia libre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732348" y="3409554"/>
            <a:ext cx="1245046" cy="46797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517316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2"/>
          <p:cNvSpPr txBox="1">
            <a:spLocks noGrp="1"/>
          </p:cNvSpPr>
          <p:nvPr>
            <p:ph type="title"/>
          </p:nvPr>
        </p:nvSpPr>
        <p:spPr>
          <a:xfrm>
            <a:off x="1104900" y="275400"/>
            <a:ext cx="6724500" cy="7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</a:pPr>
            <a:r>
              <a:rPr lang="en-US"/>
              <a:t>Version Control</a:t>
            </a:r>
            <a:endParaRPr/>
          </a:p>
        </p:txBody>
      </p:sp>
      <p:sp>
        <p:nvSpPr>
          <p:cNvPr id="366" name="Google Shape;366;p22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  <p:grpSp>
        <p:nvGrpSpPr>
          <p:cNvPr id="367" name="Google Shape;367;p22"/>
          <p:cNvGrpSpPr/>
          <p:nvPr/>
        </p:nvGrpSpPr>
        <p:grpSpPr>
          <a:xfrm>
            <a:off x="4734059" y="1208328"/>
            <a:ext cx="4061758" cy="956323"/>
            <a:chOff x="4760757" y="1929169"/>
            <a:chExt cx="4061758" cy="956323"/>
          </a:xfrm>
        </p:grpSpPr>
        <p:sp>
          <p:nvSpPr>
            <p:cNvPr id="368" name="Google Shape;368;p22"/>
            <p:cNvSpPr/>
            <p:nvPr/>
          </p:nvSpPr>
          <p:spPr>
            <a:xfrm>
              <a:off x="5266143" y="1929169"/>
              <a:ext cx="3556372" cy="394905"/>
            </a:xfrm>
            <a:prstGeom prst="rect">
              <a:avLst/>
            </a:prstGeom>
            <a:solidFill>
              <a:srgbClr val="0070C0"/>
            </a:solidFill>
            <a:ln w="25400" cap="flat" cmpd="sng">
              <a:solidFill>
                <a:srgbClr val="09A49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Version Control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69" name="Google Shape;369;p22" descr="Check Mark Emoji png download - 2000*2000 - Free Transparent Check Mark png  Download. - CleanPNG / Kiss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760757" y="1929169"/>
              <a:ext cx="396781" cy="39678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0" name="Google Shape;370;p22"/>
            <p:cNvSpPr/>
            <p:nvPr/>
          </p:nvSpPr>
          <p:spPr>
            <a:xfrm>
              <a:off x="5266143" y="2488711"/>
              <a:ext cx="3556372" cy="394905"/>
            </a:xfrm>
            <a:prstGeom prst="rect">
              <a:avLst/>
            </a:prstGeom>
            <a:solidFill>
              <a:srgbClr val="0070C0"/>
            </a:solidFill>
            <a:ln w="25400" cap="flat" cmpd="sng">
              <a:solidFill>
                <a:srgbClr val="09A49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Version Control Repositories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71" name="Google Shape;371;p22" descr="Check Mark Emoji png download - 2000*2000 - Free Transparent Check Mark png  Download. - CleanPNG / Kiss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760757" y="2488711"/>
              <a:ext cx="396781" cy="396781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72" name="Google Shape;372;p22" descr="What is version control?. Learn to manage your code better with a… | by  Onejohi | Medium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63700" y="1208328"/>
            <a:ext cx="3348230" cy="3457114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Google Shape;373;p22" descr="Deploying from Git - Mustafa Uysal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446965" y="2366219"/>
            <a:ext cx="1141332" cy="1141332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Google Shape;374;p22" descr="Qué es GitHub y por qué es útil al aprender programación | HACK A BOSS"/>
          <p:cNvPicPr preferRelativeResize="0"/>
          <p:nvPr/>
        </p:nvPicPr>
        <p:blipFill rotWithShape="1">
          <a:blip r:embed="rId6">
            <a:clrChange>
              <a:clrFrom>
                <a:srgbClr val="F8F8F8"/>
              </a:clrFrom>
              <a:clrTo>
                <a:srgbClr val="F8F8F8">
                  <a:alpha val="0"/>
                </a:srgbClr>
              </a:clrTo>
            </a:clrChange>
            <a:alphaModFix/>
          </a:blip>
          <a:srcRect/>
          <a:stretch/>
        </p:blipFill>
        <p:spPr>
          <a:xfrm>
            <a:off x="5392957" y="3766951"/>
            <a:ext cx="1259658" cy="708558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" name="Google Shape;375;p22" descr="Instalación de GitLab En tu empresa - Desafio Latam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572257" y="3787234"/>
            <a:ext cx="1163700" cy="585083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Google Shape;376;p22" descr="Download Bitbucket Logo in SVG Vector or PNG File Format - Logo.wine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829400" y="3684043"/>
            <a:ext cx="1187199" cy="79146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75997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5"/>
          <p:cNvSpPr txBox="1">
            <a:spLocks noGrp="1"/>
          </p:cNvSpPr>
          <p:nvPr>
            <p:ph type="body" idx="1"/>
          </p:nvPr>
        </p:nvSpPr>
        <p:spPr>
          <a:xfrm>
            <a:off x="990375" y="1021950"/>
            <a:ext cx="7343100" cy="337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600"/>
              <a:buNone/>
            </a:pPr>
            <a:r>
              <a:rPr lang="en-US"/>
              <a:t>“The more you learn, the less time you take to learn more”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23"/>
          <p:cNvSpPr txBox="1">
            <a:spLocks noGrp="1"/>
          </p:cNvSpPr>
          <p:nvPr>
            <p:ph type="title"/>
          </p:nvPr>
        </p:nvSpPr>
        <p:spPr>
          <a:xfrm>
            <a:off x="1104900" y="275400"/>
            <a:ext cx="6724500" cy="7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</a:pPr>
            <a:r>
              <a:rPr lang="en-US"/>
              <a:t>Thoughts ! </a:t>
            </a:r>
            <a:endParaRPr/>
          </a:p>
        </p:txBody>
      </p:sp>
      <p:sp>
        <p:nvSpPr>
          <p:cNvPr id="382" name="Google Shape;382;p23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30</a:t>
            </a:fld>
            <a:endParaRPr/>
          </a:p>
        </p:txBody>
      </p:sp>
      <p:pic>
        <p:nvPicPr>
          <p:cNvPr id="383" name="Google Shape;383;p23" descr="Vector Cartoon of Man Thinking About Problem and Just Got an Idea"/>
          <p:cNvPicPr preferRelativeResize="0"/>
          <p:nvPr/>
        </p:nvPicPr>
        <p:blipFill rotWithShape="1">
          <a:blip r:embed="rId3">
            <a:alphaModFix/>
          </a:blip>
          <a:srcRect l="53564" t="32205" b="7582"/>
          <a:stretch/>
        </p:blipFill>
        <p:spPr>
          <a:xfrm>
            <a:off x="4468304" y="2316871"/>
            <a:ext cx="1365968" cy="2209244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Google Shape;384;p23"/>
          <p:cNvSpPr/>
          <p:nvPr/>
        </p:nvSpPr>
        <p:spPr>
          <a:xfrm>
            <a:off x="3469325" y="1141332"/>
            <a:ext cx="1810167" cy="1110032"/>
          </a:xfrm>
          <a:prstGeom prst="cloud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Too many tools , which ones to learn 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13627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24"/>
          <p:cNvSpPr txBox="1">
            <a:spLocks noGrp="1"/>
          </p:cNvSpPr>
          <p:nvPr>
            <p:ph type="title"/>
          </p:nvPr>
        </p:nvSpPr>
        <p:spPr>
          <a:xfrm>
            <a:off x="1104900" y="275400"/>
            <a:ext cx="6724500" cy="7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</a:pPr>
            <a:r>
              <a:rPr lang="en-US"/>
              <a:t>What to learn – in a nutshell</a:t>
            </a:r>
            <a:endParaRPr/>
          </a:p>
        </p:txBody>
      </p:sp>
      <p:sp>
        <p:nvSpPr>
          <p:cNvPr id="390" name="Google Shape;390;p24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31</a:t>
            </a:fld>
            <a:endParaRPr/>
          </a:p>
        </p:txBody>
      </p:sp>
      <p:sp>
        <p:nvSpPr>
          <p:cNvPr id="391" name="Google Shape;391;p24"/>
          <p:cNvSpPr/>
          <p:nvPr/>
        </p:nvSpPr>
        <p:spPr>
          <a:xfrm>
            <a:off x="1792365" y="1550449"/>
            <a:ext cx="6937819" cy="683183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24"/>
          <p:cNvSpPr/>
          <p:nvPr/>
        </p:nvSpPr>
        <p:spPr>
          <a:xfrm>
            <a:off x="2042378" y="1631452"/>
            <a:ext cx="1545403" cy="534037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rgbClr val="09A49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DEV Concepts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24"/>
          <p:cNvSpPr/>
          <p:nvPr/>
        </p:nvSpPr>
        <p:spPr>
          <a:xfrm>
            <a:off x="6920846" y="1631452"/>
            <a:ext cx="1545403" cy="534037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rgbClr val="09A49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Networking &amp; Security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24"/>
          <p:cNvSpPr/>
          <p:nvPr/>
        </p:nvSpPr>
        <p:spPr>
          <a:xfrm>
            <a:off x="1792365" y="2414087"/>
            <a:ext cx="6937819" cy="609257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24"/>
          <p:cNvSpPr/>
          <p:nvPr/>
        </p:nvSpPr>
        <p:spPr>
          <a:xfrm>
            <a:off x="1792365" y="3277073"/>
            <a:ext cx="6937819" cy="634637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p24"/>
          <p:cNvSpPr/>
          <p:nvPr/>
        </p:nvSpPr>
        <p:spPr>
          <a:xfrm>
            <a:off x="1792365" y="4088350"/>
            <a:ext cx="6937819" cy="586762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97" name="Google Shape;397;p24"/>
          <p:cNvGrpSpPr/>
          <p:nvPr/>
        </p:nvGrpSpPr>
        <p:grpSpPr>
          <a:xfrm>
            <a:off x="4430720" y="1566855"/>
            <a:ext cx="1702662" cy="598634"/>
            <a:chOff x="4430720" y="1580203"/>
            <a:chExt cx="1702662" cy="598634"/>
          </a:xfrm>
        </p:grpSpPr>
        <p:sp>
          <p:nvSpPr>
            <p:cNvPr id="398" name="Google Shape;398;p24"/>
            <p:cNvSpPr/>
            <p:nvPr/>
          </p:nvSpPr>
          <p:spPr>
            <a:xfrm>
              <a:off x="4430720" y="1644800"/>
              <a:ext cx="1545403" cy="534037"/>
            </a:xfrm>
            <a:prstGeom prst="roundRect">
              <a:avLst>
                <a:gd name="adj" fmla="val 16667"/>
              </a:avLst>
            </a:prstGeom>
            <a:solidFill>
              <a:srgbClr val="0070C0"/>
            </a:solidFill>
            <a:ln w="9525" cap="flat" cmpd="sng">
              <a:solidFill>
                <a:srgbClr val="09A49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OS Systems &amp; Linux Basics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99" name="Google Shape;399;p24" descr="Linux Free Icon of SuperTiny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818863" y="1580203"/>
              <a:ext cx="314519" cy="31451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00" name="Google Shape;400;p24"/>
          <p:cNvSpPr/>
          <p:nvPr/>
        </p:nvSpPr>
        <p:spPr>
          <a:xfrm>
            <a:off x="2042378" y="2484880"/>
            <a:ext cx="1545403" cy="476250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rgbClr val="09A49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CI/CD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01" name="Google Shape;401;p24"/>
          <p:cNvGrpSpPr/>
          <p:nvPr/>
        </p:nvGrpSpPr>
        <p:grpSpPr>
          <a:xfrm>
            <a:off x="4430720" y="2332021"/>
            <a:ext cx="2047217" cy="629109"/>
            <a:chOff x="4430720" y="2345369"/>
            <a:chExt cx="2047217" cy="629109"/>
          </a:xfrm>
        </p:grpSpPr>
        <p:sp>
          <p:nvSpPr>
            <p:cNvPr id="402" name="Google Shape;402;p24"/>
            <p:cNvSpPr/>
            <p:nvPr/>
          </p:nvSpPr>
          <p:spPr>
            <a:xfrm>
              <a:off x="4430720" y="2498228"/>
              <a:ext cx="1545403" cy="476250"/>
            </a:xfrm>
            <a:prstGeom prst="roundRect">
              <a:avLst>
                <a:gd name="adj" fmla="val 16667"/>
              </a:avLst>
            </a:prstGeom>
            <a:solidFill>
              <a:srgbClr val="0070C0"/>
            </a:solidFill>
            <a:ln w="9525" cap="flat" cmpd="sng">
              <a:solidFill>
                <a:srgbClr val="09A49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Cloud Providers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03" name="Google Shape;403;p24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5587568" y="2345369"/>
              <a:ext cx="890369" cy="46744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04" name="Google Shape;404;p24"/>
          <p:cNvGrpSpPr/>
          <p:nvPr/>
        </p:nvGrpSpPr>
        <p:grpSpPr>
          <a:xfrm>
            <a:off x="2042378" y="3274796"/>
            <a:ext cx="1744479" cy="572664"/>
            <a:chOff x="2042378" y="3288144"/>
            <a:chExt cx="1744479" cy="572664"/>
          </a:xfrm>
        </p:grpSpPr>
        <p:sp>
          <p:nvSpPr>
            <p:cNvPr id="405" name="Google Shape;405;p24"/>
            <p:cNvSpPr/>
            <p:nvPr/>
          </p:nvSpPr>
          <p:spPr>
            <a:xfrm>
              <a:off x="2042378" y="3364719"/>
              <a:ext cx="1545403" cy="496089"/>
            </a:xfrm>
            <a:prstGeom prst="roundRect">
              <a:avLst>
                <a:gd name="adj" fmla="val 16667"/>
              </a:avLst>
            </a:prstGeom>
            <a:solidFill>
              <a:srgbClr val="0070C0"/>
            </a:solidFill>
            <a:ln w="9525" cap="flat" cmpd="sng">
              <a:solidFill>
                <a:srgbClr val="09A49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Containers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06" name="Google Shape;406;p24" descr="Docker Logos | Docker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3363706" y="3288144"/>
              <a:ext cx="423151" cy="30345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07" name="Google Shape;407;p24"/>
          <p:cNvGrpSpPr/>
          <p:nvPr/>
        </p:nvGrpSpPr>
        <p:grpSpPr>
          <a:xfrm>
            <a:off x="5739468" y="4093173"/>
            <a:ext cx="1700385" cy="521529"/>
            <a:chOff x="5739468" y="4106521"/>
            <a:chExt cx="1700385" cy="521529"/>
          </a:xfrm>
        </p:grpSpPr>
        <p:sp>
          <p:nvSpPr>
            <p:cNvPr id="408" name="Google Shape;408;p24"/>
            <p:cNvSpPr/>
            <p:nvPr/>
          </p:nvSpPr>
          <p:spPr>
            <a:xfrm>
              <a:off x="5739468" y="4169384"/>
              <a:ext cx="1545403" cy="458666"/>
            </a:xfrm>
            <a:prstGeom prst="roundRect">
              <a:avLst>
                <a:gd name="adj" fmla="val 16667"/>
              </a:avLst>
            </a:prstGeom>
            <a:solidFill>
              <a:srgbClr val="0070C0"/>
            </a:solidFill>
            <a:ln w="9525" cap="flat" cmpd="sng">
              <a:solidFill>
                <a:srgbClr val="09A49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Version Control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09" name="Google Shape;409;p24" descr="Deploying from Git - Mustafa Uysal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7129888" y="4106521"/>
              <a:ext cx="309965" cy="30996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10" name="Google Shape;410;p24"/>
          <p:cNvGrpSpPr/>
          <p:nvPr/>
        </p:nvGrpSpPr>
        <p:grpSpPr>
          <a:xfrm>
            <a:off x="3028727" y="4094551"/>
            <a:ext cx="1927852" cy="567213"/>
            <a:chOff x="3028727" y="4107899"/>
            <a:chExt cx="1927852" cy="567213"/>
          </a:xfrm>
        </p:grpSpPr>
        <p:sp>
          <p:nvSpPr>
            <p:cNvPr id="411" name="Google Shape;411;p24"/>
            <p:cNvSpPr/>
            <p:nvPr/>
          </p:nvSpPr>
          <p:spPr>
            <a:xfrm>
              <a:off x="3183709" y="4169384"/>
              <a:ext cx="1545403" cy="458666"/>
            </a:xfrm>
            <a:prstGeom prst="roundRect">
              <a:avLst>
                <a:gd name="adj" fmla="val 16667"/>
              </a:avLst>
            </a:prstGeom>
            <a:solidFill>
              <a:srgbClr val="0070C0"/>
            </a:solidFill>
            <a:ln w="9525" cap="flat" cmpd="sng">
              <a:solidFill>
                <a:srgbClr val="09A49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Infrastructure as Code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12" name="Google Shape;412;p24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3028727" y="4337769"/>
              <a:ext cx="274143" cy="33734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13" name="Google Shape;413;p24" descr="Terraform con Azure · developerro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4646614" y="4107899"/>
              <a:ext cx="309965" cy="30858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14" name="Google Shape;414;p24"/>
          <p:cNvGrpSpPr/>
          <p:nvPr/>
        </p:nvGrpSpPr>
        <p:grpSpPr>
          <a:xfrm>
            <a:off x="6920846" y="3250518"/>
            <a:ext cx="1757197" cy="596942"/>
            <a:chOff x="6920846" y="3263866"/>
            <a:chExt cx="1757197" cy="596942"/>
          </a:xfrm>
        </p:grpSpPr>
        <p:sp>
          <p:nvSpPr>
            <p:cNvPr id="415" name="Google Shape;415;p24"/>
            <p:cNvSpPr/>
            <p:nvPr/>
          </p:nvSpPr>
          <p:spPr>
            <a:xfrm>
              <a:off x="6920846" y="3364719"/>
              <a:ext cx="1545403" cy="496089"/>
            </a:xfrm>
            <a:prstGeom prst="roundRect">
              <a:avLst>
                <a:gd name="adj" fmla="val 16667"/>
              </a:avLst>
            </a:prstGeom>
            <a:solidFill>
              <a:srgbClr val="0070C0"/>
            </a:solidFill>
            <a:ln w="9525" cap="flat" cmpd="sng">
              <a:solidFill>
                <a:srgbClr val="09A49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Monitoring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16" name="Google Shape;416;p24" descr="Datadog: Empleos | LinkedIn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8380066" y="3263866"/>
              <a:ext cx="297977" cy="29797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17" name="Google Shape;417;p24"/>
          <p:cNvGrpSpPr/>
          <p:nvPr/>
        </p:nvGrpSpPr>
        <p:grpSpPr>
          <a:xfrm>
            <a:off x="4430720" y="3258390"/>
            <a:ext cx="1755680" cy="589070"/>
            <a:chOff x="4430720" y="3271738"/>
            <a:chExt cx="1755680" cy="589070"/>
          </a:xfrm>
        </p:grpSpPr>
        <p:sp>
          <p:nvSpPr>
            <p:cNvPr id="418" name="Google Shape;418;p24"/>
            <p:cNvSpPr/>
            <p:nvPr/>
          </p:nvSpPr>
          <p:spPr>
            <a:xfrm>
              <a:off x="4430720" y="3364719"/>
              <a:ext cx="1545403" cy="496089"/>
            </a:xfrm>
            <a:prstGeom prst="roundRect">
              <a:avLst>
                <a:gd name="adj" fmla="val 16667"/>
              </a:avLst>
            </a:prstGeom>
            <a:solidFill>
              <a:srgbClr val="0070C0"/>
            </a:solidFill>
            <a:ln w="9525" cap="flat" cmpd="sng">
              <a:solidFill>
                <a:srgbClr val="09A49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Container Orchestration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19" name="Google Shape;419;p24" descr="Top Kubernetes Management Platforms | Datamation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5882506" y="3271738"/>
              <a:ext cx="303894" cy="29010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20" name="Google Shape;420;p24"/>
          <p:cNvGrpSpPr/>
          <p:nvPr/>
        </p:nvGrpSpPr>
        <p:grpSpPr>
          <a:xfrm>
            <a:off x="6920846" y="2414238"/>
            <a:ext cx="1621417" cy="546892"/>
            <a:chOff x="6920846" y="2427586"/>
            <a:chExt cx="1621417" cy="546892"/>
          </a:xfrm>
        </p:grpSpPr>
        <p:sp>
          <p:nvSpPr>
            <p:cNvPr id="421" name="Google Shape;421;p24"/>
            <p:cNvSpPr/>
            <p:nvPr/>
          </p:nvSpPr>
          <p:spPr>
            <a:xfrm>
              <a:off x="6920846" y="2498228"/>
              <a:ext cx="1545403" cy="476250"/>
            </a:xfrm>
            <a:prstGeom prst="roundRect">
              <a:avLst>
                <a:gd name="adj" fmla="val 16667"/>
              </a:avLst>
            </a:prstGeom>
            <a:solidFill>
              <a:srgbClr val="0070C0"/>
            </a:solidFill>
            <a:ln w="9525" cap="flat" cmpd="sng">
              <a:solidFill>
                <a:srgbClr val="09A49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Scripting Language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22" name="Google Shape;422;p24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8261291" y="2427586"/>
              <a:ext cx="280972" cy="28097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23" name="Google Shape;423;p24"/>
          <p:cNvSpPr/>
          <p:nvPr/>
        </p:nvSpPr>
        <p:spPr>
          <a:xfrm>
            <a:off x="2169718" y="1146509"/>
            <a:ext cx="2836126" cy="286927"/>
          </a:xfrm>
          <a:prstGeom prst="rect">
            <a:avLst/>
          </a:prstGeom>
          <a:solidFill>
            <a:srgbClr val="0070C0"/>
          </a:solidFill>
          <a:ln w="25400" cap="flat" cmpd="sng">
            <a:solidFill>
              <a:srgbClr val="09A49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One Tool in each category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4" name="Google Shape;424;p24" descr="Check Mark Emoji png download - 2000*2000 - Free Transparent Check Mark png  Download. - CleanPNG / KissPNG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1792365" y="1151785"/>
            <a:ext cx="286927" cy="286927"/>
          </a:xfrm>
          <a:prstGeom prst="rect">
            <a:avLst/>
          </a:prstGeom>
          <a:noFill/>
          <a:ln>
            <a:noFill/>
          </a:ln>
        </p:spPr>
      </p:pic>
      <p:sp>
        <p:nvSpPr>
          <p:cNvPr id="425" name="Google Shape;425;p24"/>
          <p:cNvSpPr/>
          <p:nvPr/>
        </p:nvSpPr>
        <p:spPr>
          <a:xfrm>
            <a:off x="5866808" y="1138089"/>
            <a:ext cx="2836126" cy="286927"/>
          </a:xfrm>
          <a:prstGeom prst="rect">
            <a:avLst/>
          </a:prstGeom>
          <a:solidFill>
            <a:srgbClr val="0070C0"/>
          </a:solidFill>
          <a:ln w="25400" cap="flat" cmpd="sng">
            <a:solidFill>
              <a:srgbClr val="09A49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Widely used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6" name="Google Shape;426;p24" descr="Check Mark Emoji png download - 2000*2000 - Free Transparent Check Mark png  Download. - CleanPNG / KissPNG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5489455" y="1143365"/>
            <a:ext cx="286927" cy="286927"/>
          </a:xfrm>
          <a:prstGeom prst="rect">
            <a:avLst/>
          </a:prstGeom>
          <a:noFill/>
          <a:ln>
            <a:noFill/>
          </a:ln>
        </p:spPr>
      </p:pic>
      <p:pic>
        <p:nvPicPr>
          <p:cNvPr id="427" name="Google Shape;427;p24" descr="GitHub Actions and Maven releases"/>
          <p:cNvPicPr preferRelativeResize="0"/>
          <p:nvPr/>
        </p:nvPicPr>
        <p:blipFill rotWithShape="1">
          <a:blip r:embed="rId13">
            <a:alphaModFix/>
          </a:blip>
          <a:srcRect l="12406" t="-517" r="14661" b="23206"/>
          <a:stretch/>
        </p:blipFill>
        <p:spPr>
          <a:xfrm>
            <a:off x="3507308" y="2451386"/>
            <a:ext cx="299949" cy="30819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8" name="Google Shape;428;p24" descr="Qué es GitHub y por qué es útil al aprender programación | HACK A BOSS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5486650" y="4351405"/>
            <a:ext cx="551235" cy="3100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178098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7B062-9527-D144-8293-B8535B8A1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02F8B7-4139-D44C-8130-232CCAAAE92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32</a:t>
            </a:fld>
            <a:endParaRPr lang="en-US"/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53E1260A-1BD1-DD49-9FF2-BC732729FD18}"/>
              </a:ext>
            </a:extLst>
          </p:cNvPr>
          <p:cNvGrpSpPr/>
          <p:nvPr/>
        </p:nvGrpSpPr>
        <p:grpSpPr>
          <a:xfrm>
            <a:off x="821705" y="1127984"/>
            <a:ext cx="8248720" cy="3645523"/>
            <a:chOff x="758643" y="1222577"/>
            <a:chExt cx="8248720" cy="3645523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A1774952-0D7E-F544-83E3-B52A40D5F65B}"/>
                </a:ext>
              </a:extLst>
            </p:cNvPr>
            <p:cNvGrpSpPr/>
            <p:nvPr/>
          </p:nvGrpSpPr>
          <p:grpSpPr>
            <a:xfrm>
              <a:off x="1251194" y="1253067"/>
              <a:ext cx="7649507" cy="3475244"/>
              <a:chOff x="806792" y="1120545"/>
              <a:chExt cx="7704267" cy="3607766"/>
            </a:xfrm>
          </p:grpSpPr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0C448EE2-EF9B-6549-A6E6-3319A62F6054}"/>
                  </a:ext>
                </a:extLst>
              </p:cNvPr>
              <p:cNvGrpSpPr/>
              <p:nvPr/>
            </p:nvGrpSpPr>
            <p:grpSpPr>
              <a:xfrm>
                <a:off x="2090532" y="2146233"/>
                <a:ext cx="6244336" cy="640207"/>
                <a:chOff x="562196" y="1883190"/>
                <a:chExt cx="8077944" cy="1251306"/>
              </a:xfrm>
            </p:grpSpPr>
            <p:grpSp>
              <p:nvGrpSpPr>
                <p:cNvPr id="11" name="Group 10">
                  <a:extLst>
                    <a:ext uri="{FF2B5EF4-FFF2-40B4-BE49-F238E27FC236}">
                      <a16:creationId xmlns:a16="http://schemas.microsoft.com/office/drawing/2014/main" id="{F498EFA7-600C-114A-8687-73F04B43726A}"/>
                    </a:ext>
                  </a:extLst>
                </p:cNvPr>
                <p:cNvGrpSpPr/>
                <p:nvPr/>
              </p:nvGrpSpPr>
              <p:grpSpPr>
                <a:xfrm>
                  <a:off x="562196" y="1887969"/>
                  <a:ext cx="1606844" cy="1213496"/>
                  <a:chOff x="562196" y="1887969"/>
                  <a:chExt cx="1606844" cy="1213496"/>
                </a:xfrm>
              </p:grpSpPr>
              <p:pic>
                <p:nvPicPr>
                  <p:cNvPr id="1056" name="Picture 32" descr="Jira Logo Icon - Download in Flat Style">
                    <a:extLst>
                      <a:ext uri="{FF2B5EF4-FFF2-40B4-BE49-F238E27FC236}">
                        <a16:creationId xmlns:a16="http://schemas.microsoft.com/office/drawing/2014/main" id="{65017F25-9775-B94A-9205-F7921ED4C6F3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732984" y="2080802"/>
                    <a:ext cx="603702" cy="603702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1066" name="Picture 42" descr="Git - Logo Downloads">
                    <a:extLst>
                      <a:ext uri="{FF2B5EF4-FFF2-40B4-BE49-F238E27FC236}">
                        <a16:creationId xmlns:a16="http://schemas.microsoft.com/office/drawing/2014/main" id="{B5E7FFC7-34AD-BE47-AC94-63B9982378BF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clrChange>
                      <a:clrFrom>
                        <a:srgbClr val="FFFFFF"/>
                      </a:clrFrom>
                      <a:clrTo>
                        <a:srgbClr val="FFFFFF">
                          <a:alpha val="0"/>
                        </a:srgbClr>
                      </a:clrTo>
                    </a:clrChang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445218" y="2039298"/>
                    <a:ext cx="723822" cy="246198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1068" name="Picture 44" descr="GitHub logo and symbol, meaning, history, PNG">
                    <a:extLst>
                      <a:ext uri="{FF2B5EF4-FFF2-40B4-BE49-F238E27FC236}">
                        <a16:creationId xmlns:a16="http://schemas.microsoft.com/office/drawing/2014/main" id="{987A01D5-ACF0-354C-8D84-3A58C2DDFEC3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590914" y="2558479"/>
                    <a:ext cx="578126" cy="325196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60" name="Rounded Rectangle 59">
                    <a:extLst>
                      <a:ext uri="{FF2B5EF4-FFF2-40B4-BE49-F238E27FC236}">
                        <a16:creationId xmlns:a16="http://schemas.microsoft.com/office/drawing/2014/main" id="{83EE1301-EA36-AF46-B61E-74E2C10F45AE}"/>
                      </a:ext>
                    </a:extLst>
                  </p:cNvPr>
                  <p:cNvSpPr/>
                  <p:nvPr/>
                </p:nvSpPr>
                <p:spPr>
                  <a:xfrm>
                    <a:off x="562196" y="1887969"/>
                    <a:ext cx="1606844" cy="1213496"/>
                  </a:xfrm>
                  <a:prstGeom prst="roundRect">
                    <a:avLst/>
                  </a:prstGeom>
                  <a:noFill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2" name="Group 11">
                  <a:extLst>
                    <a:ext uri="{FF2B5EF4-FFF2-40B4-BE49-F238E27FC236}">
                      <a16:creationId xmlns:a16="http://schemas.microsoft.com/office/drawing/2014/main" id="{DDAF0389-1399-DD42-93C3-9872C8D00993}"/>
                    </a:ext>
                  </a:extLst>
                </p:cNvPr>
                <p:cNvGrpSpPr/>
                <p:nvPr/>
              </p:nvGrpSpPr>
              <p:grpSpPr>
                <a:xfrm>
                  <a:off x="2731376" y="1883190"/>
                  <a:ext cx="1572644" cy="1213497"/>
                  <a:chOff x="2731376" y="1883190"/>
                  <a:chExt cx="1572644" cy="1213497"/>
                </a:xfrm>
              </p:grpSpPr>
              <p:pic>
                <p:nvPicPr>
                  <p:cNvPr id="1070" name="Picture 46" descr="fastlane docs">
                    <a:extLst>
                      <a:ext uri="{FF2B5EF4-FFF2-40B4-BE49-F238E27FC236}">
                        <a16:creationId xmlns:a16="http://schemas.microsoft.com/office/drawing/2014/main" id="{5ECC6C11-F339-5942-AAEF-4BFBD8D438CC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936808" y="2017128"/>
                    <a:ext cx="705523" cy="246196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1072" name="Picture 48" descr="Gradle - Wikipedia">
                    <a:extLst>
                      <a:ext uri="{FF2B5EF4-FFF2-40B4-BE49-F238E27FC236}">
                        <a16:creationId xmlns:a16="http://schemas.microsoft.com/office/drawing/2014/main" id="{55A83508-8AB5-5949-9885-ED93686A69C5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879079" y="2580649"/>
                    <a:ext cx="867513" cy="303026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1076" name="Picture 52" descr="Run JUnit tests in Method Order With Custom Annotation">
                    <a:extLst>
                      <a:ext uri="{FF2B5EF4-FFF2-40B4-BE49-F238E27FC236}">
                        <a16:creationId xmlns:a16="http://schemas.microsoft.com/office/drawing/2014/main" id="{D1CA79B0-86A6-5E4D-848D-120E6BE71247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723605" y="1888858"/>
                    <a:ext cx="502735" cy="502735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61" name="Rounded Rectangle 60">
                    <a:extLst>
                      <a:ext uri="{FF2B5EF4-FFF2-40B4-BE49-F238E27FC236}">
                        <a16:creationId xmlns:a16="http://schemas.microsoft.com/office/drawing/2014/main" id="{DBC363E0-CD17-234C-B9AD-B7978215347A}"/>
                      </a:ext>
                    </a:extLst>
                  </p:cNvPr>
                  <p:cNvSpPr/>
                  <p:nvPr/>
                </p:nvSpPr>
                <p:spPr>
                  <a:xfrm>
                    <a:off x="2731376" y="1883190"/>
                    <a:ext cx="1572644" cy="1213497"/>
                  </a:xfrm>
                  <a:prstGeom prst="roundRect">
                    <a:avLst/>
                  </a:prstGeom>
                  <a:noFill/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3" name="Group 12">
                  <a:extLst>
                    <a:ext uri="{FF2B5EF4-FFF2-40B4-BE49-F238E27FC236}">
                      <a16:creationId xmlns:a16="http://schemas.microsoft.com/office/drawing/2014/main" id="{E5CAACAD-6EEC-7244-92EA-08906C46D2F8}"/>
                    </a:ext>
                  </a:extLst>
                </p:cNvPr>
                <p:cNvGrpSpPr/>
                <p:nvPr/>
              </p:nvGrpSpPr>
              <p:grpSpPr>
                <a:xfrm>
                  <a:off x="4866357" y="1888858"/>
                  <a:ext cx="1726361" cy="1226013"/>
                  <a:chOff x="4866357" y="1888858"/>
                  <a:chExt cx="1726361" cy="1226013"/>
                </a:xfrm>
              </p:grpSpPr>
              <p:pic>
                <p:nvPicPr>
                  <p:cNvPr id="1080" name="Picture 56" descr="JFrog Expands its Universal Approach with Artifactory SaaS on Microsoft  Azure">
                    <a:extLst>
                      <a:ext uri="{FF2B5EF4-FFF2-40B4-BE49-F238E27FC236}">
                        <a16:creationId xmlns:a16="http://schemas.microsoft.com/office/drawing/2014/main" id="{5F7D069D-213A-3B47-A367-AFBE5C7FBB89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8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5755370" y="1888858"/>
                    <a:ext cx="502735" cy="502735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1082" name="Picture 58" descr="Firebase Brand Guidelines">
                    <a:extLst>
                      <a:ext uri="{FF2B5EF4-FFF2-40B4-BE49-F238E27FC236}">
                        <a16:creationId xmlns:a16="http://schemas.microsoft.com/office/drawing/2014/main" id="{117BBC02-C06B-2041-A287-5A787D1300BF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9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5618401" y="2551013"/>
                    <a:ext cx="776674" cy="266982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62" name="Rounded Rectangle 61">
                    <a:extLst>
                      <a:ext uri="{FF2B5EF4-FFF2-40B4-BE49-F238E27FC236}">
                        <a16:creationId xmlns:a16="http://schemas.microsoft.com/office/drawing/2014/main" id="{2BE6F88B-7BCA-4B4C-857A-E67C1C56FDD7}"/>
                      </a:ext>
                    </a:extLst>
                  </p:cNvPr>
                  <p:cNvSpPr/>
                  <p:nvPr/>
                </p:nvSpPr>
                <p:spPr>
                  <a:xfrm>
                    <a:off x="4866357" y="1901374"/>
                    <a:ext cx="1726361" cy="1213497"/>
                  </a:xfrm>
                  <a:prstGeom prst="roundRect">
                    <a:avLst/>
                  </a:prstGeom>
                  <a:noFill/>
                  <a:ln>
                    <a:solidFill>
                      <a:srgbClr val="0070C0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87ECB449-FDC4-F841-A5EC-E80C883539FF}"/>
                    </a:ext>
                  </a:extLst>
                </p:cNvPr>
                <p:cNvGrpSpPr/>
                <p:nvPr/>
              </p:nvGrpSpPr>
              <p:grpSpPr>
                <a:xfrm>
                  <a:off x="6686055" y="1920999"/>
                  <a:ext cx="1954085" cy="1213497"/>
                  <a:chOff x="6686055" y="1920999"/>
                  <a:chExt cx="1954085" cy="1213497"/>
                </a:xfrm>
              </p:grpSpPr>
              <p:pic>
                <p:nvPicPr>
                  <p:cNvPr id="1084" name="Picture 60" descr="Datadog Review | PCMag">
                    <a:extLst>
                      <a:ext uri="{FF2B5EF4-FFF2-40B4-BE49-F238E27FC236}">
                        <a16:creationId xmlns:a16="http://schemas.microsoft.com/office/drawing/2014/main" id="{C4DAE4F9-A467-7A43-A6C7-3F3F023EC567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10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21262" t="13364" r="20597" b="12091"/>
                  <a:stretch/>
                </p:blipFill>
                <p:spPr bwMode="auto">
                  <a:xfrm>
                    <a:off x="7781716" y="1986677"/>
                    <a:ext cx="609022" cy="486805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63" name="Rounded Rectangle 62">
                    <a:extLst>
                      <a:ext uri="{FF2B5EF4-FFF2-40B4-BE49-F238E27FC236}">
                        <a16:creationId xmlns:a16="http://schemas.microsoft.com/office/drawing/2014/main" id="{E22855E5-F2D8-8241-8062-B496556300A8}"/>
                      </a:ext>
                    </a:extLst>
                  </p:cNvPr>
                  <p:cNvSpPr/>
                  <p:nvPr/>
                </p:nvSpPr>
                <p:spPr>
                  <a:xfrm>
                    <a:off x="6686055" y="1920999"/>
                    <a:ext cx="1954085" cy="1213497"/>
                  </a:xfrm>
                  <a:prstGeom prst="roundRect">
                    <a:avLst/>
                  </a:prstGeom>
                  <a:noFill/>
                  <a:ln>
                    <a:solidFill>
                      <a:srgbClr val="7030A0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7BA8072E-63E1-C94D-87AB-8EF3722B0FC4}"/>
                  </a:ext>
                </a:extLst>
              </p:cNvPr>
              <p:cNvGrpSpPr/>
              <p:nvPr/>
            </p:nvGrpSpPr>
            <p:grpSpPr>
              <a:xfrm>
                <a:off x="2129484" y="3921556"/>
                <a:ext cx="6205384" cy="620863"/>
                <a:chOff x="630872" y="3277120"/>
                <a:chExt cx="8072181" cy="1221450"/>
              </a:xfrm>
            </p:grpSpPr>
            <p:grpSp>
              <p:nvGrpSpPr>
                <p:cNvPr id="17" name="Group 16">
                  <a:extLst>
                    <a:ext uri="{FF2B5EF4-FFF2-40B4-BE49-F238E27FC236}">
                      <a16:creationId xmlns:a16="http://schemas.microsoft.com/office/drawing/2014/main" id="{BE185FCF-8C3F-9040-88AF-228F91A56529}"/>
                    </a:ext>
                  </a:extLst>
                </p:cNvPr>
                <p:cNvGrpSpPr/>
                <p:nvPr/>
              </p:nvGrpSpPr>
              <p:grpSpPr>
                <a:xfrm>
                  <a:off x="630872" y="3277120"/>
                  <a:ext cx="1551489" cy="1213496"/>
                  <a:chOff x="630872" y="3277120"/>
                  <a:chExt cx="1551489" cy="1213496"/>
                </a:xfrm>
              </p:grpSpPr>
              <p:pic>
                <p:nvPicPr>
                  <p:cNvPr id="37" name="Picture 32" descr="Jira Logo Icon - Download in Flat Style">
                    <a:extLst>
                      <a:ext uri="{FF2B5EF4-FFF2-40B4-BE49-F238E27FC236}">
                        <a16:creationId xmlns:a16="http://schemas.microsoft.com/office/drawing/2014/main" id="{E7858457-D41E-A44F-8182-B1400F0C2FE4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731966" y="3569138"/>
                    <a:ext cx="603702" cy="603702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38" name="Picture 42" descr="Git - Logo Downloads">
                    <a:extLst>
                      <a:ext uri="{FF2B5EF4-FFF2-40B4-BE49-F238E27FC236}">
                        <a16:creationId xmlns:a16="http://schemas.microsoft.com/office/drawing/2014/main" id="{9183473B-7083-BD40-85D0-741C57A61AD3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clrChange>
                      <a:clrFrom>
                        <a:srgbClr val="FFFFFF"/>
                      </a:clrFrom>
                      <a:clrTo>
                        <a:srgbClr val="FFFFFF">
                          <a:alpha val="0"/>
                        </a:srgbClr>
                      </a:clrTo>
                    </a:clrChang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458539" y="3466511"/>
                    <a:ext cx="723822" cy="24619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39" name="Picture 44" descr="GitHub logo and symbol, meaning, history, PNG">
                    <a:extLst>
                      <a:ext uri="{FF2B5EF4-FFF2-40B4-BE49-F238E27FC236}">
                        <a16:creationId xmlns:a16="http://schemas.microsoft.com/office/drawing/2014/main" id="{8C7910C3-256B-DC4E-8084-4614D28C6398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604235" y="3985695"/>
                    <a:ext cx="578126" cy="325196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65" name="Rounded Rectangle 64">
                    <a:extLst>
                      <a:ext uri="{FF2B5EF4-FFF2-40B4-BE49-F238E27FC236}">
                        <a16:creationId xmlns:a16="http://schemas.microsoft.com/office/drawing/2014/main" id="{378DC6F1-3F02-B248-853A-B8EC6D194567}"/>
                      </a:ext>
                    </a:extLst>
                  </p:cNvPr>
                  <p:cNvSpPr/>
                  <p:nvPr/>
                </p:nvSpPr>
                <p:spPr>
                  <a:xfrm>
                    <a:off x="630872" y="3277120"/>
                    <a:ext cx="1551489" cy="1213496"/>
                  </a:xfrm>
                  <a:prstGeom prst="roundRect">
                    <a:avLst/>
                  </a:prstGeom>
                  <a:noFill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6" name="Group 15">
                  <a:extLst>
                    <a:ext uri="{FF2B5EF4-FFF2-40B4-BE49-F238E27FC236}">
                      <a16:creationId xmlns:a16="http://schemas.microsoft.com/office/drawing/2014/main" id="{A3FCB51D-3D64-D148-A9F7-FBEA79386109}"/>
                    </a:ext>
                  </a:extLst>
                </p:cNvPr>
                <p:cNvGrpSpPr/>
                <p:nvPr/>
              </p:nvGrpSpPr>
              <p:grpSpPr>
                <a:xfrm>
                  <a:off x="2776343" y="3285073"/>
                  <a:ext cx="1566487" cy="1213497"/>
                  <a:chOff x="2776343" y="3285073"/>
                  <a:chExt cx="1566487" cy="1213497"/>
                </a:xfrm>
              </p:grpSpPr>
              <p:pic>
                <p:nvPicPr>
                  <p:cNvPr id="1086" name="Picture 62" descr="Docker Compose Alternatives for Kubernetes: Skaffold : r/kubernetes">
                    <a:extLst>
                      <a:ext uri="{FF2B5EF4-FFF2-40B4-BE49-F238E27FC236}">
                        <a16:creationId xmlns:a16="http://schemas.microsoft.com/office/drawing/2014/main" id="{42E98D32-5D9D-6D42-8937-C5C2B014A767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11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885371" y="3417162"/>
                    <a:ext cx="743207" cy="402313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1094" name="Picture 70" descr="Docker Logos | Docker">
                    <a:extLst>
                      <a:ext uri="{FF2B5EF4-FFF2-40B4-BE49-F238E27FC236}">
                        <a16:creationId xmlns:a16="http://schemas.microsoft.com/office/drawing/2014/main" id="{4FF01C9F-ECA9-CD4D-AD87-ED133361D3AA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1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008057" y="3964053"/>
                    <a:ext cx="484323" cy="414367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66" name="Rounded Rectangle 65">
                    <a:extLst>
                      <a:ext uri="{FF2B5EF4-FFF2-40B4-BE49-F238E27FC236}">
                        <a16:creationId xmlns:a16="http://schemas.microsoft.com/office/drawing/2014/main" id="{6A0B7CB2-27C3-E242-8450-9B026F957F34}"/>
                      </a:ext>
                    </a:extLst>
                  </p:cNvPr>
                  <p:cNvSpPr/>
                  <p:nvPr/>
                </p:nvSpPr>
                <p:spPr>
                  <a:xfrm>
                    <a:off x="2776343" y="3285073"/>
                    <a:ext cx="1566487" cy="1213497"/>
                  </a:xfrm>
                  <a:prstGeom prst="roundRect">
                    <a:avLst/>
                  </a:prstGeom>
                  <a:noFill/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0" name="Group 9">
                  <a:extLst>
                    <a:ext uri="{FF2B5EF4-FFF2-40B4-BE49-F238E27FC236}">
                      <a16:creationId xmlns:a16="http://schemas.microsoft.com/office/drawing/2014/main" id="{527CD315-5576-CF4B-85D8-D2161474AAF1}"/>
                    </a:ext>
                  </a:extLst>
                </p:cNvPr>
                <p:cNvGrpSpPr/>
                <p:nvPr/>
              </p:nvGrpSpPr>
              <p:grpSpPr>
                <a:xfrm>
                  <a:off x="4908291" y="3297775"/>
                  <a:ext cx="1746617" cy="1177621"/>
                  <a:chOff x="4903789" y="3322770"/>
                  <a:chExt cx="1714409" cy="1634721"/>
                </a:xfrm>
              </p:grpSpPr>
              <p:pic>
                <p:nvPicPr>
                  <p:cNvPr id="1100" name="Picture 76" descr="Bigquery png images | PNGEgg">
                    <a:extLst>
                      <a:ext uri="{FF2B5EF4-FFF2-40B4-BE49-F238E27FC236}">
                        <a16:creationId xmlns:a16="http://schemas.microsoft.com/office/drawing/2014/main" id="{A123D136-3C81-974A-89DF-4E04EBBD0C9D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13">
                    <a:clrChange>
                      <a:clrFrom>
                        <a:srgbClr val="EEEEEE"/>
                      </a:clrFrom>
                      <a:clrTo>
                        <a:srgbClr val="EEEEEE">
                          <a:alpha val="0"/>
                        </a:srgbClr>
                      </a:clrTo>
                    </a:clrChang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5810670" y="3432344"/>
                    <a:ext cx="596111" cy="38712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1102" name="Picture 78" descr="What is Kubernetes | Ubuntu">
                    <a:extLst>
                      <a:ext uri="{FF2B5EF4-FFF2-40B4-BE49-F238E27FC236}">
                        <a16:creationId xmlns:a16="http://schemas.microsoft.com/office/drawing/2014/main" id="{1EE6D3BC-6C66-C747-9438-F16C14243570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1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5044787" y="3954040"/>
                    <a:ext cx="404251" cy="315316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50" name="Picture 62" descr="Docker Compose Alternatives for Kubernetes: Skaffold : r/kubernetes">
                    <a:extLst>
                      <a:ext uri="{FF2B5EF4-FFF2-40B4-BE49-F238E27FC236}">
                        <a16:creationId xmlns:a16="http://schemas.microsoft.com/office/drawing/2014/main" id="{92339A3C-9F98-6D47-9740-46CE8B38F262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11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971320" y="3507452"/>
                    <a:ext cx="553277" cy="29949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1104" name="Picture 80" descr="Media Resources | Press Contacts, Company Facts, Logos, and Visual Assets">
                    <a:extLst>
                      <a:ext uri="{FF2B5EF4-FFF2-40B4-BE49-F238E27FC236}">
                        <a16:creationId xmlns:a16="http://schemas.microsoft.com/office/drawing/2014/main" id="{2051B7C6-D414-7C43-8909-4E999ACD0D54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1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5691996" y="4050325"/>
                    <a:ext cx="833457" cy="322241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1106" name="Picture 82" descr="Ansible SVG Vector Logos - Vector Logo Zone">
                    <a:extLst>
                      <a:ext uri="{FF2B5EF4-FFF2-40B4-BE49-F238E27FC236}">
                        <a16:creationId xmlns:a16="http://schemas.microsoft.com/office/drawing/2014/main" id="{BB6C0805-8DBE-6B42-9DBF-FBBC684727C6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1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943557" y="4332665"/>
                    <a:ext cx="611846" cy="305923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1108" name="Picture 84" descr="Writing A Custom Terraform Provider | BoxBoat">
                    <a:extLst>
                      <a:ext uri="{FF2B5EF4-FFF2-40B4-BE49-F238E27FC236}">
                        <a16:creationId xmlns:a16="http://schemas.microsoft.com/office/drawing/2014/main" id="{C8446680-B977-CA43-8DB7-F563722BEF9D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1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970592" y="4555585"/>
                    <a:ext cx="621244" cy="310621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67" name="Rounded Rectangle 66">
                    <a:extLst>
                      <a:ext uri="{FF2B5EF4-FFF2-40B4-BE49-F238E27FC236}">
                        <a16:creationId xmlns:a16="http://schemas.microsoft.com/office/drawing/2014/main" id="{5BC17F3A-10AD-AD4D-90B4-6C2DFAC9F1B1}"/>
                      </a:ext>
                    </a:extLst>
                  </p:cNvPr>
                  <p:cNvSpPr/>
                  <p:nvPr/>
                </p:nvSpPr>
                <p:spPr>
                  <a:xfrm>
                    <a:off x="4903789" y="3322770"/>
                    <a:ext cx="1714409" cy="1634721"/>
                  </a:xfrm>
                  <a:prstGeom prst="roundRect">
                    <a:avLst/>
                  </a:prstGeom>
                  <a:noFill/>
                  <a:ln>
                    <a:solidFill>
                      <a:srgbClr val="0070C0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3B42A8A7-3282-B74B-858D-FF1D8D99769D}"/>
                    </a:ext>
                  </a:extLst>
                </p:cNvPr>
                <p:cNvGrpSpPr/>
                <p:nvPr/>
              </p:nvGrpSpPr>
              <p:grpSpPr>
                <a:xfrm>
                  <a:off x="6788136" y="3292065"/>
                  <a:ext cx="1914917" cy="1177621"/>
                  <a:chOff x="6748968" y="3294027"/>
                  <a:chExt cx="1954085" cy="1213497"/>
                </a:xfrm>
              </p:grpSpPr>
              <p:pic>
                <p:nvPicPr>
                  <p:cNvPr id="52" name="Picture 60" descr="Datadog Review | PCMag">
                    <a:extLst>
                      <a:ext uri="{FF2B5EF4-FFF2-40B4-BE49-F238E27FC236}">
                        <a16:creationId xmlns:a16="http://schemas.microsoft.com/office/drawing/2014/main" id="{E3F671DD-B092-1148-8860-9F82317DAE09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10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21262" t="13364" r="20597" b="12091"/>
                  <a:stretch/>
                </p:blipFill>
                <p:spPr bwMode="auto">
                  <a:xfrm>
                    <a:off x="7838113" y="3499681"/>
                    <a:ext cx="609021" cy="486805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68" name="Rounded Rectangle 67">
                    <a:extLst>
                      <a:ext uri="{FF2B5EF4-FFF2-40B4-BE49-F238E27FC236}">
                        <a16:creationId xmlns:a16="http://schemas.microsoft.com/office/drawing/2014/main" id="{DBEB0136-4B3B-A54D-949B-267BC6535576}"/>
                      </a:ext>
                    </a:extLst>
                  </p:cNvPr>
                  <p:cNvSpPr/>
                  <p:nvPr/>
                </p:nvSpPr>
                <p:spPr>
                  <a:xfrm>
                    <a:off x="6748968" y="3294027"/>
                    <a:ext cx="1954085" cy="1213497"/>
                  </a:xfrm>
                  <a:prstGeom prst="roundRect">
                    <a:avLst/>
                  </a:prstGeom>
                  <a:noFill/>
                  <a:ln>
                    <a:solidFill>
                      <a:srgbClr val="7030A0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8D956422-AE25-5E41-91BF-BB491F6D9AA0}"/>
                  </a:ext>
                </a:extLst>
              </p:cNvPr>
              <p:cNvGrpSpPr/>
              <p:nvPr/>
            </p:nvGrpSpPr>
            <p:grpSpPr>
              <a:xfrm>
                <a:off x="2090534" y="1120545"/>
                <a:ext cx="6244334" cy="855806"/>
                <a:chOff x="556026" y="1120545"/>
                <a:chExt cx="6232110" cy="879646"/>
              </a:xfrm>
            </p:grpSpPr>
            <p:grpSp>
              <p:nvGrpSpPr>
                <p:cNvPr id="28" name="Group 27">
                  <a:extLst>
                    <a:ext uri="{FF2B5EF4-FFF2-40B4-BE49-F238E27FC236}">
                      <a16:creationId xmlns:a16="http://schemas.microsoft.com/office/drawing/2014/main" id="{F6541FCB-1C02-2447-894B-BAFD7841168C}"/>
                    </a:ext>
                  </a:extLst>
                </p:cNvPr>
                <p:cNvGrpSpPr/>
                <p:nvPr/>
              </p:nvGrpSpPr>
              <p:grpSpPr>
                <a:xfrm>
                  <a:off x="556026" y="1120545"/>
                  <a:ext cx="6232110" cy="879646"/>
                  <a:chOff x="556026" y="1120545"/>
                  <a:chExt cx="6232110" cy="879646"/>
                </a:xfrm>
              </p:grpSpPr>
              <p:grpSp>
                <p:nvGrpSpPr>
                  <p:cNvPr id="27" name="Group 26">
                    <a:extLst>
                      <a:ext uri="{FF2B5EF4-FFF2-40B4-BE49-F238E27FC236}">
                        <a16:creationId xmlns:a16="http://schemas.microsoft.com/office/drawing/2014/main" id="{445ED3C4-D641-7445-BF35-33626805BD85}"/>
                      </a:ext>
                    </a:extLst>
                  </p:cNvPr>
                  <p:cNvGrpSpPr/>
                  <p:nvPr/>
                </p:nvGrpSpPr>
                <p:grpSpPr>
                  <a:xfrm>
                    <a:off x="556026" y="1120545"/>
                    <a:ext cx="6232110" cy="879646"/>
                    <a:chOff x="556026" y="1120545"/>
                    <a:chExt cx="6232110" cy="879646"/>
                  </a:xfrm>
                </p:grpSpPr>
                <p:grpSp>
                  <p:nvGrpSpPr>
                    <p:cNvPr id="26" name="Group 25">
                      <a:extLst>
                        <a:ext uri="{FF2B5EF4-FFF2-40B4-BE49-F238E27FC236}">
                          <a16:creationId xmlns:a16="http://schemas.microsoft.com/office/drawing/2014/main" id="{10D76E5D-2692-0747-96C8-E7668EFFEB1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56026" y="1120545"/>
                      <a:ext cx="6232110" cy="879646"/>
                      <a:chOff x="556026" y="1120545"/>
                      <a:chExt cx="6232110" cy="879646"/>
                    </a:xfrm>
                  </p:grpSpPr>
                  <p:grpSp>
                    <p:nvGrpSpPr>
                      <p:cNvPr id="22" name="Group 21">
                        <a:extLst>
                          <a:ext uri="{FF2B5EF4-FFF2-40B4-BE49-F238E27FC236}">
                            <a16:creationId xmlns:a16="http://schemas.microsoft.com/office/drawing/2014/main" id="{8BEE1627-C713-AB40-BE55-44444DEE3A7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56026" y="1378827"/>
                        <a:ext cx="6232110" cy="621364"/>
                        <a:chOff x="556027" y="1041776"/>
                        <a:chExt cx="8030958" cy="734166"/>
                      </a:xfrm>
                    </p:grpSpPr>
                    <p:grpSp>
                      <p:nvGrpSpPr>
                        <p:cNvPr id="18" name="Group 17">
                          <a:extLst>
                            <a:ext uri="{FF2B5EF4-FFF2-40B4-BE49-F238E27FC236}">
                              <a16:creationId xmlns:a16="http://schemas.microsoft.com/office/drawing/2014/main" id="{99CAD988-D9E2-E54A-8CC6-4EE8A32E3452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556027" y="1041776"/>
                          <a:ext cx="1954085" cy="690064"/>
                          <a:chOff x="556027" y="1041776"/>
                          <a:chExt cx="1954085" cy="690064"/>
                        </a:xfrm>
                      </p:grpSpPr>
                      <p:pic>
                        <p:nvPicPr>
                          <p:cNvPr id="1052" name="Picture 28" descr="Icon Coding Programming Stock Illustrations – 22,979 Icon Coding  Programming Stock Illustrations, Vectors &amp;amp; Clipart - Dreamstime">
                            <a:extLst>
                              <a:ext uri="{FF2B5EF4-FFF2-40B4-BE49-F238E27FC236}">
                                <a16:creationId xmlns:a16="http://schemas.microsoft.com/office/drawing/2014/main" id="{419C032A-3578-384F-81EF-72262EA9030A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 rotWithShape="1"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9009" t="17640" r="7496" b="24722"/>
                          <a:stretch/>
                        </p:blipFill>
                        <p:spPr bwMode="auto">
                          <a:xfrm>
                            <a:off x="1623264" y="1085876"/>
                            <a:ext cx="811106" cy="59111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  <p:pic>
                        <p:nvPicPr>
                          <p:cNvPr id="1054" name="Picture 30" descr="Planning Icon - Download in Line Style">
                            <a:extLst>
                              <a:ext uri="{FF2B5EF4-FFF2-40B4-BE49-F238E27FC236}">
                                <a16:creationId xmlns:a16="http://schemas.microsoft.com/office/drawing/2014/main" id="{1482E2F5-C2B3-B447-A53F-08150EB7212C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32984" y="1111224"/>
                            <a:ext cx="554985" cy="55498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  <p:sp>
                        <p:nvSpPr>
                          <p:cNvPr id="7" name="Rounded Rectangle 6">
                            <a:extLst>
                              <a:ext uri="{FF2B5EF4-FFF2-40B4-BE49-F238E27FC236}">
                                <a16:creationId xmlns:a16="http://schemas.microsoft.com/office/drawing/2014/main" id="{7C3D86CD-7243-AB41-ABEA-64820CE1D6B4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556027" y="1041776"/>
                            <a:ext cx="1954085" cy="690064"/>
                          </a:xfrm>
                          <a:prstGeom prst="roundRect">
                            <a:avLst/>
                          </a:prstGeom>
                          <a:noFill/>
                        </p:spPr>
                        <p:style>
                          <a:lnRef idx="2">
                            <a:schemeClr val="accent6"/>
                          </a:lnRef>
                          <a:fillRef idx="1">
                            <a:schemeClr val="lt1"/>
                          </a:fillRef>
                          <a:effectRef idx="0">
                            <a:schemeClr val="accent6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</p:grpSp>
                    <p:grpSp>
                      <p:nvGrpSpPr>
                        <p:cNvPr id="19" name="Group 18">
                          <a:extLst>
                            <a:ext uri="{FF2B5EF4-FFF2-40B4-BE49-F238E27FC236}">
                              <a16:creationId xmlns:a16="http://schemas.microsoft.com/office/drawing/2014/main" id="{01F3B604-CF02-EC4D-8566-024867D68717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2586822" y="1047511"/>
                          <a:ext cx="1903782" cy="684330"/>
                          <a:chOff x="2586822" y="1047511"/>
                          <a:chExt cx="1903782" cy="684330"/>
                        </a:xfrm>
                      </p:grpSpPr>
                      <p:pic>
                        <p:nvPicPr>
                          <p:cNvPr id="1040" name="Picture 16" descr="build automation Icon - Download build automation Icon 2714828 | Noun  Project">
                            <a:extLst>
                              <a:ext uri="{FF2B5EF4-FFF2-40B4-BE49-F238E27FC236}">
                                <a16:creationId xmlns:a16="http://schemas.microsoft.com/office/drawing/2014/main" id="{FAAAB02D-9568-9145-A742-67F603AEF0F0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727319" y="1085877"/>
                            <a:ext cx="580333" cy="580333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  <p:pic>
                        <p:nvPicPr>
                          <p:cNvPr id="1042" name="Picture 18" descr="Test - Free education icons">
                            <a:extLst>
                              <a:ext uri="{FF2B5EF4-FFF2-40B4-BE49-F238E27FC236}">
                                <a16:creationId xmlns:a16="http://schemas.microsoft.com/office/drawing/2014/main" id="{13CA789F-E892-C243-86C7-B92A919A7536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84806" y="1085876"/>
                            <a:ext cx="580334" cy="58033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  <p:sp>
                        <p:nvSpPr>
                          <p:cNvPr id="56" name="Rounded Rectangle 55">
                            <a:extLst>
                              <a:ext uri="{FF2B5EF4-FFF2-40B4-BE49-F238E27FC236}">
                                <a16:creationId xmlns:a16="http://schemas.microsoft.com/office/drawing/2014/main" id="{3F4810A6-9A99-C74F-966C-8D447CA2B812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2586822" y="1047511"/>
                            <a:ext cx="1903782" cy="684330"/>
                          </a:xfrm>
                          <a:prstGeom prst="roundRect">
                            <a:avLst/>
                          </a:prstGeom>
                          <a:noFill/>
                          <a:ln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6"/>
                          </a:lnRef>
                          <a:fillRef idx="1">
                            <a:schemeClr val="lt1"/>
                          </a:fillRef>
                          <a:effectRef idx="0">
                            <a:schemeClr val="accent6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</p:grpSp>
                    <p:grpSp>
                      <p:nvGrpSpPr>
                        <p:cNvPr id="20" name="Group 19">
                          <a:extLst>
                            <a:ext uri="{FF2B5EF4-FFF2-40B4-BE49-F238E27FC236}">
                              <a16:creationId xmlns:a16="http://schemas.microsoft.com/office/drawing/2014/main" id="{E2B1564C-B646-B642-80EA-997D869F0160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584709" y="1065447"/>
                          <a:ext cx="1954085" cy="690066"/>
                          <a:chOff x="4584709" y="1065447"/>
                          <a:chExt cx="1954085" cy="690066"/>
                        </a:xfrm>
                      </p:grpSpPr>
                      <p:pic>
                        <p:nvPicPr>
                          <p:cNvPr id="1044" name="Picture 20" descr="Product Release Icon - Download Product Release Icon 880485 | Noun Project">
                            <a:extLst>
                              <a:ext uri="{FF2B5EF4-FFF2-40B4-BE49-F238E27FC236}">
                                <a16:creationId xmlns:a16="http://schemas.microsoft.com/office/drawing/2014/main" id="{6B7ED36A-A676-E946-884C-6B145B18A5E2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92994" y="1111225"/>
                            <a:ext cx="580335" cy="58033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  <p:pic>
                        <p:nvPicPr>
                          <p:cNvPr id="1046" name="Picture 22" descr="Deploy Icon - Download Deploy Icon 2715662 | Noun Project">
                            <a:extLst>
                              <a:ext uri="{FF2B5EF4-FFF2-40B4-BE49-F238E27FC236}">
                                <a16:creationId xmlns:a16="http://schemas.microsoft.com/office/drawing/2014/main" id="{8AF91930-4B20-494E-9E59-1CB9BB65B129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701183" y="1111225"/>
                            <a:ext cx="580335" cy="58033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  <p:sp>
                        <p:nvSpPr>
                          <p:cNvPr id="57" name="Rounded Rectangle 56">
                            <a:extLst>
                              <a:ext uri="{FF2B5EF4-FFF2-40B4-BE49-F238E27FC236}">
                                <a16:creationId xmlns:a16="http://schemas.microsoft.com/office/drawing/2014/main" id="{04AB2617-39C0-FF42-8EC7-7FCD2CD649F7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584709" y="1065447"/>
                            <a:ext cx="1954085" cy="690066"/>
                          </a:xfrm>
                          <a:prstGeom prst="roundRect">
                            <a:avLst/>
                          </a:prstGeom>
                          <a:noFill/>
                          <a:ln>
                            <a:solidFill>
                              <a:srgbClr val="0070C0"/>
                            </a:solidFill>
                          </a:ln>
                        </p:spPr>
                        <p:style>
                          <a:lnRef idx="2">
                            <a:schemeClr val="accent6"/>
                          </a:lnRef>
                          <a:fillRef idx="1">
                            <a:schemeClr val="lt1"/>
                          </a:fillRef>
                          <a:effectRef idx="0">
                            <a:schemeClr val="accent6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</p:grpSp>
                    <p:grpSp>
                      <p:nvGrpSpPr>
                        <p:cNvPr id="21" name="Group 20">
                          <a:extLst>
                            <a:ext uri="{FF2B5EF4-FFF2-40B4-BE49-F238E27FC236}">
                              <a16:creationId xmlns:a16="http://schemas.microsoft.com/office/drawing/2014/main" id="{8DA83A2E-CAE9-8B46-9DC3-29CB6AA5291F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6632900" y="1056359"/>
                          <a:ext cx="1954085" cy="719583"/>
                          <a:chOff x="6632900" y="1056359"/>
                          <a:chExt cx="1954085" cy="719583"/>
                        </a:xfrm>
                      </p:grpSpPr>
                      <p:pic>
                        <p:nvPicPr>
                          <p:cNvPr id="1048" name="Picture 24" descr="Black Solid Icon for Operate, Work and Manage Stock Vector - Illustration  of service, manage: 177787084">
                            <a:extLst>
                              <a:ext uri="{FF2B5EF4-FFF2-40B4-BE49-F238E27FC236}">
                                <a16:creationId xmlns:a16="http://schemas.microsoft.com/office/drawing/2014/main" id="{DC71B167-CDAE-7C49-A93C-783AC60B6153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654909" y="1085876"/>
                            <a:ext cx="690066" cy="69006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  <p:pic>
                        <p:nvPicPr>
                          <p:cNvPr id="1050" name="Picture 26" descr="Pulse monitoring icon on white background Vector Image">
                            <a:extLst>
                              <a:ext uri="{FF2B5EF4-FFF2-40B4-BE49-F238E27FC236}">
                                <a16:creationId xmlns:a16="http://schemas.microsoft.com/office/drawing/2014/main" id="{73246B0B-EFA3-D346-8994-D315AB1C6323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 rotWithShape="1">
                          <a:blip r:embed="rId2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b="34142"/>
                          <a:stretch/>
                        </p:blipFill>
                        <p:spPr bwMode="auto">
                          <a:xfrm flipH="1">
                            <a:off x="7663098" y="1204755"/>
                            <a:ext cx="599652" cy="48680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  <p:sp>
                        <p:nvSpPr>
                          <p:cNvPr id="58" name="Rounded Rectangle 57">
                            <a:extLst>
                              <a:ext uri="{FF2B5EF4-FFF2-40B4-BE49-F238E27FC236}">
                                <a16:creationId xmlns:a16="http://schemas.microsoft.com/office/drawing/2014/main" id="{C8821EC9-6D9E-F441-B60C-A58E9E2ADA67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632900" y="1056359"/>
                            <a:ext cx="1954085" cy="690066"/>
                          </a:xfrm>
                          <a:prstGeom prst="roundRect">
                            <a:avLst/>
                          </a:prstGeom>
                          <a:noFill/>
                          <a:ln>
                            <a:solidFill>
                              <a:srgbClr val="7030A0"/>
                            </a:solidFill>
                          </a:ln>
                        </p:spPr>
                        <p:style>
                          <a:lnRef idx="2">
                            <a:schemeClr val="accent6"/>
                          </a:lnRef>
                          <a:fillRef idx="1">
                            <a:schemeClr val="lt1"/>
                          </a:fillRef>
                          <a:effectRef idx="0">
                            <a:schemeClr val="accent6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</p:grpSp>
                  </p:grpSp>
                  <p:sp>
                    <p:nvSpPr>
                      <p:cNvPr id="25" name="TextBox 24">
                        <a:extLst>
                          <a:ext uri="{FF2B5EF4-FFF2-40B4-BE49-F238E27FC236}">
                            <a16:creationId xmlns:a16="http://schemas.microsoft.com/office/drawing/2014/main" id="{2E7EA42E-53BA-D940-B596-2602BF57413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94900" y="1120545"/>
                        <a:ext cx="1477355" cy="2463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900" dirty="0">
                            <a:solidFill>
                              <a:srgbClr val="92D050"/>
                            </a:solidFill>
                          </a:rPr>
                          <a:t>Continuous Development</a:t>
                        </a:r>
                      </a:p>
                    </p:txBody>
                  </p:sp>
                </p:grpSp>
                <p:sp>
                  <p:nvSpPr>
                    <p:cNvPr id="85" name="TextBox 84">
                      <a:extLst>
                        <a:ext uri="{FF2B5EF4-FFF2-40B4-BE49-F238E27FC236}">
                          <a16:creationId xmlns:a16="http://schemas.microsoft.com/office/drawing/2014/main" id="{16E19852-66A8-654F-8263-E04E00C5079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084662" y="1128132"/>
                      <a:ext cx="1477355" cy="2463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Continuous Testing</a:t>
                      </a:r>
                    </a:p>
                  </p:txBody>
                </p:sp>
              </p:grpSp>
              <p:sp>
                <p:nvSpPr>
                  <p:cNvPr id="86" name="TextBox 85">
                    <a:extLst>
                      <a:ext uri="{FF2B5EF4-FFF2-40B4-BE49-F238E27FC236}">
                        <a16:creationId xmlns:a16="http://schemas.microsoft.com/office/drawing/2014/main" id="{7F47B5BE-BB6E-CF45-9A08-FF8FC557F457}"/>
                      </a:ext>
                    </a:extLst>
                  </p:cNvPr>
                  <p:cNvSpPr txBox="1"/>
                  <p:nvPr/>
                </p:nvSpPr>
                <p:spPr>
                  <a:xfrm>
                    <a:off x="3643307" y="1133006"/>
                    <a:ext cx="1477355" cy="2463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900" dirty="0">
                        <a:solidFill>
                          <a:srgbClr val="0070C0"/>
                        </a:solidFill>
                      </a:rPr>
                      <a:t>Continuous Deployment</a:t>
                    </a:r>
                  </a:p>
                </p:txBody>
              </p:sp>
            </p:grpSp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0316A664-AB5B-384E-83AC-8A9E9A1AD892}"/>
                    </a:ext>
                  </a:extLst>
                </p:cNvPr>
                <p:cNvSpPr txBox="1"/>
                <p:nvPr/>
              </p:nvSpPr>
              <p:spPr>
                <a:xfrm>
                  <a:off x="5268973" y="1128132"/>
                  <a:ext cx="1477355" cy="2463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900" dirty="0">
                      <a:solidFill>
                        <a:srgbClr val="7030A0"/>
                      </a:solidFill>
                    </a:rPr>
                    <a:t>Continuous Monitoring</a:t>
                  </a:r>
                </a:p>
              </p:txBody>
            </p:sp>
          </p:grpSp>
          <p:sp>
            <p:nvSpPr>
              <p:cNvPr id="30" name="Rounded Rectangle 29">
                <a:extLst>
                  <a:ext uri="{FF2B5EF4-FFF2-40B4-BE49-F238E27FC236}">
                    <a16:creationId xmlns:a16="http://schemas.microsoft.com/office/drawing/2014/main" id="{E6B2BDBC-62FC-A542-B6DD-A85B39F0ECAA}"/>
                  </a:ext>
                </a:extLst>
              </p:cNvPr>
              <p:cNvSpPr/>
              <p:nvPr/>
            </p:nvSpPr>
            <p:spPr>
              <a:xfrm>
                <a:off x="1950739" y="3119845"/>
                <a:ext cx="6560318" cy="458753"/>
              </a:xfrm>
              <a:prstGeom prst="roundRect">
                <a:avLst/>
              </a:prstGeom>
              <a:solidFill>
                <a:srgbClr val="4B6DF9"/>
              </a:solidFill>
              <a:ln>
                <a:solidFill>
                  <a:srgbClr val="4B6DF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Infrastructure</a:t>
                </a:r>
              </a:p>
            </p:txBody>
          </p:sp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DA77D1D6-26F5-7046-B7CF-33A2C6EB985F}"/>
                  </a:ext>
                </a:extLst>
              </p:cNvPr>
              <p:cNvGrpSpPr/>
              <p:nvPr/>
            </p:nvGrpSpPr>
            <p:grpSpPr>
              <a:xfrm>
                <a:off x="830273" y="2007574"/>
                <a:ext cx="739472" cy="943572"/>
                <a:chOff x="905059" y="2113503"/>
                <a:chExt cx="720921" cy="903860"/>
              </a:xfrm>
            </p:grpSpPr>
            <p:pic>
              <p:nvPicPr>
                <p:cNvPr id="1120" name="Picture 96" descr="Team - Team Circle Png, Transparent Png - kindpng">
                  <a:extLst>
                    <a:ext uri="{FF2B5EF4-FFF2-40B4-BE49-F238E27FC236}">
                      <a16:creationId xmlns:a16="http://schemas.microsoft.com/office/drawing/2014/main" id="{E658D18D-5FC3-D545-99DA-368AD6C215A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6">
                  <a:clrChange>
                    <a:clrFrom>
                      <a:srgbClr val="F7F7F7"/>
                    </a:clrFrom>
                    <a:clrTo>
                      <a:srgbClr val="F7F7F7">
                        <a:alpha val="0"/>
                      </a:srgbClr>
                    </a:clrTo>
                  </a:clrChange>
                  <a:grayscl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05059" y="2113503"/>
                  <a:ext cx="720921" cy="76034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06DD08BC-F680-9A4E-BD08-3B7402C2FCEC}"/>
                    </a:ext>
                  </a:extLst>
                </p:cNvPr>
                <p:cNvSpPr txBox="1"/>
                <p:nvPr/>
              </p:nvSpPr>
              <p:spPr>
                <a:xfrm>
                  <a:off x="905059" y="2766763"/>
                  <a:ext cx="720921" cy="2506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DEV</a:t>
                  </a:r>
                </a:p>
              </p:txBody>
            </p:sp>
          </p:grp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41020059-26C2-0043-8ED1-976F46567FF5}"/>
                  </a:ext>
                </a:extLst>
              </p:cNvPr>
              <p:cNvGrpSpPr/>
              <p:nvPr/>
            </p:nvGrpSpPr>
            <p:grpSpPr>
              <a:xfrm>
                <a:off x="806792" y="3816882"/>
                <a:ext cx="767344" cy="911429"/>
                <a:chOff x="885815" y="3882911"/>
                <a:chExt cx="767344" cy="911429"/>
              </a:xfrm>
            </p:grpSpPr>
            <p:pic>
              <p:nvPicPr>
                <p:cNvPr id="1114" name="Picture 90" descr="Committee Meeting Icons Images, Stock Photos &amp;amp; Vectors | Shutterstock">
                  <a:extLst>
                    <a:ext uri="{FF2B5EF4-FFF2-40B4-BE49-F238E27FC236}">
                      <a16:creationId xmlns:a16="http://schemas.microsoft.com/office/drawing/2014/main" id="{79589086-BDFB-2545-A04E-01D6C8E4AA2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7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4147" r="5787" b="8014"/>
                <a:stretch/>
              </p:blipFill>
              <p:spPr bwMode="auto">
                <a:xfrm>
                  <a:off x="885815" y="3882911"/>
                  <a:ext cx="746066" cy="7491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37F085E8-2FFE-DD46-A14D-E917F4BBEA4A}"/>
                    </a:ext>
                  </a:extLst>
                </p:cNvPr>
                <p:cNvSpPr txBox="1"/>
                <p:nvPr/>
              </p:nvSpPr>
              <p:spPr>
                <a:xfrm>
                  <a:off x="913687" y="4532730"/>
                  <a:ext cx="739472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OPS</a:t>
                  </a:r>
                </a:p>
              </p:txBody>
            </p:sp>
          </p:grp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066ABEE9-F3E4-834B-8820-620EBCDD9309}"/>
                  </a:ext>
                </a:extLst>
              </p:cNvPr>
              <p:cNvSpPr/>
              <p:nvPr/>
            </p:nvSpPr>
            <p:spPr>
              <a:xfrm>
                <a:off x="1950739" y="2021664"/>
                <a:ext cx="6560319" cy="888764"/>
              </a:xfrm>
              <a:prstGeom prst="rect">
                <a:avLst/>
              </a:prstGeom>
              <a:noFill/>
              <a:ln>
                <a:prstDash val="solid"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7F90B23A-855E-A54A-A5BA-4421DDFFD19E}"/>
                  </a:ext>
                </a:extLst>
              </p:cNvPr>
              <p:cNvSpPr/>
              <p:nvPr/>
            </p:nvSpPr>
            <p:spPr>
              <a:xfrm>
                <a:off x="1950740" y="3798584"/>
                <a:ext cx="6560319" cy="888764"/>
              </a:xfrm>
              <a:prstGeom prst="rect">
                <a:avLst/>
              </a:prstGeom>
              <a:noFill/>
              <a:ln>
                <a:prstDash val="solid"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24C8D2F-2316-9344-9AAA-85DD9B2140D1}"/>
                </a:ext>
              </a:extLst>
            </p:cNvPr>
            <p:cNvSpPr/>
            <p:nvPr/>
          </p:nvSpPr>
          <p:spPr>
            <a:xfrm>
              <a:off x="1237586" y="1253067"/>
              <a:ext cx="7769777" cy="3615033"/>
            </a:xfrm>
            <a:prstGeom prst="rect">
              <a:avLst/>
            </a:prstGeom>
            <a:noFill/>
            <a:ln>
              <a:solidFill>
                <a:srgbClr val="00B05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51CAE8F4-F512-144E-A99E-BD8550766CC6}"/>
                </a:ext>
              </a:extLst>
            </p:cNvPr>
            <p:cNvCxnSpPr>
              <a:cxnSpLocks/>
              <a:stCxn id="105" idx="0"/>
              <a:endCxn id="30" idx="2"/>
            </p:cNvCxnSpPr>
            <p:nvPr/>
          </p:nvCxnSpPr>
          <p:spPr>
            <a:xfrm flipH="1" flipV="1">
              <a:off x="5643855" y="3620830"/>
              <a:ext cx="1" cy="211905"/>
            </a:xfrm>
            <a:prstGeom prst="straightConnector1">
              <a:avLst/>
            </a:prstGeom>
            <a:ln>
              <a:solidFill>
                <a:srgbClr val="4B6DF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B5EB5332-53F8-0A47-8B94-29EC30C885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47268" y="2977204"/>
              <a:ext cx="7876" cy="228550"/>
            </a:xfrm>
            <a:prstGeom prst="straightConnector1">
              <a:avLst/>
            </a:prstGeom>
            <a:ln>
              <a:solidFill>
                <a:srgbClr val="4B6DF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03332914-02F7-A24D-985A-2D550A6516EA}"/>
                </a:ext>
              </a:extLst>
            </p:cNvPr>
            <p:cNvSpPr txBox="1"/>
            <p:nvPr/>
          </p:nvSpPr>
          <p:spPr>
            <a:xfrm>
              <a:off x="758643" y="1222577"/>
              <a:ext cx="418576" cy="3622143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txBody>
            <a:bodyPr vert="wordArtVert" wrap="square" rtlCol="0">
              <a:spAutoFit/>
            </a:bodyPr>
            <a:lstStyle/>
            <a:p>
              <a:pPr algn="ctr"/>
              <a:r>
                <a:rPr lang="en-US" dirty="0"/>
                <a:t>SECURITY</a:t>
              </a:r>
            </a:p>
          </p:txBody>
        </p:sp>
        <p:pic>
          <p:nvPicPr>
            <p:cNvPr id="1122" name="Picture 98" descr="GitHub Actions and Maven releases">
              <a:extLst>
                <a:ext uri="{FF2B5EF4-FFF2-40B4-BE49-F238E27FC236}">
                  <a16:creationId xmlns:a16="http://schemas.microsoft.com/office/drawing/2014/main" id="{A8EDF531-6003-1441-B7CD-82E3852293F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29982" y="2406984"/>
              <a:ext cx="281296" cy="2726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5" name="Picture 98" descr="GitHub Actions and Maven releases">
              <a:extLst>
                <a:ext uri="{FF2B5EF4-FFF2-40B4-BE49-F238E27FC236}">
                  <a16:creationId xmlns:a16="http://schemas.microsoft.com/office/drawing/2014/main" id="{5433FFF0-BED4-C042-9BB5-2B8D5372E5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96295" y="2439352"/>
              <a:ext cx="281296" cy="2726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6" name="Picture 98" descr="GitHub Actions and Maven releases">
              <a:extLst>
                <a:ext uri="{FF2B5EF4-FFF2-40B4-BE49-F238E27FC236}">
                  <a16:creationId xmlns:a16="http://schemas.microsoft.com/office/drawing/2014/main" id="{7EBD2591-47BD-244A-8733-0C4E00EC70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01958" y="4160778"/>
              <a:ext cx="281296" cy="2726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7" name="Picture 98" descr="GitHub Actions and Maven releases">
              <a:extLst>
                <a:ext uri="{FF2B5EF4-FFF2-40B4-BE49-F238E27FC236}">
                  <a16:creationId xmlns:a16="http://schemas.microsoft.com/office/drawing/2014/main" id="{5DE42FA7-6636-C240-9C38-CA8071F5B9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1116" y="4160778"/>
              <a:ext cx="281296" cy="2726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8879440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26"/>
          <p:cNvSpPr txBox="1">
            <a:spLocks noGrp="1"/>
          </p:cNvSpPr>
          <p:nvPr>
            <p:ph type="title"/>
          </p:nvPr>
        </p:nvSpPr>
        <p:spPr>
          <a:xfrm>
            <a:off x="1104900" y="275400"/>
            <a:ext cx="6724500" cy="7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</a:pPr>
            <a:r>
              <a:rPr lang="en-US"/>
              <a:t>Thoughts ! </a:t>
            </a:r>
            <a:endParaRPr/>
          </a:p>
        </p:txBody>
      </p:sp>
      <p:sp>
        <p:nvSpPr>
          <p:cNvPr id="561" name="Google Shape;561;p26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33</a:t>
            </a:fld>
            <a:endParaRPr/>
          </a:p>
        </p:txBody>
      </p:sp>
      <p:pic>
        <p:nvPicPr>
          <p:cNvPr id="562" name="Google Shape;562;p26" descr="Vector Cartoon of Man Thinking About Problem and Just Got an Idea"/>
          <p:cNvPicPr preferRelativeResize="0"/>
          <p:nvPr/>
        </p:nvPicPr>
        <p:blipFill rotWithShape="1">
          <a:blip r:embed="rId3">
            <a:alphaModFix/>
          </a:blip>
          <a:srcRect l="53564" t="32205" b="7582"/>
          <a:stretch/>
        </p:blipFill>
        <p:spPr>
          <a:xfrm>
            <a:off x="2152269" y="2350243"/>
            <a:ext cx="1365968" cy="2209244"/>
          </a:xfrm>
          <a:prstGeom prst="rect">
            <a:avLst/>
          </a:prstGeom>
          <a:noFill/>
          <a:ln>
            <a:noFill/>
          </a:ln>
        </p:spPr>
      </p:pic>
      <p:sp>
        <p:nvSpPr>
          <p:cNvPr id="563" name="Google Shape;563;p26"/>
          <p:cNvSpPr/>
          <p:nvPr/>
        </p:nvSpPr>
        <p:spPr>
          <a:xfrm>
            <a:off x="1153290" y="1336962"/>
            <a:ext cx="1681963" cy="947773"/>
          </a:xfrm>
          <a:prstGeom prst="cloud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That’s way too much to learn !!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64" name="Google Shape;564;p26"/>
          <p:cNvGrpSpPr/>
          <p:nvPr/>
        </p:nvGrpSpPr>
        <p:grpSpPr>
          <a:xfrm>
            <a:off x="4018821" y="2230111"/>
            <a:ext cx="4810125" cy="1690741"/>
            <a:chOff x="3518237" y="1756225"/>
            <a:chExt cx="4810125" cy="1690741"/>
          </a:xfrm>
        </p:grpSpPr>
        <p:pic>
          <p:nvPicPr>
            <p:cNvPr id="565" name="Google Shape;565;p26" descr="Stickman group holding up blank signs and billboards"/>
            <p:cNvPicPr preferRelativeResize="0"/>
            <p:nvPr/>
          </p:nvPicPr>
          <p:blipFill rotWithShape="1">
            <a:blip r:embed="rId4">
              <a:alphaModFix/>
            </a:blip>
            <a:srcRect t="57048" b="10079"/>
            <a:stretch/>
          </p:blipFill>
          <p:spPr>
            <a:xfrm>
              <a:off x="3518237" y="1756225"/>
              <a:ext cx="4810125" cy="169074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66" name="Google Shape;566;p26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4612041" y="2516292"/>
              <a:ext cx="2956783" cy="55416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67" name="Google Shape;567;p26"/>
          <p:cNvGrpSpPr/>
          <p:nvPr/>
        </p:nvGrpSpPr>
        <p:grpSpPr>
          <a:xfrm>
            <a:off x="5479726" y="1186579"/>
            <a:ext cx="1475051" cy="1163664"/>
            <a:chOff x="5479726" y="1186579"/>
            <a:chExt cx="1475051" cy="1163664"/>
          </a:xfrm>
        </p:grpSpPr>
        <p:pic>
          <p:nvPicPr>
            <p:cNvPr id="568" name="Google Shape;568;p26" descr="Blog Comment PNG Pic | PNG All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5479726" y="1186579"/>
              <a:ext cx="1475051" cy="116366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69" name="Google Shape;569;p26"/>
            <p:cNvSpPr txBox="1"/>
            <p:nvPr/>
          </p:nvSpPr>
          <p:spPr>
            <a:xfrm>
              <a:off x="5599863" y="1396182"/>
              <a:ext cx="1354914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We are here to help ☺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5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27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34</a:t>
            </a:fld>
            <a:endParaRPr/>
          </a:p>
        </p:txBody>
      </p:sp>
      <p:sp>
        <p:nvSpPr>
          <p:cNvPr id="575" name="Google Shape;575;p27"/>
          <p:cNvSpPr txBox="1">
            <a:spLocks noGrp="1"/>
          </p:cNvSpPr>
          <p:nvPr>
            <p:ph type="ctrTitle" idx="4294967295"/>
          </p:nvPr>
        </p:nvSpPr>
        <p:spPr>
          <a:xfrm>
            <a:off x="1033300" y="1583350"/>
            <a:ext cx="66726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</a:pPr>
            <a:r>
              <a:rPr lang="en-US" sz="60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rPr>
              <a:t>THANKS!</a:t>
            </a:r>
            <a:endParaRPr sz="6000" b="0" i="0" u="none" strike="noStrike" cap="none">
              <a:solidFill>
                <a:schemeClr val="lt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576" name="Google Shape;576;p27"/>
          <p:cNvSpPr txBox="1">
            <a:spLocks noGrp="1"/>
          </p:cNvSpPr>
          <p:nvPr>
            <p:ph type="subTitle" idx="4294967295"/>
          </p:nvPr>
        </p:nvSpPr>
        <p:spPr>
          <a:xfrm>
            <a:off x="1033300" y="2630575"/>
            <a:ext cx="7185000" cy="1357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C325F"/>
              </a:buClr>
              <a:buSzPts val="3000"/>
              <a:buFont typeface="Raleway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Any questions?</a:t>
            </a:r>
            <a:endParaRPr sz="2400" b="1" i="0" u="none" strike="noStrike" cap="none" dirty="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You can find me at </a:t>
            </a:r>
            <a:r>
              <a:rPr lang="en-US" sz="2400" b="0" i="0" u="none" strike="noStrike" cap="none" dirty="0" err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work.noothanshah</a:t>
            </a:r>
            <a:r>
              <a:rPr lang="en-US" sz="2400" dirty="0" err="1">
                <a:solidFill>
                  <a:schemeClr val="lt1"/>
                </a:solidFill>
              </a:rPr>
              <a:t>@gmail.</a:t>
            </a:r>
            <a:r>
              <a:rPr lang="en-US" sz="2400" b="0" i="0" u="none" strike="noStrike" cap="none" dirty="0" err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com</a:t>
            </a:r>
            <a:endParaRPr sz="2400" b="1" i="0" u="none" strike="noStrike" cap="none" dirty="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577" name="Google Shape;577;p27"/>
          <p:cNvPicPr preferRelativeResize="0"/>
          <p:nvPr/>
        </p:nvPicPr>
        <p:blipFill rotWithShape="1">
          <a:blip r:embed="rId3">
            <a:alphaModFix/>
          </a:blip>
          <a:srcRect t="33742" b="34007"/>
          <a:stretch/>
        </p:blipFill>
        <p:spPr>
          <a:xfrm>
            <a:off x="6439550" y="317225"/>
            <a:ext cx="2529401" cy="815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"/>
          <p:cNvSpPr txBox="1">
            <a:spLocks noGrp="1"/>
          </p:cNvSpPr>
          <p:nvPr>
            <p:ph type="title"/>
          </p:nvPr>
        </p:nvSpPr>
        <p:spPr>
          <a:xfrm>
            <a:off x="1104900" y="275400"/>
            <a:ext cx="6724500" cy="7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71" name="Google Shape;71;p4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72" name="Google Shape;72;p4"/>
          <p:cNvSpPr txBox="1">
            <a:spLocks noGrp="1"/>
          </p:cNvSpPr>
          <p:nvPr>
            <p:ph type="body" idx="1"/>
          </p:nvPr>
        </p:nvSpPr>
        <p:spPr>
          <a:xfrm>
            <a:off x="1104900" y="1277625"/>
            <a:ext cx="7645090" cy="364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Char char="▸"/>
            </a:pPr>
            <a:r>
              <a:rPr lang="en-US" dirty="0"/>
              <a:t>DevOps Lifecycle</a:t>
            </a:r>
            <a:endParaRPr dirty="0"/>
          </a:p>
          <a:p>
            <a:pPr marL="45720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Char char="▸"/>
            </a:pPr>
            <a:r>
              <a:rPr lang="en-US" dirty="0" err="1"/>
              <a:t>DevSecOps</a:t>
            </a:r>
            <a:endParaRPr lang="en-US" dirty="0"/>
          </a:p>
          <a:p>
            <a:r>
              <a:rPr lang="en-US" dirty="0"/>
              <a:t>DevOps Roadmap</a:t>
            </a:r>
          </a:p>
          <a:p>
            <a:pPr marL="45720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Char char="▸"/>
            </a:pPr>
            <a:endParaRPr dirty="0"/>
          </a:p>
          <a:p>
            <a:pPr marL="381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"/>
          <p:cNvSpPr txBox="1">
            <a:spLocks noGrp="1"/>
          </p:cNvSpPr>
          <p:nvPr>
            <p:ph type="ctrTitle"/>
          </p:nvPr>
        </p:nvSpPr>
        <p:spPr>
          <a:xfrm>
            <a:off x="1028475" y="2345350"/>
            <a:ext cx="52200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/>
              <a:t>DevOps Lifecycle</a:t>
            </a:r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subTitle" idx="1"/>
          </p:nvPr>
        </p:nvSpPr>
        <p:spPr>
          <a:xfrm>
            <a:off x="1028475" y="3449650"/>
            <a:ext cx="5220000" cy="5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/>
          </a:p>
        </p:txBody>
      </p:sp>
      <p:sp>
        <p:nvSpPr>
          <p:cNvPr id="84" name="Google Shape;84;p3"/>
          <p:cNvSpPr txBox="1">
            <a:spLocks noGrp="1"/>
          </p:cNvSpPr>
          <p:nvPr>
            <p:ph type="sldNum" idx="4294967295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"/>
          <p:cNvSpPr txBox="1">
            <a:spLocks noGrp="1"/>
          </p:cNvSpPr>
          <p:nvPr>
            <p:ph type="title"/>
          </p:nvPr>
        </p:nvSpPr>
        <p:spPr>
          <a:xfrm>
            <a:off x="1104900" y="275400"/>
            <a:ext cx="6724500" cy="7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</a:pPr>
            <a:r>
              <a:rPr lang="en-US"/>
              <a:t>Software Development Lifecycle</a:t>
            </a:r>
            <a:endParaRPr/>
          </a:p>
        </p:txBody>
      </p:sp>
      <p:sp>
        <p:nvSpPr>
          <p:cNvPr id="90" name="Google Shape;90;p6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91" name="Google Shape;91;p6"/>
          <p:cNvSpPr/>
          <p:nvPr/>
        </p:nvSpPr>
        <p:spPr>
          <a:xfrm>
            <a:off x="1104900" y="1056311"/>
            <a:ext cx="7581900" cy="364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6"/>
          <p:cNvSpPr/>
          <p:nvPr/>
        </p:nvSpPr>
        <p:spPr>
          <a:xfrm>
            <a:off x="2328299" y="1482552"/>
            <a:ext cx="1144857" cy="334536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Plan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6"/>
          <p:cNvSpPr/>
          <p:nvPr/>
        </p:nvSpPr>
        <p:spPr>
          <a:xfrm>
            <a:off x="2328298" y="2273605"/>
            <a:ext cx="1144857" cy="334536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Code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6"/>
          <p:cNvSpPr/>
          <p:nvPr/>
        </p:nvSpPr>
        <p:spPr>
          <a:xfrm>
            <a:off x="2328297" y="3064658"/>
            <a:ext cx="1144857" cy="334536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Build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6"/>
          <p:cNvSpPr/>
          <p:nvPr/>
        </p:nvSpPr>
        <p:spPr>
          <a:xfrm>
            <a:off x="2328297" y="3847205"/>
            <a:ext cx="1144857" cy="334536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6"/>
          <p:cNvSpPr/>
          <p:nvPr/>
        </p:nvSpPr>
        <p:spPr>
          <a:xfrm>
            <a:off x="5554731" y="1482552"/>
            <a:ext cx="1144857" cy="334536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Release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6"/>
          <p:cNvSpPr/>
          <p:nvPr/>
        </p:nvSpPr>
        <p:spPr>
          <a:xfrm>
            <a:off x="5554730" y="2273605"/>
            <a:ext cx="1144857" cy="334536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Deploy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6"/>
          <p:cNvSpPr/>
          <p:nvPr/>
        </p:nvSpPr>
        <p:spPr>
          <a:xfrm>
            <a:off x="5554729" y="3064658"/>
            <a:ext cx="1144857" cy="334536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Operate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6"/>
          <p:cNvSpPr/>
          <p:nvPr/>
        </p:nvSpPr>
        <p:spPr>
          <a:xfrm>
            <a:off x="5554729" y="3847205"/>
            <a:ext cx="1144857" cy="334536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Monitor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0" name="Google Shape;100;p6"/>
          <p:cNvCxnSpPr>
            <a:stCxn id="92" idx="2"/>
            <a:endCxn id="93" idx="0"/>
          </p:cNvCxnSpPr>
          <p:nvPr/>
        </p:nvCxnSpPr>
        <p:spPr>
          <a:xfrm>
            <a:off x="2900728" y="1817088"/>
            <a:ext cx="0" cy="456600"/>
          </a:xfrm>
          <a:prstGeom prst="straightConnector1">
            <a:avLst/>
          </a:prstGeom>
          <a:noFill/>
          <a:ln w="9525" cap="flat" cmpd="sng">
            <a:solidFill>
              <a:srgbClr val="0070C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01" name="Google Shape;101;p6"/>
          <p:cNvCxnSpPr>
            <a:stCxn id="93" idx="2"/>
            <a:endCxn id="94" idx="0"/>
          </p:cNvCxnSpPr>
          <p:nvPr/>
        </p:nvCxnSpPr>
        <p:spPr>
          <a:xfrm>
            <a:off x="2900727" y="2608141"/>
            <a:ext cx="0" cy="456600"/>
          </a:xfrm>
          <a:prstGeom prst="straightConnector1">
            <a:avLst/>
          </a:prstGeom>
          <a:noFill/>
          <a:ln w="9525" cap="flat" cmpd="sng">
            <a:solidFill>
              <a:srgbClr val="0070C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02" name="Google Shape;102;p6"/>
          <p:cNvCxnSpPr>
            <a:stCxn id="94" idx="2"/>
            <a:endCxn id="95" idx="0"/>
          </p:cNvCxnSpPr>
          <p:nvPr/>
        </p:nvCxnSpPr>
        <p:spPr>
          <a:xfrm>
            <a:off x="2900726" y="3399194"/>
            <a:ext cx="0" cy="447900"/>
          </a:xfrm>
          <a:prstGeom prst="straightConnector1">
            <a:avLst/>
          </a:prstGeom>
          <a:noFill/>
          <a:ln w="9525" cap="flat" cmpd="sng">
            <a:solidFill>
              <a:srgbClr val="0070C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03" name="Google Shape;103;p6"/>
          <p:cNvCxnSpPr>
            <a:stCxn id="96" idx="2"/>
            <a:endCxn id="97" idx="0"/>
          </p:cNvCxnSpPr>
          <p:nvPr/>
        </p:nvCxnSpPr>
        <p:spPr>
          <a:xfrm>
            <a:off x="6127159" y="1817088"/>
            <a:ext cx="0" cy="456600"/>
          </a:xfrm>
          <a:prstGeom prst="straightConnector1">
            <a:avLst/>
          </a:prstGeom>
          <a:noFill/>
          <a:ln w="9525" cap="flat" cmpd="sng">
            <a:solidFill>
              <a:srgbClr val="0070C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04" name="Google Shape;104;p6"/>
          <p:cNvCxnSpPr>
            <a:stCxn id="97" idx="2"/>
            <a:endCxn id="98" idx="0"/>
          </p:cNvCxnSpPr>
          <p:nvPr/>
        </p:nvCxnSpPr>
        <p:spPr>
          <a:xfrm>
            <a:off x="6127159" y="2608141"/>
            <a:ext cx="0" cy="456600"/>
          </a:xfrm>
          <a:prstGeom prst="straightConnector1">
            <a:avLst/>
          </a:prstGeom>
          <a:noFill/>
          <a:ln w="9525" cap="flat" cmpd="sng">
            <a:solidFill>
              <a:srgbClr val="0070C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05" name="Google Shape;105;p6"/>
          <p:cNvCxnSpPr>
            <a:stCxn id="98" idx="2"/>
            <a:endCxn id="99" idx="0"/>
          </p:cNvCxnSpPr>
          <p:nvPr/>
        </p:nvCxnSpPr>
        <p:spPr>
          <a:xfrm>
            <a:off x="6127157" y="3399194"/>
            <a:ext cx="0" cy="447900"/>
          </a:xfrm>
          <a:prstGeom prst="straightConnector1">
            <a:avLst/>
          </a:prstGeom>
          <a:noFill/>
          <a:ln w="9525" cap="flat" cmpd="sng">
            <a:solidFill>
              <a:srgbClr val="0070C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06" name="Google Shape;106;p6"/>
          <p:cNvSpPr/>
          <p:nvPr/>
        </p:nvSpPr>
        <p:spPr>
          <a:xfrm>
            <a:off x="3447737" y="1600452"/>
            <a:ext cx="2098765" cy="2428955"/>
          </a:xfrm>
          <a:custGeom>
            <a:avLst/>
            <a:gdLst/>
            <a:ahLst/>
            <a:cxnLst/>
            <a:rect l="l" t="t" r="r" b="b"/>
            <a:pathLst>
              <a:path w="1367883" h="2378927" extrusionOk="0">
                <a:moveTo>
                  <a:pt x="1367883" y="2378927"/>
                </a:moveTo>
                <a:cubicBezTo>
                  <a:pt x="1199995" y="2346093"/>
                  <a:pt x="1032108" y="2313259"/>
                  <a:pt x="936703" y="2178205"/>
                </a:cubicBezTo>
                <a:cubicBezTo>
                  <a:pt x="841298" y="2043151"/>
                  <a:pt x="871034" y="1896946"/>
                  <a:pt x="795454" y="1568605"/>
                </a:cubicBezTo>
                <a:cubicBezTo>
                  <a:pt x="719874" y="1240264"/>
                  <a:pt x="615796" y="469590"/>
                  <a:pt x="483220" y="208156"/>
                </a:cubicBezTo>
                <a:cubicBezTo>
                  <a:pt x="350644" y="-53278"/>
                  <a:pt x="26019" y="65668"/>
                  <a:pt x="0" y="0"/>
                </a:cubicBezTo>
              </a:path>
            </a:pathLst>
          </a:custGeom>
          <a:noFill/>
          <a:ln w="25400" cap="flat" cmpd="sng">
            <a:solidFill>
              <a:srgbClr val="BA62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6"/>
          <p:cNvSpPr/>
          <p:nvPr/>
        </p:nvSpPr>
        <p:spPr>
          <a:xfrm>
            <a:off x="3473154" y="1600122"/>
            <a:ext cx="2081562" cy="2465297"/>
          </a:xfrm>
          <a:custGeom>
            <a:avLst/>
            <a:gdLst/>
            <a:ahLst/>
            <a:cxnLst/>
            <a:rect l="l" t="t" r="r" b="b"/>
            <a:pathLst>
              <a:path w="1353014" h="2401230" extrusionOk="0">
                <a:moveTo>
                  <a:pt x="0" y="2401230"/>
                </a:moveTo>
                <a:cubicBezTo>
                  <a:pt x="125141" y="2342996"/>
                  <a:pt x="250282" y="2284762"/>
                  <a:pt x="334536" y="2148469"/>
                </a:cubicBezTo>
                <a:cubicBezTo>
                  <a:pt x="418790" y="2012176"/>
                  <a:pt x="415073" y="1877123"/>
                  <a:pt x="505522" y="1583474"/>
                </a:cubicBezTo>
                <a:cubicBezTo>
                  <a:pt x="595971" y="1289825"/>
                  <a:pt x="735980" y="650488"/>
                  <a:pt x="877229" y="386576"/>
                </a:cubicBezTo>
                <a:cubicBezTo>
                  <a:pt x="1018478" y="122664"/>
                  <a:pt x="1185746" y="61332"/>
                  <a:pt x="1353014" y="0"/>
                </a:cubicBezTo>
              </a:path>
            </a:pathLst>
          </a:custGeom>
          <a:noFill/>
          <a:ln w="25400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394F9CA6-624F-4349-8E57-033E6269ACC1}"/>
              </a:ext>
            </a:extLst>
          </p:cNvPr>
          <p:cNvGrpSpPr/>
          <p:nvPr/>
        </p:nvGrpSpPr>
        <p:grpSpPr>
          <a:xfrm>
            <a:off x="269373" y="1607432"/>
            <a:ext cx="4718929" cy="3295281"/>
            <a:chOff x="269373" y="1607432"/>
            <a:chExt cx="4718929" cy="3295281"/>
          </a:xfrm>
        </p:grpSpPr>
        <p:sp>
          <p:nvSpPr>
            <p:cNvPr id="3" name="Rounded Rectangle 2">
              <a:extLst>
                <a:ext uri="{FF2B5EF4-FFF2-40B4-BE49-F238E27FC236}">
                  <a16:creationId xmlns:a16="http://schemas.microsoft.com/office/drawing/2014/main" id="{178B6D4A-2570-8D4C-ADF0-C12621F8B04F}"/>
                </a:ext>
              </a:extLst>
            </p:cNvPr>
            <p:cNvSpPr/>
            <p:nvPr/>
          </p:nvSpPr>
          <p:spPr>
            <a:xfrm>
              <a:off x="269373" y="1607432"/>
              <a:ext cx="1632018" cy="2486583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Google Shape;143;p7"/>
            <p:cNvSpPr/>
            <p:nvPr/>
          </p:nvSpPr>
          <p:spPr>
            <a:xfrm>
              <a:off x="3520062" y="4334129"/>
              <a:ext cx="1468240" cy="568584"/>
            </a:xfrm>
            <a:prstGeom prst="roundRect">
              <a:avLst>
                <a:gd name="adj" fmla="val 16667"/>
              </a:avLst>
            </a:prstGeom>
            <a:solidFill>
              <a:srgbClr val="CCF6D5"/>
            </a:solidFill>
            <a:ln w="25400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Continuous Integration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" name="Elbow Connector 8">
              <a:extLst>
                <a:ext uri="{FF2B5EF4-FFF2-40B4-BE49-F238E27FC236}">
                  <a16:creationId xmlns:a16="http://schemas.microsoft.com/office/drawing/2014/main" id="{9DBB1E96-FC09-B745-B578-7E0D80646AB3}"/>
                </a:ext>
              </a:extLst>
            </p:cNvPr>
            <p:cNvCxnSpPr>
              <a:stCxn id="143" idx="1"/>
              <a:endCxn id="3" idx="2"/>
            </p:cNvCxnSpPr>
            <p:nvPr/>
          </p:nvCxnSpPr>
          <p:spPr>
            <a:xfrm rot="10800000">
              <a:off x="1085382" y="4094015"/>
              <a:ext cx="2434680" cy="524406"/>
            </a:xfrm>
            <a:prstGeom prst="bentConnector2">
              <a:avLst/>
            </a:prstGeom>
            <a:ln>
              <a:solidFill>
                <a:srgbClr val="00B050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3" name="Google Shape;113;p7"/>
          <p:cNvSpPr txBox="1">
            <a:spLocks noGrp="1"/>
          </p:cNvSpPr>
          <p:nvPr>
            <p:ph type="title"/>
          </p:nvPr>
        </p:nvSpPr>
        <p:spPr>
          <a:xfrm>
            <a:off x="1104900" y="275400"/>
            <a:ext cx="6724500" cy="7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</a:pPr>
            <a:r>
              <a:rPr lang="en-US"/>
              <a:t>	DevOps Lifecycle Phases</a:t>
            </a:r>
            <a:endParaRPr/>
          </a:p>
        </p:txBody>
      </p:sp>
      <p:sp>
        <p:nvSpPr>
          <p:cNvPr id="114" name="Google Shape;114;p7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115" name="Google Shape;115;p7"/>
          <p:cNvSpPr/>
          <p:nvPr/>
        </p:nvSpPr>
        <p:spPr>
          <a:xfrm>
            <a:off x="781050" y="1063009"/>
            <a:ext cx="7581900" cy="364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6" name="Google Shape;116;p7"/>
          <p:cNvGrpSpPr/>
          <p:nvPr/>
        </p:nvGrpSpPr>
        <p:grpSpPr>
          <a:xfrm>
            <a:off x="356839" y="1671716"/>
            <a:ext cx="1925387" cy="811500"/>
            <a:chOff x="356839" y="1671716"/>
            <a:chExt cx="1925387" cy="811500"/>
          </a:xfrm>
        </p:grpSpPr>
        <p:sp>
          <p:nvSpPr>
            <p:cNvPr id="117" name="Google Shape;117;p7"/>
            <p:cNvSpPr/>
            <p:nvPr/>
          </p:nvSpPr>
          <p:spPr>
            <a:xfrm>
              <a:off x="356839" y="1810424"/>
              <a:ext cx="1457087" cy="568584"/>
            </a:xfrm>
            <a:prstGeom prst="roundRect">
              <a:avLst>
                <a:gd name="adj" fmla="val 16667"/>
              </a:avLst>
            </a:prstGeom>
            <a:solidFill>
              <a:srgbClr val="CCF6D5"/>
            </a:solidFill>
            <a:ln w="25400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Continuous Development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18" name="Google Shape;118;p7"/>
            <p:cNvCxnSpPr>
              <a:stCxn id="117" idx="3"/>
            </p:cNvCxnSpPr>
            <p:nvPr/>
          </p:nvCxnSpPr>
          <p:spPr>
            <a:xfrm rot="10800000" flipH="1">
              <a:off x="1813926" y="1671716"/>
              <a:ext cx="468300" cy="4230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rgbClr val="00B050"/>
              </a:solidFill>
              <a:prstDash val="lgDash"/>
              <a:round/>
              <a:headEnd type="none" w="sm" len="sm"/>
              <a:tailEnd type="triangle" w="med" len="med"/>
            </a:ln>
          </p:spPr>
        </p:cxnSp>
        <p:cxnSp>
          <p:nvCxnSpPr>
            <p:cNvPr id="119" name="Google Shape;119;p7"/>
            <p:cNvCxnSpPr>
              <a:stCxn id="117" idx="3"/>
            </p:cNvCxnSpPr>
            <p:nvPr/>
          </p:nvCxnSpPr>
          <p:spPr>
            <a:xfrm>
              <a:off x="1813926" y="2094716"/>
              <a:ext cx="468300" cy="3885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rgbClr val="00B050"/>
              </a:solidFill>
              <a:prstDash val="lgDash"/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120" name="Google Shape;120;p7"/>
          <p:cNvGrpSpPr/>
          <p:nvPr/>
        </p:nvGrpSpPr>
        <p:grpSpPr>
          <a:xfrm>
            <a:off x="6177318" y="1656280"/>
            <a:ext cx="2029516" cy="806236"/>
            <a:chOff x="6177318" y="1656280"/>
            <a:chExt cx="2029516" cy="806236"/>
          </a:xfrm>
        </p:grpSpPr>
        <p:sp>
          <p:nvSpPr>
            <p:cNvPr id="121" name="Google Shape;121;p7"/>
            <p:cNvSpPr/>
            <p:nvPr/>
          </p:nvSpPr>
          <p:spPr>
            <a:xfrm>
              <a:off x="6749747" y="1782824"/>
              <a:ext cx="1457087" cy="568584"/>
            </a:xfrm>
            <a:prstGeom prst="roundRect">
              <a:avLst>
                <a:gd name="adj" fmla="val 16667"/>
              </a:avLst>
            </a:prstGeom>
            <a:solidFill>
              <a:srgbClr val="CCF6D5"/>
            </a:solidFill>
            <a:ln w="25400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Continuous Deployment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22" name="Google Shape;122;p7"/>
            <p:cNvCxnSpPr/>
            <p:nvPr/>
          </p:nvCxnSpPr>
          <p:spPr>
            <a:xfrm rot="10800000">
              <a:off x="6177318" y="1656280"/>
              <a:ext cx="605414" cy="407312"/>
            </a:xfrm>
            <a:prstGeom prst="bentConnector3">
              <a:avLst>
                <a:gd name="adj1" fmla="val 53684"/>
              </a:avLst>
            </a:prstGeom>
            <a:noFill/>
            <a:ln w="9525" cap="flat" cmpd="sng">
              <a:solidFill>
                <a:srgbClr val="00B050"/>
              </a:solidFill>
              <a:prstDash val="lgDash"/>
              <a:round/>
              <a:headEnd type="none" w="sm" len="sm"/>
              <a:tailEnd type="triangle" w="med" len="med"/>
            </a:ln>
          </p:spPr>
        </p:cxnSp>
        <p:cxnSp>
          <p:nvCxnSpPr>
            <p:cNvPr id="123" name="Google Shape;123;p7"/>
            <p:cNvCxnSpPr>
              <a:stCxn id="121" idx="1"/>
            </p:cNvCxnSpPr>
            <p:nvPr/>
          </p:nvCxnSpPr>
          <p:spPr>
            <a:xfrm flipH="1">
              <a:off x="6177347" y="2067116"/>
              <a:ext cx="572400" cy="3954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rgbClr val="00B050"/>
              </a:solidFill>
              <a:prstDash val="lgDash"/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124" name="Google Shape;124;p7"/>
          <p:cNvGrpSpPr/>
          <p:nvPr/>
        </p:nvGrpSpPr>
        <p:grpSpPr>
          <a:xfrm>
            <a:off x="2378922" y="1504322"/>
            <a:ext cx="3657611" cy="2699189"/>
            <a:chOff x="2378922" y="1504322"/>
            <a:chExt cx="3657611" cy="2699189"/>
          </a:xfrm>
        </p:grpSpPr>
        <p:sp>
          <p:nvSpPr>
            <p:cNvPr id="125" name="Google Shape;125;p7"/>
            <p:cNvSpPr/>
            <p:nvPr/>
          </p:nvSpPr>
          <p:spPr>
            <a:xfrm>
              <a:off x="3520062" y="1656279"/>
              <a:ext cx="1360463" cy="2406922"/>
            </a:xfrm>
            <a:custGeom>
              <a:avLst/>
              <a:gdLst/>
              <a:ahLst/>
              <a:cxnLst/>
              <a:rect l="l" t="t" r="r" b="b"/>
              <a:pathLst>
                <a:path w="1367883" h="2378927" extrusionOk="0">
                  <a:moveTo>
                    <a:pt x="1367883" y="2378927"/>
                  </a:moveTo>
                  <a:cubicBezTo>
                    <a:pt x="1199995" y="2346093"/>
                    <a:pt x="1032108" y="2313259"/>
                    <a:pt x="936703" y="2178205"/>
                  </a:cubicBezTo>
                  <a:cubicBezTo>
                    <a:pt x="841298" y="2043151"/>
                    <a:pt x="871034" y="1896946"/>
                    <a:pt x="795454" y="1568605"/>
                  </a:cubicBezTo>
                  <a:cubicBezTo>
                    <a:pt x="719874" y="1240264"/>
                    <a:pt x="615796" y="469590"/>
                    <a:pt x="483220" y="208156"/>
                  </a:cubicBezTo>
                  <a:cubicBezTo>
                    <a:pt x="350644" y="-53278"/>
                    <a:pt x="26019" y="65668"/>
                    <a:pt x="0" y="0"/>
                  </a:cubicBezTo>
                </a:path>
              </a:pathLst>
            </a:custGeom>
            <a:noFill/>
            <a:ln w="25400" cap="flat" cmpd="sng">
              <a:solidFill>
                <a:srgbClr val="BA62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7"/>
            <p:cNvSpPr/>
            <p:nvPr/>
          </p:nvSpPr>
          <p:spPr>
            <a:xfrm>
              <a:off x="3542361" y="1656279"/>
              <a:ext cx="1349312" cy="2442934"/>
            </a:xfrm>
            <a:custGeom>
              <a:avLst/>
              <a:gdLst/>
              <a:ahLst/>
              <a:cxnLst/>
              <a:rect l="l" t="t" r="r" b="b"/>
              <a:pathLst>
                <a:path w="1353014" h="2401230" extrusionOk="0">
                  <a:moveTo>
                    <a:pt x="0" y="2401230"/>
                  </a:moveTo>
                  <a:cubicBezTo>
                    <a:pt x="125141" y="2342996"/>
                    <a:pt x="250282" y="2284762"/>
                    <a:pt x="334536" y="2148469"/>
                  </a:cubicBezTo>
                  <a:cubicBezTo>
                    <a:pt x="418790" y="2012176"/>
                    <a:pt x="415073" y="1877123"/>
                    <a:pt x="505522" y="1583474"/>
                  </a:cubicBezTo>
                  <a:cubicBezTo>
                    <a:pt x="595971" y="1289825"/>
                    <a:pt x="735980" y="650488"/>
                    <a:pt x="877229" y="386576"/>
                  </a:cubicBezTo>
                  <a:cubicBezTo>
                    <a:pt x="1018478" y="122664"/>
                    <a:pt x="1185746" y="61332"/>
                    <a:pt x="1353014" y="0"/>
                  </a:cubicBezTo>
                </a:path>
              </a:pathLst>
            </a:custGeom>
            <a:noFill/>
            <a:ln w="25400" cap="flat" cmpd="sng">
              <a:solidFill>
                <a:srgbClr val="0070C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7"/>
            <p:cNvSpPr/>
            <p:nvPr/>
          </p:nvSpPr>
          <p:spPr>
            <a:xfrm>
              <a:off x="2378922" y="1504322"/>
              <a:ext cx="1144857" cy="334536"/>
            </a:xfrm>
            <a:prstGeom prst="roundRect">
              <a:avLst>
                <a:gd name="adj" fmla="val 16667"/>
              </a:avLst>
            </a:prstGeom>
            <a:solidFill>
              <a:srgbClr val="74BAFE"/>
            </a:solidFill>
            <a:ln w="25400" cap="flat" cmpd="sng">
              <a:solidFill>
                <a:srgbClr val="0070C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Plan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7"/>
            <p:cNvSpPr/>
            <p:nvPr/>
          </p:nvSpPr>
          <p:spPr>
            <a:xfrm>
              <a:off x="2386355" y="2295375"/>
              <a:ext cx="1144857" cy="334536"/>
            </a:xfrm>
            <a:prstGeom prst="roundRect">
              <a:avLst>
                <a:gd name="adj" fmla="val 16667"/>
              </a:avLst>
            </a:prstGeom>
            <a:solidFill>
              <a:srgbClr val="74BAFE"/>
            </a:solidFill>
            <a:ln w="25400" cap="flat" cmpd="sng">
              <a:solidFill>
                <a:srgbClr val="0070C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Code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7"/>
            <p:cNvSpPr/>
            <p:nvPr/>
          </p:nvSpPr>
          <p:spPr>
            <a:xfrm>
              <a:off x="2386354" y="3086428"/>
              <a:ext cx="1144857" cy="334536"/>
            </a:xfrm>
            <a:prstGeom prst="roundRect">
              <a:avLst>
                <a:gd name="adj" fmla="val 16667"/>
              </a:avLst>
            </a:prstGeom>
            <a:solidFill>
              <a:srgbClr val="74BAFE"/>
            </a:solidFill>
            <a:ln w="25400" cap="flat" cmpd="sng">
              <a:solidFill>
                <a:srgbClr val="0070C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Build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7"/>
            <p:cNvSpPr/>
            <p:nvPr/>
          </p:nvSpPr>
          <p:spPr>
            <a:xfrm>
              <a:off x="2386354" y="3868975"/>
              <a:ext cx="1144857" cy="334536"/>
            </a:xfrm>
            <a:prstGeom prst="roundRect">
              <a:avLst>
                <a:gd name="adj" fmla="val 16667"/>
              </a:avLst>
            </a:prstGeom>
            <a:solidFill>
              <a:srgbClr val="74BAFE"/>
            </a:solidFill>
            <a:ln w="25400" cap="flat" cmpd="sng">
              <a:solidFill>
                <a:srgbClr val="0070C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Test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7"/>
            <p:cNvSpPr/>
            <p:nvPr/>
          </p:nvSpPr>
          <p:spPr>
            <a:xfrm>
              <a:off x="4891676" y="1504322"/>
              <a:ext cx="1144857" cy="334536"/>
            </a:xfrm>
            <a:prstGeom prst="roundRect">
              <a:avLst>
                <a:gd name="adj" fmla="val 16667"/>
              </a:avLst>
            </a:prstGeom>
            <a:solidFill>
              <a:srgbClr val="FECF99"/>
            </a:solidFill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Release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7"/>
            <p:cNvSpPr/>
            <p:nvPr/>
          </p:nvSpPr>
          <p:spPr>
            <a:xfrm>
              <a:off x="4891675" y="2295375"/>
              <a:ext cx="1144857" cy="334536"/>
            </a:xfrm>
            <a:prstGeom prst="roundRect">
              <a:avLst>
                <a:gd name="adj" fmla="val 16667"/>
              </a:avLst>
            </a:prstGeom>
            <a:solidFill>
              <a:srgbClr val="FECF99"/>
            </a:solidFill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Deploy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7"/>
            <p:cNvSpPr/>
            <p:nvPr/>
          </p:nvSpPr>
          <p:spPr>
            <a:xfrm>
              <a:off x="4891674" y="3086428"/>
              <a:ext cx="1144857" cy="334536"/>
            </a:xfrm>
            <a:prstGeom prst="roundRect">
              <a:avLst>
                <a:gd name="adj" fmla="val 16667"/>
              </a:avLst>
            </a:prstGeom>
            <a:solidFill>
              <a:srgbClr val="FECF99"/>
            </a:solidFill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Operate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7"/>
            <p:cNvSpPr/>
            <p:nvPr/>
          </p:nvSpPr>
          <p:spPr>
            <a:xfrm>
              <a:off x="4891674" y="3868975"/>
              <a:ext cx="1144857" cy="334536"/>
            </a:xfrm>
            <a:prstGeom prst="roundRect">
              <a:avLst>
                <a:gd name="adj" fmla="val 16667"/>
              </a:avLst>
            </a:prstGeom>
            <a:solidFill>
              <a:srgbClr val="FECF99"/>
            </a:solidFill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Monitor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35" name="Google Shape;135;p7"/>
            <p:cNvCxnSpPr>
              <a:stCxn id="127" idx="2"/>
              <a:endCxn id="128" idx="0"/>
            </p:cNvCxnSpPr>
            <p:nvPr/>
          </p:nvCxnSpPr>
          <p:spPr>
            <a:xfrm>
              <a:off x="2951351" y="1838858"/>
              <a:ext cx="7500" cy="456600"/>
            </a:xfrm>
            <a:prstGeom prst="straightConnector1">
              <a:avLst/>
            </a:prstGeom>
            <a:noFill/>
            <a:ln w="9525" cap="flat" cmpd="sng">
              <a:solidFill>
                <a:srgbClr val="0070C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36" name="Google Shape;136;p7"/>
            <p:cNvCxnSpPr>
              <a:stCxn id="128" idx="2"/>
              <a:endCxn id="129" idx="0"/>
            </p:cNvCxnSpPr>
            <p:nvPr/>
          </p:nvCxnSpPr>
          <p:spPr>
            <a:xfrm>
              <a:off x="2958784" y="2629911"/>
              <a:ext cx="0" cy="456600"/>
            </a:xfrm>
            <a:prstGeom prst="straightConnector1">
              <a:avLst/>
            </a:prstGeom>
            <a:noFill/>
            <a:ln w="9525" cap="flat" cmpd="sng">
              <a:solidFill>
                <a:srgbClr val="0070C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37" name="Google Shape;137;p7"/>
            <p:cNvCxnSpPr>
              <a:stCxn id="129" idx="2"/>
              <a:endCxn id="130" idx="0"/>
            </p:cNvCxnSpPr>
            <p:nvPr/>
          </p:nvCxnSpPr>
          <p:spPr>
            <a:xfrm>
              <a:off x="2958782" y="3420964"/>
              <a:ext cx="0" cy="447900"/>
            </a:xfrm>
            <a:prstGeom prst="straightConnector1">
              <a:avLst/>
            </a:prstGeom>
            <a:noFill/>
            <a:ln w="9525" cap="flat" cmpd="sng">
              <a:solidFill>
                <a:srgbClr val="0070C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38" name="Google Shape;138;p7"/>
            <p:cNvCxnSpPr>
              <a:stCxn id="131" idx="2"/>
              <a:endCxn id="132" idx="0"/>
            </p:cNvCxnSpPr>
            <p:nvPr/>
          </p:nvCxnSpPr>
          <p:spPr>
            <a:xfrm>
              <a:off x="5464105" y="1838858"/>
              <a:ext cx="0" cy="4566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39" name="Google Shape;139;p7"/>
            <p:cNvCxnSpPr>
              <a:stCxn id="132" idx="2"/>
              <a:endCxn id="133" idx="0"/>
            </p:cNvCxnSpPr>
            <p:nvPr/>
          </p:nvCxnSpPr>
          <p:spPr>
            <a:xfrm>
              <a:off x="5464104" y="2629911"/>
              <a:ext cx="0" cy="4566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40" name="Google Shape;140;p7"/>
            <p:cNvCxnSpPr>
              <a:stCxn id="133" idx="2"/>
              <a:endCxn id="134" idx="0"/>
            </p:cNvCxnSpPr>
            <p:nvPr/>
          </p:nvCxnSpPr>
          <p:spPr>
            <a:xfrm>
              <a:off x="5464102" y="3420964"/>
              <a:ext cx="0" cy="447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145" name="Google Shape;145;p7"/>
          <p:cNvGrpSpPr/>
          <p:nvPr/>
        </p:nvGrpSpPr>
        <p:grpSpPr>
          <a:xfrm>
            <a:off x="356839" y="3251622"/>
            <a:ext cx="1936597" cy="811579"/>
            <a:chOff x="356839" y="3251622"/>
            <a:chExt cx="1936597" cy="811579"/>
          </a:xfrm>
        </p:grpSpPr>
        <p:sp>
          <p:nvSpPr>
            <p:cNvPr id="146" name="Google Shape;146;p7"/>
            <p:cNvSpPr/>
            <p:nvPr/>
          </p:nvSpPr>
          <p:spPr>
            <a:xfrm>
              <a:off x="356839" y="3388277"/>
              <a:ext cx="1468240" cy="568584"/>
            </a:xfrm>
            <a:prstGeom prst="roundRect">
              <a:avLst>
                <a:gd name="adj" fmla="val 16667"/>
              </a:avLst>
            </a:prstGeom>
            <a:solidFill>
              <a:srgbClr val="CCF6D5"/>
            </a:solidFill>
            <a:ln w="25400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Continuous Testing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47" name="Google Shape;147;p7"/>
            <p:cNvCxnSpPr/>
            <p:nvPr/>
          </p:nvCxnSpPr>
          <p:spPr>
            <a:xfrm rot="10800000" flipH="1">
              <a:off x="1825079" y="3251622"/>
              <a:ext cx="468357" cy="423127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rgbClr val="00B050"/>
              </a:solidFill>
              <a:prstDash val="lgDash"/>
              <a:round/>
              <a:headEnd type="none" w="sm" len="sm"/>
              <a:tailEnd type="triangle" w="med" len="med"/>
            </a:ln>
          </p:spPr>
        </p:cxnSp>
        <p:cxnSp>
          <p:nvCxnSpPr>
            <p:cNvPr id="148" name="Google Shape;148;p7"/>
            <p:cNvCxnSpPr/>
            <p:nvPr/>
          </p:nvCxnSpPr>
          <p:spPr>
            <a:xfrm>
              <a:off x="1825079" y="3674749"/>
              <a:ext cx="468357" cy="388452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rgbClr val="00B050"/>
              </a:solidFill>
              <a:prstDash val="lgDash"/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149" name="Google Shape;149;p7"/>
          <p:cNvGrpSpPr/>
          <p:nvPr/>
        </p:nvGrpSpPr>
        <p:grpSpPr>
          <a:xfrm>
            <a:off x="6155019" y="3274129"/>
            <a:ext cx="2051815" cy="806362"/>
            <a:chOff x="6155019" y="3274129"/>
            <a:chExt cx="2051815" cy="806362"/>
          </a:xfrm>
        </p:grpSpPr>
        <p:sp>
          <p:nvSpPr>
            <p:cNvPr id="150" name="Google Shape;150;p7"/>
            <p:cNvSpPr/>
            <p:nvPr/>
          </p:nvSpPr>
          <p:spPr>
            <a:xfrm>
              <a:off x="6749747" y="3400673"/>
              <a:ext cx="1457087" cy="568584"/>
            </a:xfrm>
            <a:prstGeom prst="roundRect">
              <a:avLst>
                <a:gd name="adj" fmla="val 16667"/>
              </a:avLst>
            </a:prstGeom>
            <a:solidFill>
              <a:srgbClr val="CCF6D5"/>
            </a:solidFill>
            <a:ln w="25400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Continuous Monitoring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51" name="Google Shape;151;p7"/>
            <p:cNvCxnSpPr/>
            <p:nvPr/>
          </p:nvCxnSpPr>
          <p:spPr>
            <a:xfrm rot="10800000">
              <a:off x="6155019" y="3274129"/>
              <a:ext cx="605414" cy="407312"/>
            </a:xfrm>
            <a:prstGeom prst="bentConnector3">
              <a:avLst>
                <a:gd name="adj1" fmla="val 53684"/>
              </a:avLst>
            </a:prstGeom>
            <a:noFill/>
            <a:ln w="9525" cap="flat" cmpd="sng">
              <a:solidFill>
                <a:srgbClr val="00B050"/>
              </a:solidFill>
              <a:prstDash val="lgDash"/>
              <a:round/>
              <a:headEnd type="none" w="sm" len="sm"/>
              <a:tailEnd type="triangle" w="med" len="med"/>
            </a:ln>
          </p:spPr>
        </p:cxnSp>
        <p:cxnSp>
          <p:nvCxnSpPr>
            <p:cNvPr id="152" name="Google Shape;152;p7"/>
            <p:cNvCxnSpPr/>
            <p:nvPr/>
          </p:nvCxnSpPr>
          <p:spPr>
            <a:xfrm flipH="1">
              <a:off x="6155020" y="3684965"/>
              <a:ext cx="572429" cy="395526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rgbClr val="00B050"/>
              </a:solidFill>
              <a:prstDash val="lgDash"/>
              <a:round/>
              <a:headEnd type="none" w="sm" len="sm"/>
              <a:tailEnd type="triangle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8"/>
          <p:cNvSpPr txBox="1">
            <a:spLocks noGrp="1"/>
          </p:cNvSpPr>
          <p:nvPr>
            <p:ph type="title"/>
          </p:nvPr>
        </p:nvSpPr>
        <p:spPr>
          <a:xfrm>
            <a:off x="1104900" y="275400"/>
            <a:ext cx="6724500" cy="7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</a:pPr>
            <a:r>
              <a:rPr lang="en-US"/>
              <a:t>Thoughts ! </a:t>
            </a:r>
            <a:endParaRPr/>
          </a:p>
        </p:txBody>
      </p:sp>
      <p:sp>
        <p:nvSpPr>
          <p:cNvPr id="158" name="Google Shape;158;p8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pic>
        <p:nvPicPr>
          <p:cNvPr id="159" name="Google Shape;159;p8" descr="Vector Cartoon of Man Thinking About Problem and Just Got an Idea"/>
          <p:cNvPicPr preferRelativeResize="0"/>
          <p:nvPr/>
        </p:nvPicPr>
        <p:blipFill rotWithShape="1">
          <a:blip r:embed="rId3">
            <a:alphaModFix/>
          </a:blip>
          <a:srcRect l="53564" t="32205" b="7582"/>
          <a:stretch/>
        </p:blipFill>
        <p:spPr>
          <a:xfrm>
            <a:off x="4462416" y="2343568"/>
            <a:ext cx="1365968" cy="2209244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8"/>
          <p:cNvSpPr/>
          <p:nvPr/>
        </p:nvSpPr>
        <p:spPr>
          <a:xfrm>
            <a:off x="4203509" y="1098559"/>
            <a:ext cx="1681963" cy="947773"/>
          </a:xfrm>
          <a:prstGeom prst="cloud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Time Consuming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8"/>
          <p:cNvSpPr/>
          <p:nvPr/>
        </p:nvSpPr>
        <p:spPr>
          <a:xfrm>
            <a:off x="5885472" y="1313184"/>
            <a:ext cx="1365968" cy="947773"/>
          </a:xfrm>
          <a:prstGeom prst="cloud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Error Prone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8"/>
          <p:cNvSpPr/>
          <p:nvPr/>
        </p:nvSpPr>
        <p:spPr>
          <a:xfrm>
            <a:off x="2614148" y="1830774"/>
            <a:ext cx="1681963" cy="947773"/>
          </a:xfrm>
          <a:prstGeom prst="cloud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Repetitive Work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8"/>
          <p:cNvSpPr/>
          <p:nvPr/>
        </p:nvSpPr>
        <p:spPr>
          <a:xfrm>
            <a:off x="6144094" y="2343568"/>
            <a:ext cx="1965365" cy="947773"/>
          </a:xfrm>
          <a:prstGeom prst="cloud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Inconsistency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8"/>
          <p:cNvSpPr/>
          <p:nvPr/>
        </p:nvSpPr>
        <p:spPr>
          <a:xfrm>
            <a:off x="2413898" y="2974303"/>
            <a:ext cx="1965365" cy="947773"/>
          </a:xfrm>
          <a:prstGeom prst="cloud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Dependency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9"/>
          <p:cNvSpPr/>
          <p:nvPr/>
        </p:nvSpPr>
        <p:spPr>
          <a:xfrm>
            <a:off x="5084198" y="1601867"/>
            <a:ext cx="2402803" cy="2356081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rgbClr val="002060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9"/>
          <p:cNvSpPr/>
          <p:nvPr/>
        </p:nvSpPr>
        <p:spPr>
          <a:xfrm>
            <a:off x="1656999" y="1601868"/>
            <a:ext cx="2402803" cy="2356081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rgbClr val="002060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9"/>
          <p:cNvSpPr txBox="1">
            <a:spLocks noGrp="1"/>
          </p:cNvSpPr>
          <p:nvPr>
            <p:ph type="title"/>
          </p:nvPr>
        </p:nvSpPr>
        <p:spPr>
          <a:xfrm>
            <a:off x="1104900" y="275400"/>
            <a:ext cx="6724500" cy="7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</a:pPr>
            <a:r>
              <a:rPr lang="en-US" dirty="0"/>
              <a:t>Cont. Integration &amp; Cont. Delivery</a:t>
            </a:r>
            <a:endParaRPr dirty="0"/>
          </a:p>
        </p:txBody>
      </p:sp>
      <p:sp>
        <p:nvSpPr>
          <p:cNvPr id="172" name="Google Shape;172;p9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173" name="Google Shape;173;p9"/>
          <p:cNvSpPr/>
          <p:nvPr/>
        </p:nvSpPr>
        <p:spPr>
          <a:xfrm>
            <a:off x="118751" y="2571752"/>
            <a:ext cx="1256187" cy="518522"/>
          </a:xfrm>
          <a:prstGeom prst="homePlate">
            <a:avLst>
              <a:gd name="adj" fmla="val 50000"/>
            </a:avLst>
          </a:prstGeom>
          <a:solidFill>
            <a:srgbClr val="09A491"/>
          </a:solidFill>
          <a:ln w="25400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Plan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9"/>
          <p:cNvSpPr/>
          <p:nvPr/>
        </p:nvSpPr>
        <p:spPr>
          <a:xfrm>
            <a:off x="1179988" y="2571752"/>
            <a:ext cx="1256187" cy="518523"/>
          </a:xfrm>
          <a:prstGeom prst="chevron">
            <a:avLst>
              <a:gd name="adj" fmla="val 50000"/>
            </a:avLst>
          </a:prstGeom>
          <a:solidFill>
            <a:srgbClr val="09A491"/>
          </a:solidFill>
          <a:ln w="25400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Code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9"/>
          <p:cNvSpPr/>
          <p:nvPr/>
        </p:nvSpPr>
        <p:spPr>
          <a:xfrm>
            <a:off x="2241225" y="2571752"/>
            <a:ext cx="1256187" cy="518523"/>
          </a:xfrm>
          <a:prstGeom prst="chevron">
            <a:avLst>
              <a:gd name="adj" fmla="val 50000"/>
            </a:avLst>
          </a:prstGeom>
          <a:solidFill>
            <a:srgbClr val="09A491"/>
          </a:solidFill>
          <a:ln w="25400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Build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9"/>
          <p:cNvSpPr/>
          <p:nvPr/>
        </p:nvSpPr>
        <p:spPr>
          <a:xfrm>
            <a:off x="3302462" y="2571751"/>
            <a:ext cx="1256187" cy="518523"/>
          </a:xfrm>
          <a:prstGeom prst="chevron">
            <a:avLst>
              <a:gd name="adj" fmla="val 50000"/>
            </a:avLst>
          </a:prstGeom>
          <a:solidFill>
            <a:srgbClr val="09A491"/>
          </a:solidFill>
          <a:ln w="25400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Test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9"/>
          <p:cNvSpPr/>
          <p:nvPr/>
        </p:nvSpPr>
        <p:spPr>
          <a:xfrm>
            <a:off x="4363699" y="2571751"/>
            <a:ext cx="1544379" cy="518523"/>
          </a:xfrm>
          <a:prstGeom prst="chevron">
            <a:avLst>
              <a:gd name="adj" fmla="val 50000"/>
            </a:avLst>
          </a:prstGeom>
          <a:solidFill>
            <a:srgbClr val="09A491"/>
          </a:solidFill>
          <a:ln w="25400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Release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9"/>
          <p:cNvSpPr/>
          <p:nvPr/>
        </p:nvSpPr>
        <p:spPr>
          <a:xfrm>
            <a:off x="5713128" y="2571751"/>
            <a:ext cx="1256187" cy="518523"/>
          </a:xfrm>
          <a:prstGeom prst="chevron">
            <a:avLst>
              <a:gd name="adj" fmla="val 50000"/>
            </a:avLst>
          </a:prstGeom>
          <a:solidFill>
            <a:srgbClr val="09A491"/>
          </a:solidFill>
          <a:ln w="25400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Deploy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9"/>
          <p:cNvSpPr/>
          <p:nvPr/>
        </p:nvSpPr>
        <p:spPr>
          <a:xfrm>
            <a:off x="7857439" y="2571751"/>
            <a:ext cx="1256187" cy="518523"/>
          </a:xfrm>
          <a:prstGeom prst="chevron">
            <a:avLst>
              <a:gd name="adj" fmla="val 50000"/>
            </a:avLst>
          </a:prstGeom>
          <a:solidFill>
            <a:srgbClr val="09A491"/>
          </a:solidFill>
          <a:ln w="25400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Monitor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9"/>
          <p:cNvSpPr/>
          <p:nvPr/>
        </p:nvSpPr>
        <p:spPr>
          <a:xfrm>
            <a:off x="6781813" y="2571751"/>
            <a:ext cx="1256187" cy="518523"/>
          </a:xfrm>
          <a:prstGeom prst="chevron">
            <a:avLst>
              <a:gd name="adj" fmla="val 50000"/>
            </a:avLst>
          </a:prstGeom>
          <a:solidFill>
            <a:srgbClr val="09A491"/>
          </a:solidFill>
          <a:ln w="25400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Operate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9"/>
          <p:cNvSpPr/>
          <p:nvPr/>
        </p:nvSpPr>
        <p:spPr>
          <a:xfrm>
            <a:off x="1781382" y="4215355"/>
            <a:ext cx="2165169" cy="499706"/>
          </a:xfrm>
          <a:prstGeom prst="roundRect">
            <a:avLst>
              <a:gd name="adj" fmla="val 16667"/>
            </a:avLst>
          </a:prstGeom>
          <a:solidFill>
            <a:srgbClr val="EF9600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Continuous Integration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9"/>
          <p:cNvSpPr/>
          <p:nvPr/>
        </p:nvSpPr>
        <p:spPr>
          <a:xfrm>
            <a:off x="5258636" y="4215355"/>
            <a:ext cx="2165169" cy="499706"/>
          </a:xfrm>
          <a:prstGeom prst="roundRect">
            <a:avLst>
              <a:gd name="adj" fmla="val 16667"/>
            </a:avLst>
          </a:prstGeom>
          <a:solidFill>
            <a:srgbClr val="EF9600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Continuous Deployment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1" dur="5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5" dur="5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William template">
  <a:themeElements>
    <a:clrScheme name="Custom 347">
      <a:dk1>
        <a:srgbClr val="222222"/>
      </a:dk1>
      <a:lt1>
        <a:srgbClr val="FFFFFF"/>
      </a:lt1>
      <a:dk2>
        <a:srgbClr val="666666"/>
      </a:dk2>
      <a:lt2>
        <a:srgbClr val="F3F3F3"/>
      </a:lt2>
      <a:accent1>
        <a:srgbClr val="FF8700"/>
      </a:accent1>
      <a:accent2>
        <a:srgbClr val="FFB840"/>
      </a:accent2>
      <a:accent3>
        <a:srgbClr val="333333"/>
      </a:accent3>
      <a:accent4>
        <a:srgbClr val="9B9796"/>
      </a:accent4>
      <a:accent5>
        <a:srgbClr val="C9C3BD"/>
      </a:accent5>
      <a:accent6>
        <a:srgbClr val="96C94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2298</TotalTime>
  <Words>562</Words>
  <Application>Microsoft Macintosh PowerPoint</Application>
  <PresentationFormat>On-screen Show (16:9)</PresentationFormat>
  <Paragraphs>218</Paragraphs>
  <Slides>34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Dosis</vt:lpstr>
      <vt:lpstr>Raleway</vt:lpstr>
      <vt:lpstr>Arial</vt:lpstr>
      <vt:lpstr>Roboto</vt:lpstr>
      <vt:lpstr>William template</vt:lpstr>
      <vt:lpstr>DevOps Bootcamp</vt:lpstr>
      <vt:lpstr>HELLO!</vt:lpstr>
      <vt:lpstr>PowerPoint Presentation</vt:lpstr>
      <vt:lpstr>Agenda</vt:lpstr>
      <vt:lpstr>DevOps Lifecycle</vt:lpstr>
      <vt:lpstr>Software Development Lifecycle</vt:lpstr>
      <vt:lpstr> DevOps Lifecycle Phases</vt:lpstr>
      <vt:lpstr>Thoughts ! </vt:lpstr>
      <vt:lpstr>Cont. Integration &amp; Cont. Delivery</vt:lpstr>
      <vt:lpstr>CI/CD Pipeline</vt:lpstr>
      <vt:lpstr>DevSecOps</vt:lpstr>
      <vt:lpstr>What about Security?</vt:lpstr>
      <vt:lpstr>Security Check towards end</vt:lpstr>
      <vt:lpstr>Security Checks</vt:lpstr>
      <vt:lpstr>Shift left - DevSecOps</vt:lpstr>
      <vt:lpstr>In Practice</vt:lpstr>
      <vt:lpstr>DevOps Roadmap</vt:lpstr>
      <vt:lpstr>DevOps Roadmap</vt:lpstr>
      <vt:lpstr>Concepts of Software Engineering</vt:lpstr>
      <vt:lpstr>Operating System and Linux Basics</vt:lpstr>
      <vt:lpstr>Networking and Security</vt:lpstr>
      <vt:lpstr>Containers</vt:lpstr>
      <vt:lpstr>Container Orchestration</vt:lpstr>
      <vt:lpstr>Cloud Providers</vt:lpstr>
      <vt:lpstr>Infrastructure as Code</vt:lpstr>
      <vt:lpstr>Monitoring</vt:lpstr>
      <vt:lpstr>CI/CD</vt:lpstr>
      <vt:lpstr>Scripting Language</vt:lpstr>
      <vt:lpstr>Version Control</vt:lpstr>
      <vt:lpstr>Thoughts ! </vt:lpstr>
      <vt:lpstr>What to learn – in a nutshell</vt:lpstr>
      <vt:lpstr>Summary</vt:lpstr>
      <vt:lpstr>Thoughts ! 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DevOps Bootcamp</dc:title>
  <cp:lastModifiedBy>Noothan Shah</cp:lastModifiedBy>
  <cp:revision>196</cp:revision>
  <dcterms:modified xsi:type="dcterms:W3CDTF">2022-01-10T23:18:32Z</dcterms:modified>
</cp:coreProperties>
</file>