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57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4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0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7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5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4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9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2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8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2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0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 dirty="0"/>
              <a:t>What is Llama Stack</a:t>
            </a:r>
          </a:p>
        </p:txBody>
      </p:sp>
      <p:pic>
        <p:nvPicPr>
          <p:cNvPr id="5" name="Picture 4" descr="Two brown alpacas">
            <a:extLst>
              <a:ext uri="{FF2B5EF4-FFF2-40B4-BE49-F238E27FC236}">
                <a16:creationId xmlns:a16="http://schemas.microsoft.com/office/drawing/2014/main" id="{0C18621A-5C9B-FB5D-5CF2-406AEA74CA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736" r="31714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7B3AC2-1A27-1A1C-50BE-D665BD9874EA}"/>
              </a:ext>
            </a:extLst>
          </p:cNvPr>
          <p:cNvSpPr txBox="1"/>
          <p:nvPr/>
        </p:nvSpPr>
        <p:spPr>
          <a:xfrm>
            <a:off x="499511" y="2365106"/>
            <a:ext cx="362885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Definition:</a:t>
            </a:r>
          </a:p>
          <a:p>
            <a:r>
              <a:rPr lang="en-US" sz="1600" dirty="0"/>
              <a:t>A framework by Meta that standardizes and simplifies generative AI development. It provides composable building blocks for seamless model training, evaluation, and deployment.</a:t>
            </a:r>
          </a:p>
          <a:p>
            <a:endParaRPr lang="en-US" sz="1600" dirty="0"/>
          </a:p>
          <a:p>
            <a:r>
              <a:rPr lang="en-US" sz="1600" b="1" dirty="0"/>
              <a:t>Purpose: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Standardization:</a:t>
            </a:r>
            <a:r>
              <a:rPr lang="en-US" sz="1600" dirty="0"/>
              <a:t> Uniform interfaces for AI tools enhance interoperability.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Efficiency:</a:t>
            </a:r>
            <a:r>
              <a:rPr lang="en-US" sz="1600" dirty="0"/>
              <a:t> Pre-defined blocks reduce development time, focusing on innovation.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Flexibility:</a:t>
            </a:r>
            <a:r>
              <a:rPr lang="en-US" sz="1600" dirty="0"/>
              <a:t> Supports diverse AI models, adaptable to specific needs.</a:t>
            </a:r>
          </a:p>
          <a:p>
            <a:endParaRPr lang="en-US" sz="1400" b="1" dirty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Advantages of Llama Stack and Llama 3.2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Benefits:</a:t>
            </a:r>
          </a:p>
          <a:p>
            <a:r>
              <a:rPr lang="en-US" sz="1700"/>
              <a:t>- Standardized, modular, adaptable.</a:t>
            </a:r>
          </a:p>
          <a:p>
            <a:r>
              <a:rPr lang="en-US" sz="1700"/>
              <a:t>- Efficient on-device processing with Llama 3.2.</a:t>
            </a:r>
          </a:p>
        </p:txBody>
      </p:sp>
      <p:pic>
        <p:nvPicPr>
          <p:cNvPr id="5" name="Picture 4" descr="Brown alpaca face">
            <a:extLst>
              <a:ext uri="{FF2B5EF4-FFF2-40B4-BE49-F238E27FC236}">
                <a16:creationId xmlns:a16="http://schemas.microsoft.com/office/drawing/2014/main" id="{D15E9DDD-81D4-046C-07A3-7BE92A560E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953" r="25830" b="-1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168866" cy="1325563"/>
          </a:xfrm>
        </p:spPr>
        <p:txBody>
          <a:bodyPr>
            <a:normAutofit/>
          </a:bodyPr>
          <a:lstStyle/>
          <a:p>
            <a:r>
              <a:rPr lang="en-US" sz="3400"/>
              <a:t>Future Developments and Roadmap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68866" cy="4351338"/>
          </a:xfrm>
        </p:spPr>
        <p:txBody>
          <a:bodyPr>
            <a:normAutofit/>
          </a:bodyPr>
          <a:lstStyle/>
          <a:p>
            <a:r>
              <a:t>Focus Areas:</a:t>
            </a:r>
          </a:p>
          <a:p>
            <a:r>
              <a:t>- Enhanced multimodal and edge capabilities</a:t>
            </a:r>
          </a:p>
          <a:p>
            <a:r>
              <a:t>- New APIs and community-driven improvements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Core Components of Llama Stack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7A8858-7B30-3F87-3FCA-0D041802B79F}"/>
              </a:ext>
            </a:extLst>
          </p:cNvPr>
          <p:cNvSpPr txBox="1"/>
          <p:nvPr/>
        </p:nvSpPr>
        <p:spPr>
          <a:xfrm>
            <a:off x="3638293" y="674400"/>
            <a:ext cx="415554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Inference API:</a:t>
            </a:r>
            <a:r>
              <a:rPr lang="en-US" sz="1600" dirty="0"/>
              <a:t> Generates text and handles responses.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Safety API:</a:t>
            </a:r>
            <a:r>
              <a:rPr lang="en-US" sz="1600" dirty="0"/>
              <a:t> Filters harmful or biased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Memory API:</a:t>
            </a:r>
            <a:r>
              <a:rPr lang="en-US" sz="1600" dirty="0"/>
              <a:t> Retains past interactions for context.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Agentic System API:</a:t>
            </a:r>
            <a:r>
              <a:rPr lang="en-US" sz="1600" dirty="0"/>
              <a:t> Enables use of external tools.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Evaluation API:</a:t>
            </a:r>
            <a:r>
              <a:rPr lang="en-US" sz="1600" dirty="0"/>
              <a:t> Assesses model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Post-Training API:</a:t>
            </a:r>
            <a:r>
              <a:rPr lang="en-US" sz="1600" dirty="0"/>
              <a:t> Fine-tunes models for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Synthetic Data API:</a:t>
            </a:r>
            <a:r>
              <a:rPr lang="en-US" sz="1600" dirty="0"/>
              <a:t> Generates training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Reward Scoring API:</a:t>
            </a:r>
            <a:r>
              <a:rPr lang="en-US" sz="1600" dirty="0"/>
              <a:t> Assigns rewards for learning.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 dirty="0"/>
              <a:t>Llama Stack Distributions</a:t>
            </a: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2FF93FEA-3F64-1C85-EFDF-68D08F2D00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59" r="31090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81C5C1-DEF5-84A9-BFF8-2F5F3F98465F}"/>
              </a:ext>
            </a:extLst>
          </p:cNvPr>
          <p:cNvSpPr txBox="1"/>
          <p:nvPr/>
        </p:nvSpPr>
        <p:spPr>
          <a:xfrm>
            <a:off x="331596" y="2522136"/>
            <a:ext cx="40092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Definition: </a:t>
            </a:r>
          </a:p>
          <a:p>
            <a:r>
              <a:rPr lang="en-US" sz="1600" dirty="0"/>
              <a:t>A tailored assembly of APIs and their corresponding providers, configured to deliver a cohesive environment for developing and deploying generative AI applications. By integrating various components—such as Inference, Safety, Memory, and Agentic System APIs—these distributions offer developers a unified interface, streamlining the creation of AI solutions</a:t>
            </a:r>
          </a:p>
          <a:p>
            <a:endParaRPr lang="en-US" sz="1600" dirty="0"/>
          </a:p>
          <a:p>
            <a:r>
              <a:rPr lang="en-US" sz="1600" b="1" dirty="0"/>
              <a:t>Deployment:</a:t>
            </a:r>
          </a:p>
          <a:p>
            <a:r>
              <a:rPr lang="en-US" sz="1600" dirty="0"/>
              <a:t>On-premises, cloud, single-node, or on-device setups.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409" y="1011045"/>
            <a:ext cx="3277394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619" y="1112969"/>
            <a:ext cx="2952974" cy="4166010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Llama Stack API Providers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896" y="0"/>
            <a:ext cx="866357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71133" y="-1"/>
            <a:ext cx="130305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19805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161135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563731" y="5717905"/>
            <a:ext cx="1328706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99729" y="6258755"/>
            <a:ext cx="1174455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2451-0653-F02E-AB40-FA8F069E7051}"/>
              </a:ext>
            </a:extLst>
          </p:cNvPr>
          <p:cNvSpPr txBox="1"/>
          <p:nvPr/>
        </p:nvSpPr>
        <p:spPr>
          <a:xfrm>
            <a:off x="4732774" y="371789"/>
            <a:ext cx="385581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Meta Reference:</a:t>
            </a:r>
            <a:r>
              <a:rPr lang="en-US" sz="1600" dirty="0"/>
              <a:t> Comprehensive, local support for Inference, Safety, Memory, and Agents.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Fireworks:</a:t>
            </a:r>
            <a:r>
              <a:rPr lang="en-US" sz="1600" dirty="0"/>
              <a:t> Cloud-based for scalable Inference, Safety, and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AWS Bedrock:</a:t>
            </a:r>
            <a:r>
              <a:rPr lang="en-US" sz="1600" dirty="0"/>
              <a:t> Cloud solution for Inference and Memory on AWS.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Together:</a:t>
            </a:r>
            <a:r>
              <a:rPr lang="en-US" sz="1600" dirty="0"/>
              <a:t> Shared cloud resources for Inference and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 err="1"/>
              <a:t>Ollama</a:t>
            </a:r>
            <a:r>
              <a:rPr lang="en-US" sz="1600" u="sng" dirty="0"/>
              <a:t>:</a:t>
            </a:r>
            <a:r>
              <a:rPr lang="en-US" sz="1600" dirty="0"/>
              <a:t> Local, Inference-focused.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TGI:</a:t>
            </a:r>
            <a:r>
              <a:rPr lang="en-US" sz="1600" dirty="0"/>
              <a:t> Text generation for hosted or local setups.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Chroma:</a:t>
            </a:r>
            <a:r>
              <a:rPr lang="en-US" sz="1600" dirty="0"/>
              <a:t> Local, optimized for Memory storage.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PG Vector:</a:t>
            </a:r>
            <a:r>
              <a:rPr lang="en-US" sz="1600" dirty="0"/>
              <a:t> Vector-based Memory, single-node.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 err="1"/>
              <a:t>ExecuTorch</a:t>
            </a:r>
            <a:r>
              <a:rPr lang="en-US" sz="1600" u="sng" dirty="0"/>
              <a:t> (iOS):</a:t>
            </a:r>
            <a:r>
              <a:rPr lang="en-US" sz="1600" dirty="0"/>
              <a:t> On-device Inference and Agents.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409" y="1011045"/>
            <a:ext cx="3277394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619" y="1112969"/>
            <a:ext cx="2952974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Introducing Llama 3.2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896" y="0"/>
            <a:ext cx="866357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71133" y="-1"/>
            <a:ext cx="130305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19805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820880"/>
            <a:ext cx="3943349" cy="48893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dirty="0"/>
              <a:t>Overview: Meta's latest AI model with enhanced multimodal capabilities.</a:t>
            </a:r>
          </a:p>
          <a:p>
            <a:pPr marL="0" indent="0">
              <a:buNone/>
            </a:pPr>
            <a:r>
              <a:rPr dirty="0"/>
              <a:t>New Features:</a:t>
            </a:r>
          </a:p>
          <a:p>
            <a:r>
              <a:rPr dirty="0"/>
              <a:t>Text + image processing</a:t>
            </a:r>
          </a:p>
          <a:p>
            <a:r>
              <a:rPr dirty="0"/>
              <a:t>Lightweight models for mobile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161135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563731" y="5717905"/>
            <a:ext cx="1328706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99729" y="6258755"/>
            <a:ext cx="1174455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Multimodal Capabilities of Llama 3.2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dirty="0"/>
              <a:t>Functions:</a:t>
            </a:r>
          </a:p>
          <a:p>
            <a:r>
              <a:rPr dirty="0"/>
              <a:t>- Document understanding</a:t>
            </a:r>
          </a:p>
          <a:p>
            <a:r>
              <a:rPr dirty="0"/>
              <a:t>- Image captioning</a:t>
            </a:r>
          </a:p>
          <a:p>
            <a:r>
              <a:rPr dirty="0"/>
              <a:t>- Visual recognition tasks</a:t>
            </a:r>
          </a:p>
          <a:p>
            <a:r>
              <a:rPr dirty="0"/>
              <a:t>Benefit: More context-aware AI applications.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3266449" cy="1616203"/>
          </a:xfrm>
        </p:spPr>
        <p:txBody>
          <a:bodyPr anchor="b">
            <a:normAutofit/>
          </a:bodyPr>
          <a:lstStyle/>
          <a:p>
            <a:r>
              <a:rPr lang="en-US" sz="2800"/>
              <a:t>Lightweight Models for Edge and Mobile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9" y="2533476"/>
            <a:ext cx="3266448" cy="3447832"/>
          </a:xfrm>
        </p:spPr>
        <p:txBody>
          <a:bodyPr anchor="t">
            <a:normAutofit/>
          </a:bodyPr>
          <a:lstStyle/>
          <a:p>
            <a:r>
              <a:rPr lang="en-US" sz="1700"/>
              <a:t>Models: 1B and 3B parameters.</a:t>
            </a:r>
          </a:p>
          <a:p>
            <a:r>
              <a:rPr lang="en-US" sz="1700"/>
              <a:t>Goal: Efficiency on mobile hardware, ideal for on-device AI.</a:t>
            </a:r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ADF0A1C1-ECB9-C195-A033-980AA80D04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094" r="11406"/>
          <a:stretch/>
        </p:blipFill>
        <p:spPr>
          <a:xfrm>
            <a:off x="4572000" y="10"/>
            <a:ext cx="457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82135" y="3792161"/>
            <a:ext cx="1559464" cy="4579735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1580" y="-3760"/>
            <a:ext cx="1632418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572000" y="5502302"/>
            <a:ext cx="4579735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770169" y="2939627"/>
            <a:ext cx="2372181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Integration of Llama 3.2 with Llama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sz="1700"/>
              <a:t>Enhanced Capabilities:</a:t>
            </a:r>
          </a:p>
          <a:p>
            <a:r>
              <a:rPr lang="en-US" sz="1700"/>
              <a:t>- Improved multimodal processing</a:t>
            </a:r>
          </a:p>
          <a:p>
            <a:r>
              <a:rPr lang="en-US" sz="1700"/>
              <a:t>- Expanded deployment options</a:t>
            </a:r>
          </a:p>
        </p:txBody>
      </p:sp>
      <p:pic>
        <p:nvPicPr>
          <p:cNvPr id="14" name="Picture 13" descr="Llamas with her baby on grassy field">
            <a:extLst>
              <a:ext uri="{FF2B5EF4-FFF2-40B4-BE49-F238E27FC236}">
                <a16:creationId xmlns:a16="http://schemas.microsoft.com/office/drawing/2014/main" id="{0997E6F1-A75A-778C-ACD5-6020783F95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44" r="50678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Use Cases and Applications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t>Examples:</a:t>
            </a:r>
          </a:p>
          <a:p>
            <a:r>
              <a:t>- AR applications</a:t>
            </a:r>
          </a:p>
          <a:p>
            <a:r>
              <a:t>- Visual search engines</a:t>
            </a:r>
          </a:p>
          <a:p>
            <a:r>
              <a:t>- Document analysis tools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169</TotalTime>
  <Words>465</Words>
  <Application>Microsoft Office PowerPoint</Application>
  <PresentationFormat>On-screen Show (4:3)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2013 - 2022 Theme</vt:lpstr>
      <vt:lpstr>What is Llama Stack</vt:lpstr>
      <vt:lpstr>Core Components of Llama Stack</vt:lpstr>
      <vt:lpstr>Llama Stack Distributions</vt:lpstr>
      <vt:lpstr>Llama Stack API Providers</vt:lpstr>
      <vt:lpstr>Introducing Llama 3.2</vt:lpstr>
      <vt:lpstr>Multimodal Capabilities of Llama 3.2</vt:lpstr>
      <vt:lpstr>Lightweight Models for Edge and Mobile</vt:lpstr>
      <vt:lpstr>Integration of Llama 3.2 with Llama Stack</vt:lpstr>
      <vt:lpstr>Use Cases and Applications</vt:lpstr>
      <vt:lpstr>Advantages of Llama Stack and Llama 3.2</vt:lpstr>
      <vt:lpstr>Future Developments and Roadmap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Arpit Dhuliya</dc:creator>
  <cp:keywords/>
  <dc:description>generated using python-pptx</dc:description>
  <cp:lastModifiedBy>Dhuliya ANKIT</cp:lastModifiedBy>
  <cp:revision>7</cp:revision>
  <dcterms:created xsi:type="dcterms:W3CDTF">2013-01-27T09:14:16Z</dcterms:created>
  <dcterms:modified xsi:type="dcterms:W3CDTF">2024-11-12T21:47:04Z</dcterms:modified>
  <cp:category/>
</cp:coreProperties>
</file>