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What is Llama Stack</a:t>
            </a:r>
          </a:p>
        </p:txBody>
      </p:sp>
      <p:pic>
        <p:nvPicPr>
          <p:cNvPr id="5" name="Picture 4" descr="Two brown alpacas">
            <a:extLst>
              <a:ext uri="{FF2B5EF4-FFF2-40B4-BE49-F238E27FC236}">
                <a16:creationId xmlns:a16="http://schemas.microsoft.com/office/drawing/2014/main" id="{0C18621A-5C9B-FB5D-5CF2-406AEA74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6" r="31714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B3AC2-1A27-1A1C-50BE-D665BD9874EA}"/>
              </a:ext>
            </a:extLst>
          </p:cNvPr>
          <p:cNvSpPr txBox="1"/>
          <p:nvPr/>
        </p:nvSpPr>
        <p:spPr>
          <a:xfrm>
            <a:off x="499511" y="2365106"/>
            <a:ext cx="362885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Definition:</a:t>
            </a:r>
          </a:p>
          <a:p>
            <a:r>
              <a:rPr lang="en-US" sz="1600" dirty="0"/>
              <a:t>A framework by Meta that standardizes and simplifies generative AI development. It provides composable building blocks for seamless model training, evaluation, and deployment.</a:t>
            </a:r>
          </a:p>
          <a:p>
            <a:endParaRPr lang="en-US" sz="1600" dirty="0"/>
          </a:p>
          <a:p>
            <a:r>
              <a:rPr lang="en-US" sz="1600" b="1" dirty="0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Standardization:</a:t>
            </a:r>
            <a:r>
              <a:rPr lang="en-US" sz="1600" dirty="0"/>
              <a:t> Uniform interfaces for AI tools enhance interoperability.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Efficiency:</a:t>
            </a:r>
            <a:r>
              <a:rPr lang="en-US" sz="1600" dirty="0"/>
              <a:t> Pre-defined blocks reduce development time, focusing on innovation.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Flexibility:</a:t>
            </a:r>
            <a:r>
              <a:rPr lang="en-US" sz="1600" dirty="0"/>
              <a:t> Supports diverse AI models, adaptable to specific needs.</a:t>
            </a:r>
          </a:p>
          <a:p>
            <a:endParaRPr lang="en-US" sz="1400" b="1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Core Components of Llama Stack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8858-7B30-3F87-3FCA-0D041802B79F}"/>
              </a:ext>
            </a:extLst>
          </p:cNvPr>
          <p:cNvSpPr txBox="1"/>
          <p:nvPr/>
        </p:nvSpPr>
        <p:spPr>
          <a:xfrm>
            <a:off x="3638293" y="674400"/>
            <a:ext cx="4155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Inference API:</a:t>
            </a:r>
            <a:r>
              <a:rPr lang="en-US" sz="1600" dirty="0"/>
              <a:t> Generates text and handles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Safety API:</a:t>
            </a:r>
            <a:r>
              <a:rPr lang="en-US" sz="1600" dirty="0"/>
              <a:t> Filters harmful or biased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Memory API:</a:t>
            </a:r>
            <a:r>
              <a:rPr lang="en-US" sz="1600" dirty="0"/>
              <a:t> Retains past interactions for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Agentic System API:</a:t>
            </a:r>
            <a:r>
              <a:rPr lang="en-US" sz="1600" dirty="0"/>
              <a:t> Enables use of external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Evaluation API:</a:t>
            </a:r>
            <a:r>
              <a:rPr lang="en-US" sz="1600" dirty="0"/>
              <a:t> Assesses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Post-Training API:</a:t>
            </a:r>
            <a:r>
              <a:rPr lang="en-US" sz="1600" dirty="0"/>
              <a:t> Fine-tunes models for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Synthetic Data API:</a:t>
            </a:r>
            <a:r>
              <a:rPr lang="en-US" sz="1600" dirty="0"/>
              <a:t> Generates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Reward Scoring API:</a:t>
            </a:r>
            <a:r>
              <a:rPr lang="en-US" sz="1600" dirty="0"/>
              <a:t> Assigns rewards for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Llama Stack Distributions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FF93FEA-3F64-1C85-EFDF-68D08F2D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9" r="3109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1C5C1-DEF5-84A9-BFF8-2F5F3F98465F}"/>
              </a:ext>
            </a:extLst>
          </p:cNvPr>
          <p:cNvSpPr txBox="1"/>
          <p:nvPr/>
        </p:nvSpPr>
        <p:spPr>
          <a:xfrm>
            <a:off x="331596" y="2522136"/>
            <a:ext cx="4009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Definition: </a:t>
            </a:r>
          </a:p>
          <a:p>
            <a:r>
              <a:rPr lang="en-US" sz="1600" dirty="0"/>
              <a:t>A tailored assembly of APIs and their corresponding providers, configured to deliver a cohesive environment for developing and deploying generative AI applications. By integrating various components—such as Inference, Safety, Memory, and Agentic System APIs—these distributions offer developers a unified interface, streamlining the creation of AI solutions</a:t>
            </a:r>
          </a:p>
          <a:p>
            <a:endParaRPr lang="en-US" sz="1600" dirty="0"/>
          </a:p>
          <a:p>
            <a:r>
              <a:rPr lang="en-US" sz="1600" b="1" dirty="0"/>
              <a:t>Deployment:</a:t>
            </a:r>
          </a:p>
          <a:p>
            <a:r>
              <a:rPr lang="en-US" sz="1600" dirty="0"/>
              <a:t>On-premises, cloud, single-node, or on-device setups.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Llama Stack API Providers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2451-0653-F02E-AB40-FA8F069E7051}"/>
              </a:ext>
            </a:extLst>
          </p:cNvPr>
          <p:cNvSpPr txBox="1"/>
          <p:nvPr/>
        </p:nvSpPr>
        <p:spPr>
          <a:xfrm>
            <a:off x="4732774" y="371789"/>
            <a:ext cx="38558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Meta Reference:</a:t>
            </a:r>
            <a:r>
              <a:rPr lang="en-US" sz="1600" dirty="0"/>
              <a:t> Comprehensive, local support for Inference, Safety, Memory, and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Fireworks:</a:t>
            </a:r>
            <a:r>
              <a:rPr lang="en-US" sz="1600" dirty="0"/>
              <a:t> Cloud-based for scalable Inference, Safety, and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 Bedrock:</a:t>
            </a:r>
            <a:r>
              <a:rPr lang="en-US" sz="1600" dirty="0"/>
              <a:t> Cloud solution for Inference and Memory on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Together:</a:t>
            </a:r>
            <a:r>
              <a:rPr lang="en-US" sz="1600" dirty="0"/>
              <a:t> Shared cloud resources for Inference and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err="1"/>
              <a:t>Ollama</a:t>
            </a:r>
            <a:r>
              <a:rPr lang="en-US" sz="1600" u="sng" dirty="0"/>
              <a:t>:</a:t>
            </a:r>
            <a:r>
              <a:rPr lang="en-US" sz="1600" dirty="0"/>
              <a:t> Local, Inference-focused.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TGI:</a:t>
            </a:r>
            <a:r>
              <a:rPr lang="en-US" sz="1600" dirty="0"/>
              <a:t> Text generation for hosted or local setups.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Chroma:</a:t>
            </a:r>
            <a:r>
              <a:rPr lang="en-US" sz="1600" dirty="0"/>
              <a:t> Local, optimized for Memory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PG Vector:</a:t>
            </a:r>
            <a:r>
              <a:rPr lang="en-US" sz="1600" dirty="0"/>
              <a:t> Vector-based Memory, single-node.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err="1"/>
              <a:t>ExecuTorch</a:t>
            </a:r>
            <a:r>
              <a:rPr lang="en-US" sz="1600" u="sng" dirty="0"/>
              <a:t> (iOS):</a:t>
            </a:r>
            <a:r>
              <a:rPr lang="en-US" sz="1600" dirty="0"/>
              <a:t> On-device Inference and Agents.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Introducing Llama 3.2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sz="1600" b="1" dirty="0"/>
              <a:t>Overview: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Meta's Llama 3.2 introduces advanced AI models with notable features.</a:t>
            </a:r>
          </a:p>
          <a:p>
            <a:pPr marL="0" indent="0">
              <a:buNone/>
            </a:pPr>
            <a:r>
              <a:rPr lang="en-US" sz="1600" u="sng" dirty="0"/>
              <a:t>Multimodal Vision Models:</a:t>
            </a:r>
          </a:p>
          <a:p>
            <a:r>
              <a:rPr lang="en-US" sz="1600" dirty="0"/>
              <a:t>Sizes: 11B and 90B parameters</a:t>
            </a:r>
          </a:p>
          <a:p>
            <a:r>
              <a:rPr lang="en-US" sz="1600" dirty="0"/>
              <a:t>Capabilities: Process and understand both text and images</a:t>
            </a:r>
          </a:p>
          <a:p>
            <a:r>
              <a:rPr lang="en-US" sz="1600" dirty="0"/>
              <a:t>Applications: Image-based search, content generation</a:t>
            </a:r>
          </a:p>
          <a:p>
            <a:pPr marL="0" indent="0">
              <a:buNone/>
            </a:pPr>
            <a:r>
              <a:rPr lang="en-US" sz="1600" u="sng" dirty="0"/>
              <a:t>Lightweight Text-Only Models:</a:t>
            </a:r>
          </a:p>
          <a:p>
            <a:r>
              <a:rPr lang="en-US" sz="1600" dirty="0"/>
              <a:t>Sizes: 1B and 3B parameters</a:t>
            </a:r>
          </a:p>
          <a:p>
            <a:r>
              <a:rPr lang="en-US" sz="1600" dirty="0"/>
              <a:t>Optimization: Designed for mobile and edge devices</a:t>
            </a:r>
          </a:p>
          <a:p>
            <a:r>
              <a:rPr lang="en-US" sz="1600" dirty="0"/>
              <a:t>Benefits: Enable private, personalized AI experiences with minimal latency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-195998"/>
            <a:ext cx="3266449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Llama 3.2 1B and 3B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20" y="1807440"/>
            <a:ext cx="3266448" cy="50844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Hardware Requirements:</a:t>
            </a:r>
          </a:p>
          <a:p>
            <a:r>
              <a:rPr lang="en-US" sz="1600" u="sng" dirty="0"/>
              <a:t>CPU:</a:t>
            </a:r>
            <a:r>
              <a:rPr lang="en-US" sz="1600" dirty="0"/>
              <a:t> Multicore processor</a:t>
            </a:r>
          </a:p>
          <a:p>
            <a:r>
              <a:rPr lang="en-US" sz="1600" u="sng" dirty="0"/>
              <a:t>RAM:</a:t>
            </a:r>
            <a:r>
              <a:rPr lang="en-US" sz="1600" dirty="0"/>
              <a:t> Minimum 16 GB recommended</a:t>
            </a:r>
          </a:p>
          <a:p>
            <a:r>
              <a:rPr lang="en-US" sz="1600" u="sng" dirty="0"/>
              <a:t>GPU:</a:t>
            </a:r>
            <a:r>
              <a:rPr lang="en-US" sz="1600" dirty="0"/>
              <a:t> NVIDIA RTX series with at least 4 GB VRAM for the 1B model and 8 GB VRAM for the 3B model</a:t>
            </a:r>
          </a:p>
          <a:p>
            <a:r>
              <a:rPr lang="en-US" sz="1600" u="sng" dirty="0"/>
              <a:t>Storage:</a:t>
            </a:r>
            <a:r>
              <a:rPr lang="en-US" sz="1600" dirty="0"/>
              <a:t> Sufficient disk space for model files</a:t>
            </a:r>
          </a:p>
          <a:p>
            <a:pPr marL="0" indent="0">
              <a:buNone/>
            </a:pPr>
            <a:r>
              <a:rPr lang="en-US" sz="1600" b="1" dirty="0"/>
              <a:t>Applications:</a:t>
            </a:r>
          </a:p>
          <a:p>
            <a:r>
              <a:rPr lang="en-US" sz="1600" u="sng" dirty="0"/>
              <a:t>Mobile Assistants:</a:t>
            </a:r>
            <a:r>
              <a:rPr lang="en-US" sz="1600" dirty="0"/>
              <a:t> Enhanced text messages and translations.</a:t>
            </a:r>
          </a:p>
          <a:p>
            <a:r>
              <a:rPr lang="en-US" sz="1600" u="sng" dirty="0"/>
              <a:t>Edge Computing:</a:t>
            </a:r>
            <a:r>
              <a:rPr lang="en-US" sz="1600" dirty="0"/>
              <a:t> Powers AI in IoT devices.</a:t>
            </a:r>
          </a:p>
          <a:p>
            <a:r>
              <a:rPr lang="en-US" sz="1600" u="sng" dirty="0"/>
              <a:t>Privacy-Sensitive Tasks:</a:t>
            </a:r>
            <a:r>
              <a:rPr lang="en-US" sz="1600" dirty="0"/>
              <a:t> Processes data locally, ensuring security.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DF0A1C1-ECB9-C195-A033-980AA80D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94" r="11406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F9C5F0-0381-2F60-500B-850864E944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6286" y="813916"/>
            <a:ext cx="6752492" cy="51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Integration of Llama 3.2 with Llama Stack</a:t>
            </a:r>
          </a:p>
        </p:txBody>
      </p:sp>
      <p:pic>
        <p:nvPicPr>
          <p:cNvPr id="14" name="Picture 13" descr="Llamas with her baby on grassy field">
            <a:extLst>
              <a:ext uri="{FF2B5EF4-FFF2-40B4-BE49-F238E27FC236}">
                <a16:creationId xmlns:a16="http://schemas.microsoft.com/office/drawing/2014/main" id="{0997E6F1-A75A-778C-ACD5-6020783F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4" r="50678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8B426-E73F-CDA0-5A3D-78D73BC958EC}"/>
              </a:ext>
            </a:extLst>
          </p:cNvPr>
          <p:cNvSpPr txBox="1"/>
          <p:nvPr/>
        </p:nvSpPr>
        <p:spPr>
          <a:xfrm>
            <a:off x="571350" y="2470243"/>
            <a:ext cx="4000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Standardized APIs:</a:t>
            </a:r>
            <a:r>
              <a:rPr lang="en-US" sz="1600" dirty="0"/>
              <a:t> Uniform interfaces for easy integration into diverse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Modular Architecture:</a:t>
            </a:r>
            <a:r>
              <a:rPr lang="en-US" sz="1600" dirty="0"/>
              <a:t> Customizable building blocks for tailored AI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Flexible Deployment:</a:t>
            </a:r>
            <a:r>
              <a:rPr lang="en-US" sz="1600" dirty="0"/>
              <a:t> Supports cloud, on-premises, and edge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Improved Multimodal Processing:</a:t>
            </a:r>
            <a:r>
              <a:rPr lang="en-US" sz="1600" dirty="0"/>
              <a:t> Enhances Llama 3.2's ability to handle both text and images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US" sz="3400" dirty="0"/>
              <a:t>Future Developments and Roadmap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rPr lang="en-US" sz="1600" u="sng" dirty="0"/>
              <a:t>Expanded APIs:</a:t>
            </a:r>
            <a:r>
              <a:rPr lang="en-US" sz="1600" dirty="0"/>
              <a:t> Introducing new APIs for building and deploying AI models. </a:t>
            </a:r>
          </a:p>
          <a:p>
            <a:r>
              <a:rPr lang="en-US" sz="1600" u="sng" dirty="0"/>
              <a:t>Improved Multimodal Processing:</a:t>
            </a:r>
            <a:r>
              <a:rPr lang="en-US" sz="1600" dirty="0"/>
              <a:t> Enhancing integration of text and image data.</a:t>
            </a:r>
          </a:p>
          <a:p>
            <a:r>
              <a:rPr lang="en-US" sz="1600" u="sng" dirty="0"/>
              <a:t> Performance Optimization:</a:t>
            </a:r>
            <a:r>
              <a:rPr lang="en-US" sz="1600" dirty="0"/>
              <a:t> Optimizing for better performance across various hardware configurations, including mobile and edge devices. </a:t>
            </a:r>
          </a:p>
          <a:p>
            <a:r>
              <a:rPr lang="en-US" sz="1600" u="sng" dirty="0"/>
              <a:t>Open-Source Collaboration:</a:t>
            </a:r>
            <a:r>
              <a:rPr lang="en-US" sz="1600" dirty="0"/>
              <a:t> Encouraging community contributions to foster innovation.</a:t>
            </a:r>
            <a:endParaRPr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250</TotalTime>
  <Words>578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2013 - 2022 Theme</vt:lpstr>
      <vt:lpstr>What is Llama Stack</vt:lpstr>
      <vt:lpstr>Core Components of Llama Stack</vt:lpstr>
      <vt:lpstr>Llama Stack Distributions</vt:lpstr>
      <vt:lpstr>Llama Stack API Providers</vt:lpstr>
      <vt:lpstr>Introducing Llama 3.2</vt:lpstr>
      <vt:lpstr>Llama 3.2 1B and 3B Models</vt:lpstr>
      <vt:lpstr>PowerPoint Presentation</vt:lpstr>
      <vt:lpstr>Integration of Llama 3.2 with Llama Stack</vt:lpstr>
      <vt:lpstr>Future Developments and 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Arpit Dhuliya</dc:creator>
  <cp:keywords/>
  <dc:description>generated using python-pptx</dc:description>
  <cp:lastModifiedBy>Dhuliya ANKIT</cp:lastModifiedBy>
  <cp:revision>13</cp:revision>
  <dcterms:created xsi:type="dcterms:W3CDTF">2013-01-27T09:14:16Z</dcterms:created>
  <dcterms:modified xsi:type="dcterms:W3CDTF">2024-11-13T07:46:19Z</dcterms:modified>
  <cp:category/>
</cp:coreProperties>
</file>